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63"/>
  </p:notesMasterIdLst>
  <p:sldIdLst>
    <p:sldId id="553" r:id="rId2"/>
    <p:sldId id="581" r:id="rId3"/>
    <p:sldId id="259" r:id="rId4"/>
    <p:sldId id="461" r:id="rId5"/>
    <p:sldId id="463" r:id="rId6"/>
    <p:sldId id="530" r:id="rId7"/>
    <p:sldId id="465" r:id="rId8"/>
    <p:sldId id="504" r:id="rId9"/>
    <p:sldId id="531" r:id="rId10"/>
    <p:sldId id="495" r:id="rId11"/>
    <p:sldId id="560" r:id="rId12"/>
    <p:sldId id="505" r:id="rId13"/>
    <p:sldId id="502" r:id="rId14"/>
    <p:sldId id="562" r:id="rId15"/>
    <p:sldId id="563" r:id="rId16"/>
    <p:sldId id="564" r:id="rId17"/>
    <p:sldId id="482" r:id="rId18"/>
    <p:sldId id="565" r:id="rId19"/>
    <p:sldId id="551" r:id="rId20"/>
    <p:sldId id="489" r:id="rId21"/>
    <p:sldId id="507" r:id="rId22"/>
    <p:sldId id="566" r:id="rId23"/>
    <p:sldId id="520" r:id="rId24"/>
    <p:sldId id="508" r:id="rId25"/>
    <p:sldId id="510" r:id="rId26"/>
    <p:sldId id="511" r:id="rId27"/>
    <p:sldId id="509" r:id="rId28"/>
    <p:sldId id="496" r:id="rId29"/>
    <p:sldId id="554" r:id="rId30"/>
    <p:sldId id="516" r:id="rId31"/>
    <p:sldId id="513" r:id="rId32"/>
    <p:sldId id="517" r:id="rId33"/>
    <p:sldId id="567" r:id="rId34"/>
    <p:sldId id="543" r:id="rId35"/>
    <p:sldId id="556" r:id="rId36"/>
    <p:sldId id="557" r:id="rId37"/>
    <p:sldId id="544" r:id="rId38"/>
    <p:sldId id="518" r:id="rId39"/>
    <p:sldId id="582" r:id="rId40"/>
    <p:sldId id="569" r:id="rId41"/>
    <p:sldId id="570" r:id="rId42"/>
    <p:sldId id="514" r:id="rId43"/>
    <p:sldId id="568" r:id="rId44"/>
    <p:sldId id="522" r:id="rId45"/>
    <p:sldId id="574" r:id="rId46"/>
    <p:sldId id="575" r:id="rId47"/>
    <p:sldId id="576" r:id="rId48"/>
    <p:sldId id="577" r:id="rId49"/>
    <p:sldId id="578" r:id="rId50"/>
    <p:sldId id="579" r:id="rId51"/>
    <p:sldId id="526" r:id="rId52"/>
    <p:sldId id="523" r:id="rId53"/>
    <p:sldId id="580" r:id="rId54"/>
    <p:sldId id="528" r:id="rId55"/>
    <p:sldId id="529" r:id="rId56"/>
    <p:sldId id="558" r:id="rId57"/>
    <p:sldId id="545" r:id="rId58"/>
    <p:sldId id="573" r:id="rId59"/>
    <p:sldId id="547" r:id="rId60"/>
    <p:sldId id="399" r:id="rId61"/>
    <p:sldId id="572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33CC"/>
    <a:srgbClr val="00FF00"/>
    <a:srgbClr val="FF7171"/>
    <a:srgbClr val="FFA1A1"/>
    <a:srgbClr val="0070C0"/>
    <a:srgbClr val="000092"/>
    <a:srgbClr val="5EF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99" autoAdjust="0"/>
  </p:normalViewPr>
  <p:slideViewPr>
    <p:cSldViewPr snapToGrid="0">
      <p:cViewPr varScale="1">
        <p:scale>
          <a:sx n="76" d="100"/>
          <a:sy n="76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8454-8889-4665-8064-DF2CA0B88A75}" type="datetimeFigureOut">
              <a:rPr lang="en-US" smtClean="0"/>
              <a:t>3/30/2015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480D2-5CDA-445A-AA25-7147CCE19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62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27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7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31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 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75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 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43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629637A9-119A-49DA-BD12-AAC58B377D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13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111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 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16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3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 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68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 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38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 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970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Juniata Physics Seminar 		Elena Long &lt;ellie@jlab.org&gt;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4968" y="6459785"/>
            <a:ext cx="93751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30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 	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73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09/12/2014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Juniata Physics Seminar 		Elena Long &lt;ellie@jlab.org&gt;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69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hyperlink" Target="http://lgbtphysicists.org/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11.png"/><Relationship Id="rId4" Type="http://schemas.openxmlformats.org/officeDocument/2006/relationships/image" Target="../media/image4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7" Type="http://schemas.openxmlformats.org/officeDocument/2006/relationships/image" Target="../media/image44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11.png"/><Relationship Id="rId4" Type="http://schemas.openxmlformats.org/officeDocument/2006/relationships/image" Target="../media/image4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7" Type="http://schemas.openxmlformats.org/officeDocument/2006/relationships/image" Target="../media/image44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11.png"/><Relationship Id="rId4" Type="http://schemas.openxmlformats.org/officeDocument/2006/relationships/image" Target="../media/image4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39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11.png"/><Relationship Id="rId4" Type="http://schemas.openxmlformats.org/officeDocument/2006/relationships/image" Target="../media/image401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0.png"/><Relationship Id="rId7" Type="http://schemas.openxmlformats.org/officeDocument/2006/relationships/image" Target="../media/image63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0.png"/><Relationship Id="rId4" Type="http://schemas.openxmlformats.org/officeDocument/2006/relationships/image" Target="../media/image600.png"/><Relationship Id="rId9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11" Type="http://schemas.openxmlformats.org/officeDocument/2006/relationships/image" Target="../media/image10.png"/><Relationship Id="rId10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1.jpg"/><Relationship Id="rId7" Type="http://schemas.openxmlformats.org/officeDocument/2006/relationships/image" Target="../media/image75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10" Type="http://schemas.openxmlformats.org/officeDocument/2006/relationships/image" Target="../media/image78.jp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htwins.net/scal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69.png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85.png"/><Relationship Id="rId7" Type="http://schemas.openxmlformats.org/officeDocument/2006/relationships/image" Target="../media/image6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10" Type="http://schemas.openxmlformats.org/officeDocument/2006/relationships/image" Target="../media/image69.png"/><Relationship Id="rId4" Type="http://schemas.openxmlformats.org/officeDocument/2006/relationships/image" Target="../media/image81.png"/><Relationship Id="rId9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0.png"/><Relationship Id="rId4" Type="http://schemas.openxmlformats.org/officeDocument/2006/relationships/image" Target="../media/image4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8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14.pn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2.png"/><Relationship Id="rId10" Type="http://schemas.openxmlformats.org/officeDocument/2006/relationships/image" Target="../media/image14.png"/><Relationship Id="rId4" Type="http://schemas.openxmlformats.org/officeDocument/2006/relationships/image" Target="../media/image412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2.png"/><Relationship Id="rId4" Type="http://schemas.openxmlformats.org/officeDocument/2006/relationships/image" Target="../media/image101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106.png"/><Relationship Id="rId7" Type="http://schemas.openxmlformats.org/officeDocument/2006/relationships/image" Target="../media/image107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5" Type="http://schemas.openxmlformats.org/officeDocument/2006/relationships/image" Target="../media/image69.png"/><Relationship Id="rId4" Type="http://schemas.openxmlformats.org/officeDocument/2006/relationships/image" Target="../media/image10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png"/><Relationship Id="rId12" Type="http://schemas.openxmlformats.org/officeDocument/2006/relationships/image" Target="../media/image25.png"/><Relationship Id="rId2" Type="http://schemas.microsoft.com/office/2007/relationships/media" Target="../media/media1.gif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1.png"/><Relationship Id="rId10" Type="http://schemas.openxmlformats.org/officeDocument/2006/relationships/image" Target="../media/image22.png"/><Relationship Id="rId4" Type="http://schemas.openxmlformats.org/officeDocument/2006/relationships/image" Target="../media/image170.png"/><Relationship Id="rId9" Type="http://schemas.openxmlformats.org/officeDocument/2006/relationships/image" Target="../media/image210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5258616" cy="356616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Understanding The Nature of Normal Matter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807107"/>
          </a:xfrm>
        </p:spPr>
        <p:txBody>
          <a:bodyPr>
            <a:normAutofit fontScale="92500" lnSpcReduction="10000"/>
          </a:bodyPr>
          <a:lstStyle/>
          <a:p>
            <a:r>
              <a:rPr lang="en-US" cap="none" dirty="0" smtClean="0"/>
              <a:t>Elena Long</a:t>
            </a:r>
          </a:p>
          <a:p>
            <a:r>
              <a:rPr lang="en-US" cap="none" dirty="0" smtClean="0"/>
              <a:t>#</a:t>
            </a:r>
            <a:r>
              <a:rPr lang="en-US" cap="none" dirty="0" err="1" smtClean="0"/>
              <a:t>GHOSeminar</a:t>
            </a:r>
            <a:endParaRPr lang="en-US" cap="none" dirty="0" smtClean="0"/>
          </a:p>
          <a:p>
            <a:r>
              <a:rPr lang="en-US" cap="none" dirty="0" smtClean="0"/>
              <a:t>University of Central Arkansas</a:t>
            </a:r>
          </a:p>
          <a:p>
            <a:r>
              <a:rPr lang="en-US" cap="none" dirty="0" smtClean="0"/>
              <a:t>March 12</a:t>
            </a:r>
            <a:r>
              <a:rPr lang="en-US" cap="none" baseline="30000" dirty="0" smtClean="0"/>
              <a:t>th</a:t>
            </a:r>
            <a:r>
              <a:rPr lang="en-US" cap="none" dirty="0" smtClean="0"/>
              <a:t>, 2015</a:t>
            </a:r>
            <a:endParaRPr lang="en-US" cap="non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404" y="6335194"/>
            <a:ext cx="1373808" cy="522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35" y="4672257"/>
            <a:ext cx="5258345" cy="1373832"/>
          </a:xfrm>
          <a:prstGeom prst="rect">
            <a:avLst/>
          </a:prstGeom>
        </p:spPr>
      </p:pic>
      <p:grpSp>
        <p:nvGrpSpPr>
          <p:cNvPr id="222" name="Group 221"/>
          <p:cNvGrpSpPr/>
          <p:nvPr/>
        </p:nvGrpSpPr>
        <p:grpSpPr>
          <a:xfrm>
            <a:off x="6355896" y="-36233"/>
            <a:ext cx="5839316" cy="4379633"/>
            <a:chOff x="6355896" y="-36233"/>
            <a:chExt cx="5839316" cy="43796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896" y="-36233"/>
              <a:ext cx="5839316" cy="437963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810500" y="1938782"/>
              <a:ext cx="1143000" cy="1206500"/>
            </a:xfrm>
            <a:prstGeom prst="rect">
              <a:avLst/>
            </a:prstGeom>
            <a:blipFill dpi="0" rotWithShape="1">
              <a:blip r:embed="rId6">
                <a:alphaModFix amt="8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99093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79085" y="1746913"/>
            <a:ext cx="6028026" cy="4188046"/>
            <a:chOff x="6086901" y="1746913"/>
            <a:chExt cx="5020209" cy="34878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1880" t="8583" r="52883" b="41765"/>
            <a:stretch/>
          </p:blipFill>
          <p:spPr>
            <a:xfrm>
              <a:off x="6086901" y="1746913"/>
              <a:ext cx="5020209" cy="3098042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/>
            <a:srcRect l="6553" t="65844" r="52883" b="25722"/>
            <a:stretch/>
          </p:blipFill>
          <p:spPr>
            <a:xfrm>
              <a:off x="6605516" y="4708479"/>
              <a:ext cx="4501594" cy="52628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Form Factors – World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5238753" y="5819091"/>
            <a:ext cx="1059865" cy="477537"/>
            <a:chOff x="8016361" y="1987559"/>
            <a:chExt cx="2723985" cy="1121583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8199542" y="2503589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9193513" y="2108499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9164216" y="2493877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9544399" y="2888642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8016361" y="243796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0246347" y="1987559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9272064" y="2696527"/>
              <a:ext cx="332908" cy="310712"/>
              <a:chOff x="5511975" y="3868631"/>
              <a:chExt cx="640441" cy="597738"/>
            </a:xfrm>
          </p:grpSpPr>
          <p:sp>
            <p:nvSpPr>
              <p:cNvPr id="46" name="Oval 11"/>
              <p:cNvSpPr>
                <a:spLocks noChangeArrowheads="1"/>
              </p:cNvSpPr>
              <p:nvPr/>
            </p:nvSpPr>
            <p:spPr bwMode="auto">
              <a:xfrm>
                <a:off x="5597374" y="3954018"/>
                <a:ext cx="298871" cy="29887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" name="Oval 104"/>
              <p:cNvSpPr>
                <a:spLocks noChangeArrowheads="1"/>
              </p:cNvSpPr>
              <p:nvPr/>
            </p:nvSpPr>
            <p:spPr bwMode="auto">
              <a:xfrm>
                <a:off x="5761041" y="3868631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" name="Oval 105"/>
              <p:cNvSpPr>
                <a:spLocks noChangeArrowheads="1"/>
              </p:cNvSpPr>
              <p:nvPr/>
            </p:nvSpPr>
            <p:spPr bwMode="auto">
              <a:xfrm>
                <a:off x="5625838" y="3868631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" name="Oval 106"/>
              <p:cNvSpPr>
                <a:spLocks noChangeArrowheads="1"/>
              </p:cNvSpPr>
              <p:nvPr/>
            </p:nvSpPr>
            <p:spPr bwMode="auto">
              <a:xfrm>
                <a:off x="5511985" y="3954023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" name="Oval 107"/>
              <p:cNvSpPr>
                <a:spLocks noChangeArrowheads="1"/>
              </p:cNvSpPr>
              <p:nvPr/>
            </p:nvSpPr>
            <p:spPr bwMode="auto">
              <a:xfrm>
                <a:off x="5853545" y="3996717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" name="Oval 103"/>
              <p:cNvSpPr>
                <a:spLocks noChangeArrowheads="1"/>
              </p:cNvSpPr>
              <p:nvPr/>
            </p:nvSpPr>
            <p:spPr bwMode="auto">
              <a:xfrm>
                <a:off x="5682757" y="4039415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" name="Oval 108"/>
              <p:cNvSpPr>
                <a:spLocks noChangeArrowheads="1"/>
              </p:cNvSpPr>
              <p:nvPr/>
            </p:nvSpPr>
            <p:spPr bwMode="auto">
              <a:xfrm>
                <a:off x="5640063" y="4167500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" name="Oval 109"/>
              <p:cNvSpPr>
                <a:spLocks noChangeArrowheads="1"/>
              </p:cNvSpPr>
              <p:nvPr/>
            </p:nvSpPr>
            <p:spPr bwMode="auto">
              <a:xfrm>
                <a:off x="5511975" y="4124807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" name="Oval 110"/>
              <p:cNvSpPr>
                <a:spLocks noChangeArrowheads="1"/>
              </p:cNvSpPr>
              <p:nvPr/>
            </p:nvSpPr>
            <p:spPr bwMode="auto">
              <a:xfrm>
                <a:off x="5853540" y="4082113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0407435" y="2798433"/>
              <a:ext cx="332911" cy="310709"/>
              <a:chOff x="5511960" y="3868632"/>
              <a:chExt cx="640446" cy="597733"/>
            </a:xfrm>
          </p:grpSpPr>
          <p:sp>
            <p:nvSpPr>
              <p:cNvPr id="37" name="Oval 11"/>
              <p:cNvSpPr>
                <a:spLocks noChangeArrowheads="1"/>
              </p:cNvSpPr>
              <p:nvPr/>
            </p:nvSpPr>
            <p:spPr bwMode="auto">
              <a:xfrm>
                <a:off x="5597374" y="3954019"/>
                <a:ext cx="298871" cy="29887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Oval 104"/>
              <p:cNvSpPr>
                <a:spLocks noChangeArrowheads="1"/>
              </p:cNvSpPr>
              <p:nvPr/>
            </p:nvSpPr>
            <p:spPr bwMode="auto">
              <a:xfrm>
                <a:off x="5761041" y="3868632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Oval 105"/>
              <p:cNvSpPr>
                <a:spLocks noChangeArrowheads="1"/>
              </p:cNvSpPr>
              <p:nvPr/>
            </p:nvSpPr>
            <p:spPr bwMode="auto">
              <a:xfrm>
                <a:off x="5625833" y="3868632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Oval 106"/>
              <p:cNvSpPr>
                <a:spLocks noChangeArrowheads="1"/>
              </p:cNvSpPr>
              <p:nvPr/>
            </p:nvSpPr>
            <p:spPr bwMode="auto">
              <a:xfrm>
                <a:off x="5511980" y="3954019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Oval 107"/>
              <p:cNvSpPr>
                <a:spLocks noChangeArrowheads="1"/>
              </p:cNvSpPr>
              <p:nvPr/>
            </p:nvSpPr>
            <p:spPr bwMode="auto">
              <a:xfrm>
                <a:off x="5853535" y="3996717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Oval 103"/>
              <p:cNvSpPr>
                <a:spLocks noChangeArrowheads="1"/>
              </p:cNvSpPr>
              <p:nvPr/>
            </p:nvSpPr>
            <p:spPr bwMode="auto">
              <a:xfrm>
                <a:off x="5682743" y="4039415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" name="Oval 108"/>
              <p:cNvSpPr>
                <a:spLocks noChangeArrowheads="1"/>
              </p:cNvSpPr>
              <p:nvPr/>
            </p:nvSpPr>
            <p:spPr bwMode="auto">
              <a:xfrm>
                <a:off x="5640048" y="4167496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" name="Oval 109"/>
              <p:cNvSpPr>
                <a:spLocks noChangeArrowheads="1"/>
              </p:cNvSpPr>
              <p:nvPr/>
            </p:nvSpPr>
            <p:spPr bwMode="auto">
              <a:xfrm>
                <a:off x="5511960" y="4124803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" name="Oval 110"/>
              <p:cNvSpPr>
                <a:spLocks noChangeArrowheads="1"/>
              </p:cNvSpPr>
              <p:nvPr/>
            </p:nvSpPr>
            <p:spPr bwMode="auto">
              <a:xfrm>
                <a:off x="5853525" y="4082109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8883962" y="5868528"/>
            <a:ext cx="942077" cy="425958"/>
            <a:chOff x="8035214" y="3522558"/>
            <a:chExt cx="2549074" cy="1053250"/>
          </a:xfrm>
        </p:grpSpPr>
        <p:cxnSp>
          <p:nvCxnSpPr>
            <p:cNvPr id="56" name="Straight Arrow Connector 55"/>
            <p:cNvCxnSpPr/>
            <p:nvPr/>
          </p:nvCxnSpPr>
          <p:spPr>
            <a:xfrm flipV="1">
              <a:off x="8218396" y="4038588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9212367" y="3643498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reeform 57"/>
            <p:cNvSpPr/>
            <p:nvPr/>
          </p:nvSpPr>
          <p:spPr>
            <a:xfrm>
              <a:off x="9183069" y="4028876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9563252" y="442364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8035214" y="3972962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0265200" y="3522558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9283158" y="4221228"/>
              <a:ext cx="332905" cy="310710"/>
              <a:chOff x="8509030" y="4233928"/>
              <a:chExt cx="332905" cy="310710"/>
            </a:xfrm>
          </p:grpSpPr>
          <p:sp>
            <p:nvSpPr>
              <p:cNvPr id="64" name="Oval 11"/>
              <p:cNvSpPr>
                <a:spLocks noChangeArrowheads="1"/>
              </p:cNvSpPr>
              <p:nvPr/>
            </p:nvSpPr>
            <p:spPr bwMode="auto">
              <a:xfrm>
                <a:off x="8553416" y="4278317"/>
                <a:ext cx="155356" cy="1553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Oval 104"/>
              <p:cNvSpPr>
                <a:spLocks noChangeArrowheads="1"/>
              </p:cNvSpPr>
              <p:nvPr/>
            </p:nvSpPr>
            <p:spPr bwMode="auto">
              <a:xfrm>
                <a:off x="8638492" y="4233928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Oval 105"/>
              <p:cNvSpPr>
                <a:spLocks noChangeArrowheads="1"/>
              </p:cNvSpPr>
              <p:nvPr/>
            </p:nvSpPr>
            <p:spPr bwMode="auto">
              <a:xfrm>
                <a:off x="8568214" y="4233928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Oval 106"/>
              <p:cNvSpPr>
                <a:spLocks noChangeArrowheads="1"/>
              </p:cNvSpPr>
              <p:nvPr/>
            </p:nvSpPr>
            <p:spPr bwMode="auto">
              <a:xfrm>
                <a:off x="8509030" y="4278315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Oval 107"/>
              <p:cNvSpPr>
                <a:spLocks noChangeArrowheads="1"/>
              </p:cNvSpPr>
              <p:nvPr/>
            </p:nvSpPr>
            <p:spPr bwMode="auto">
              <a:xfrm>
                <a:off x="8686579" y="4300509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Oval 103"/>
              <p:cNvSpPr>
                <a:spLocks noChangeArrowheads="1"/>
              </p:cNvSpPr>
              <p:nvPr/>
            </p:nvSpPr>
            <p:spPr bwMode="auto">
              <a:xfrm>
                <a:off x="8597805" y="4322704"/>
                <a:ext cx="155356" cy="155357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Oval 108"/>
              <p:cNvSpPr>
                <a:spLocks noChangeArrowheads="1"/>
              </p:cNvSpPr>
              <p:nvPr/>
            </p:nvSpPr>
            <p:spPr bwMode="auto">
              <a:xfrm>
                <a:off x="8575612" y="4389283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Oval 109"/>
              <p:cNvSpPr>
                <a:spLocks noChangeArrowheads="1"/>
              </p:cNvSpPr>
              <p:nvPr/>
            </p:nvSpPr>
            <p:spPr bwMode="auto">
              <a:xfrm>
                <a:off x="8509030" y="4367091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Oval 110"/>
              <p:cNvSpPr>
                <a:spLocks noChangeArrowheads="1"/>
              </p:cNvSpPr>
              <p:nvPr/>
            </p:nvSpPr>
            <p:spPr bwMode="auto">
              <a:xfrm>
                <a:off x="8686579" y="4344896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63" name="Oval 110"/>
            <p:cNvSpPr>
              <a:spLocks noChangeArrowheads="1"/>
            </p:cNvSpPr>
            <p:nvPr/>
          </p:nvSpPr>
          <p:spPr bwMode="auto">
            <a:xfrm>
              <a:off x="10428932" y="4420453"/>
              <a:ext cx="155356" cy="155355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0923744" y="5786751"/>
            <a:ext cx="1087475" cy="556474"/>
            <a:chOff x="8023902" y="5197113"/>
            <a:chExt cx="2676212" cy="1251454"/>
          </a:xfrm>
        </p:grpSpPr>
        <p:cxnSp>
          <p:nvCxnSpPr>
            <p:cNvPr id="74" name="Straight Arrow Connector 73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75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9294258" y="5921162"/>
              <a:ext cx="332906" cy="310715"/>
              <a:chOff x="5511965" y="3868601"/>
              <a:chExt cx="640436" cy="597744"/>
            </a:xfrm>
          </p:grpSpPr>
          <p:sp>
            <p:nvSpPr>
              <p:cNvPr id="88" name="Oval 11"/>
              <p:cNvSpPr>
                <a:spLocks noChangeArrowheads="1"/>
              </p:cNvSpPr>
              <p:nvPr/>
            </p:nvSpPr>
            <p:spPr bwMode="auto">
              <a:xfrm>
                <a:off x="5597358" y="3953986"/>
                <a:ext cx="298872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9" name="Oval 104"/>
              <p:cNvSpPr>
                <a:spLocks noChangeArrowheads="1"/>
              </p:cNvSpPr>
              <p:nvPr/>
            </p:nvSpPr>
            <p:spPr bwMode="auto">
              <a:xfrm>
                <a:off x="5761022" y="3868601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0" name="Oval 105"/>
              <p:cNvSpPr>
                <a:spLocks noChangeArrowheads="1"/>
              </p:cNvSpPr>
              <p:nvPr/>
            </p:nvSpPr>
            <p:spPr bwMode="auto">
              <a:xfrm>
                <a:off x="5625820" y="3868601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1" name="Oval 106"/>
              <p:cNvSpPr>
                <a:spLocks noChangeArrowheads="1"/>
              </p:cNvSpPr>
              <p:nvPr/>
            </p:nvSpPr>
            <p:spPr bwMode="auto">
              <a:xfrm>
                <a:off x="5511965" y="3953991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2" name="Oval 107"/>
              <p:cNvSpPr>
                <a:spLocks noChangeArrowheads="1"/>
              </p:cNvSpPr>
              <p:nvPr/>
            </p:nvSpPr>
            <p:spPr bwMode="auto">
              <a:xfrm>
                <a:off x="5853525" y="3996687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3" name="Oval 103"/>
              <p:cNvSpPr>
                <a:spLocks noChangeArrowheads="1"/>
              </p:cNvSpPr>
              <p:nvPr/>
            </p:nvSpPr>
            <p:spPr bwMode="auto">
              <a:xfrm>
                <a:off x="5682750" y="4039389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4" name="Oval 108"/>
              <p:cNvSpPr>
                <a:spLocks noChangeArrowheads="1"/>
              </p:cNvSpPr>
              <p:nvPr/>
            </p:nvSpPr>
            <p:spPr bwMode="auto">
              <a:xfrm>
                <a:off x="5640051" y="4167475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5" name="Oval 109"/>
              <p:cNvSpPr>
                <a:spLocks noChangeArrowheads="1"/>
              </p:cNvSpPr>
              <p:nvPr/>
            </p:nvSpPr>
            <p:spPr bwMode="auto">
              <a:xfrm>
                <a:off x="5511965" y="4124778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6" name="Oval 110"/>
              <p:cNvSpPr>
                <a:spLocks noChangeArrowheads="1"/>
              </p:cNvSpPr>
              <p:nvPr/>
            </p:nvSpPr>
            <p:spPr bwMode="auto">
              <a:xfrm>
                <a:off x="5853530" y="4082086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80" name="Straight Arrow Connector 79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110"/>
            <p:cNvSpPr>
              <a:spLocks noChangeArrowheads="1"/>
            </p:cNvSpPr>
            <p:nvPr/>
          </p:nvSpPr>
          <p:spPr bwMode="auto">
            <a:xfrm>
              <a:off x="10517708" y="6120727"/>
              <a:ext cx="155357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110"/>
            <p:cNvSpPr>
              <a:spLocks noChangeArrowheads="1"/>
            </p:cNvSpPr>
            <p:nvPr/>
          </p:nvSpPr>
          <p:spPr bwMode="auto">
            <a:xfrm rot="20806134">
              <a:off x="10544757" y="5844980"/>
              <a:ext cx="155357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110"/>
            <p:cNvSpPr>
              <a:spLocks noChangeArrowheads="1"/>
            </p:cNvSpPr>
            <p:nvPr/>
          </p:nvSpPr>
          <p:spPr bwMode="auto">
            <a:xfrm rot="19965525">
              <a:off x="10445135" y="5593986"/>
              <a:ext cx="155357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110"/>
            <p:cNvSpPr>
              <a:spLocks noChangeArrowheads="1"/>
            </p:cNvSpPr>
            <p:nvPr/>
          </p:nvSpPr>
          <p:spPr bwMode="auto">
            <a:xfrm rot="358528">
              <a:off x="10529235" y="6293211"/>
              <a:ext cx="155357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7" name="Freeform 6"/>
          <p:cNvSpPr/>
          <p:nvPr/>
        </p:nvSpPr>
        <p:spPr>
          <a:xfrm>
            <a:off x="5727330" y="1906854"/>
            <a:ext cx="5221187" cy="2909365"/>
          </a:xfrm>
          <a:custGeom>
            <a:avLst/>
            <a:gdLst>
              <a:gd name="connsiteX0" fmla="*/ 0 w 3883030"/>
              <a:gd name="connsiteY0" fmla="*/ 0 h 1577854"/>
              <a:gd name="connsiteX1" fmla="*/ 3307976 w 3883030"/>
              <a:gd name="connsiteY1" fmla="*/ 1492624 h 1577854"/>
              <a:gd name="connsiteX2" fmla="*/ 3859305 w 3883030"/>
              <a:gd name="connsiteY2" fmla="*/ 1264024 h 1577854"/>
              <a:gd name="connsiteX0" fmla="*/ 0 w 3860074"/>
              <a:gd name="connsiteY0" fmla="*/ 0 h 1334468"/>
              <a:gd name="connsiteX1" fmla="*/ 1237129 w 3860074"/>
              <a:gd name="connsiteY1" fmla="*/ 927847 h 1334468"/>
              <a:gd name="connsiteX2" fmla="*/ 3859305 w 3860074"/>
              <a:gd name="connsiteY2" fmla="*/ 1264024 h 1334468"/>
              <a:gd name="connsiteX0" fmla="*/ 0 w 3819730"/>
              <a:gd name="connsiteY0" fmla="*/ 0 h 1252219"/>
              <a:gd name="connsiteX1" fmla="*/ 1196788 w 3819730"/>
              <a:gd name="connsiteY1" fmla="*/ 847164 h 1252219"/>
              <a:gd name="connsiteX2" fmla="*/ 3818964 w 3819730"/>
              <a:gd name="connsiteY2" fmla="*/ 1183341 h 1252219"/>
              <a:gd name="connsiteX0" fmla="*/ 0 w 3819730"/>
              <a:gd name="connsiteY0" fmla="*/ 0 h 1252219"/>
              <a:gd name="connsiteX1" fmla="*/ 1196788 w 3819730"/>
              <a:gd name="connsiteY1" fmla="*/ 847164 h 1252219"/>
              <a:gd name="connsiteX2" fmla="*/ 3818964 w 3819730"/>
              <a:gd name="connsiteY2" fmla="*/ 1183341 h 1252219"/>
              <a:gd name="connsiteX0" fmla="*/ 0 w 3860059"/>
              <a:gd name="connsiteY0" fmla="*/ 0 h 1264267"/>
              <a:gd name="connsiteX1" fmla="*/ 1196788 w 3860059"/>
              <a:gd name="connsiteY1" fmla="*/ 847164 h 1264267"/>
              <a:gd name="connsiteX2" fmla="*/ 3859305 w 3860059"/>
              <a:gd name="connsiteY2" fmla="*/ 1196788 h 1264267"/>
              <a:gd name="connsiteX0" fmla="*/ 0 w 1196788"/>
              <a:gd name="connsiteY0" fmla="*/ 0 h 847164"/>
              <a:gd name="connsiteX1" fmla="*/ 1196788 w 1196788"/>
              <a:gd name="connsiteY1" fmla="*/ 847164 h 847164"/>
              <a:gd name="connsiteX0" fmla="*/ 0 w 3576917"/>
              <a:gd name="connsiteY0" fmla="*/ 0 h 1425388"/>
              <a:gd name="connsiteX1" fmla="*/ 3576917 w 3576917"/>
              <a:gd name="connsiteY1" fmla="*/ 1425388 h 1425388"/>
              <a:gd name="connsiteX0" fmla="*/ 0 w 3576917"/>
              <a:gd name="connsiteY0" fmla="*/ 0 h 1425388"/>
              <a:gd name="connsiteX1" fmla="*/ 3576917 w 3576917"/>
              <a:gd name="connsiteY1" fmla="*/ 1425388 h 1425388"/>
              <a:gd name="connsiteX0" fmla="*/ 0 w 3576917"/>
              <a:gd name="connsiteY0" fmla="*/ 0 h 1425388"/>
              <a:gd name="connsiteX1" fmla="*/ 3576917 w 3576917"/>
              <a:gd name="connsiteY1" fmla="*/ 1425388 h 1425388"/>
              <a:gd name="connsiteX0" fmla="*/ 0 w 3576917"/>
              <a:gd name="connsiteY0" fmla="*/ 0 h 1425388"/>
              <a:gd name="connsiteX1" fmla="*/ 3576917 w 3576917"/>
              <a:gd name="connsiteY1" fmla="*/ 1425388 h 1425388"/>
              <a:gd name="connsiteX0" fmla="*/ 0 w 3523129"/>
              <a:gd name="connsiteY0" fmla="*/ 0 h 1358153"/>
              <a:gd name="connsiteX1" fmla="*/ 3523129 w 3523129"/>
              <a:gd name="connsiteY1" fmla="*/ 1358153 h 1358153"/>
              <a:gd name="connsiteX0" fmla="*/ 0 w 3523129"/>
              <a:gd name="connsiteY0" fmla="*/ 0 h 1358153"/>
              <a:gd name="connsiteX1" fmla="*/ 3523129 w 3523129"/>
              <a:gd name="connsiteY1" fmla="*/ 1358153 h 1358153"/>
              <a:gd name="connsiteX0" fmla="*/ 0 w 3523129"/>
              <a:gd name="connsiteY0" fmla="*/ 0 h 1358153"/>
              <a:gd name="connsiteX1" fmla="*/ 3523129 w 3523129"/>
              <a:gd name="connsiteY1" fmla="*/ 1358153 h 1358153"/>
              <a:gd name="connsiteX0" fmla="*/ 0 w 3523129"/>
              <a:gd name="connsiteY0" fmla="*/ 0 h 1358153"/>
              <a:gd name="connsiteX1" fmla="*/ 3523129 w 3523129"/>
              <a:gd name="connsiteY1" fmla="*/ 1358153 h 1358153"/>
              <a:gd name="connsiteX0" fmla="*/ 0 w 3523129"/>
              <a:gd name="connsiteY0" fmla="*/ 0 h 1358153"/>
              <a:gd name="connsiteX1" fmla="*/ 3523129 w 3523129"/>
              <a:gd name="connsiteY1" fmla="*/ 1358153 h 1358153"/>
              <a:gd name="connsiteX0" fmla="*/ 0 w 3523129"/>
              <a:gd name="connsiteY0" fmla="*/ 0 h 1358153"/>
              <a:gd name="connsiteX1" fmla="*/ 3523129 w 3523129"/>
              <a:gd name="connsiteY1" fmla="*/ 1358153 h 1358153"/>
              <a:gd name="connsiteX0" fmla="*/ 0 w 3523129"/>
              <a:gd name="connsiteY0" fmla="*/ 0 h 1358153"/>
              <a:gd name="connsiteX1" fmla="*/ 3523129 w 3523129"/>
              <a:gd name="connsiteY1" fmla="*/ 1358153 h 1358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23129" h="1358153">
                <a:moveTo>
                  <a:pt x="0" y="0"/>
                </a:moveTo>
                <a:cubicBezTo>
                  <a:pt x="437784" y="976420"/>
                  <a:pt x="2309186" y="1330680"/>
                  <a:pt x="3523129" y="1358153"/>
                </a:cubicBezTo>
              </a:path>
            </a:pathLst>
          </a:cu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8606606" y="129342"/>
            <a:ext cx="2474001" cy="982817"/>
            <a:chOff x="8035214" y="3522558"/>
            <a:chExt cx="2474001" cy="982817"/>
          </a:xfrm>
        </p:grpSpPr>
        <p:cxnSp>
          <p:nvCxnSpPr>
            <p:cNvPr id="135" name="Straight Arrow Connector 134"/>
            <p:cNvCxnSpPr/>
            <p:nvPr/>
          </p:nvCxnSpPr>
          <p:spPr>
            <a:xfrm flipV="1">
              <a:off x="8218396" y="4038588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flipV="1">
              <a:off x="9212367" y="3643498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9183069" y="4028876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>
              <a:off x="9488179" y="4353204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/>
            <p:cNvSpPr/>
            <p:nvPr/>
          </p:nvSpPr>
          <p:spPr>
            <a:xfrm>
              <a:off x="8035214" y="3972962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10265200" y="3522558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Oval 110"/>
            <p:cNvSpPr>
              <a:spLocks noChangeArrowheads="1"/>
            </p:cNvSpPr>
            <p:nvPr/>
          </p:nvSpPr>
          <p:spPr bwMode="auto">
            <a:xfrm>
              <a:off x="9332823" y="424984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42" name="Oval 110"/>
            <p:cNvSpPr>
              <a:spLocks noChangeArrowheads="1"/>
            </p:cNvSpPr>
            <p:nvPr/>
          </p:nvSpPr>
          <p:spPr bwMode="auto">
            <a:xfrm>
              <a:off x="10353859" y="4350019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0" y="5960176"/>
            <a:ext cx="470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</a:t>
            </a:r>
            <a:r>
              <a:rPr lang="en-US" dirty="0" err="1" smtClean="0"/>
              <a:t>Povh</a:t>
            </a:r>
            <a:r>
              <a:rPr lang="en-US" dirty="0" smtClean="0"/>
              <a:t>,</a:t>
            </a:r>
            <a:r>
              <a:rPr lang="en-US" i="1" dirty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</a:t>
            </a:r>
            <a:r>
              <a:rPr lang="en-US" b="1" dirty="0" smtClean="0"/>
              <a:t>Particles </a:t>
            </a:r>
            <a:r>
              <a:rPr lang="en-US" b="1" dirty="0"/>
              <a:t>and </a:t>
            </a:r>
            <a:r>
              <a:rPr lang="en-US" b="1" dirty="0" smtClean="0"/>
              <a:t>Nuclei</a:t>
            </a:r>
            <a:r>
              <a:rPr lang="en-US" dirty="0" smtClean="0"/>
              <a:t>, 6</a:t>
            </a:r>
            <a:r>
              <a:rPr lang="en-US" baseline="30000" dirty="0" smtClean="0"/>
              <a:t>th</a:t>
            </a:r>
            <a:r>
              <a:rPr lang="en-US" dirty="0" smtClean="0"/>
              <a:t> ed. (2008)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981805" cy="428271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400" dirty="0" smtClean="0"/>
                  <a:t>For ease, we compare data to electric and magnetic dipoles</a:t>
                </a:r>
              </a:p>
              <a:p>
                <a:pPr lvl="1"/>
                <a:endParaRPr lang="en-US" sz="2400" dirty="0"/>
              </a:p>
              <a:p>
                <a:pPr lvl="1"/>
                <a:endParaRPr lang="en-US" sz="2400" dirty="0" smtClean="0"/>
              </a:p>
              <a:p>
                <a:pPr lvl="1"/>
                <a:endParaRPr lang="en-US" sz="2400" dirty="0"/>
              </a:p>
              <a:p>
                <a:pPr lvl="1"/>
                <a:endParaRPr lang="en-US" sz="2400" dirty="0" smtClean="0"/>
              </a:p>
              <a:p>
                <a:pPr lvl="1"/>
                <a:endParaRPr lang="en-US" sz="2400" dirty="0"/>
              </a:p>
              <a:p>
                <a:pPr marL="201168" lvl="1" indent="0">
                  <a:buNone/>
                </a:pPr>
                <a:endParaRPr lang="en-US" sz="2400" dirty="0" smtClean="0"/>
              </a:p>
              <a:p>
                <a:pPr lvl="1"/>
                <a:r>
                  <a:rPr lang="en-US" sz="2400" dirty="0" smtClean="0"/>
                  <a:t>If dipole-like, then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981805" cy="4282710"/>
              </a:xfrm>
              <a:blipFill rotWithShape="0">
                <a:blip r:embed="rId3"/>
                <a:stretch>
                  <a:fillRect t="-2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2835698" y="2865751"/>
            <a:ext cx="504968" cy="2191704"/>
            <a:chOff x="2320119" y="3097667"/>
            <a:chExt cx="504968" cy="2191704"/>
          </a:xfrm>
        </p:grpSpPr>
        <p:sp>
          <p:nvSpPr>
            <p:cNvPr id="9" name="Rectangle 8"/>
            <p:cNvSpPr/>
            <p:nvPr/>
          </p:nvSpPr>
          <p:spPr>
            <a:xfrm>
              <a:off x="2320119" y="3097667"/>
              <a:ext cx="504968" cy="109219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2320119" y="4197175"/>
              <a:ext cx="504968" cy="10921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r>
                <a:rPr lang="en-US" dirty="0" smtClean="0"/>
                <a:t>S</a:t>
              </a:r>
              <a:endParaRPr lang="en-US" dirty="0"/>
            </a:p>
          </p:txBody>
        </p:sp>
      </p:grpSp>
      <p:sp>
        <p:nvSpPr>
          <p:cNvPr id="9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10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930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4" y="1938905"/>
            <a:ext cx="11277571" cy="4045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Form Factors – World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6985672" y="5805443"/>
            <a:ext cx="1059865" cy="477537"/>
            <a:chOff x="8016361" y="1987559"/>
            <a:chExt cx="2723985" cy="1121583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8199542" y="2503589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9193513" y="2108499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9164216" y="2493877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9544399" y="2888642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8016361" y="243796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0246347" y="1987559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9272064" y="2696527"/>
              <a:ext cx="332908" cy="310712"/>
              <a:chOff x="5511975" y="3868631"/>
              <a:chExt cx="640441" cy="597738"/>
            </a:xfrm>
          </p:grpSpPr>
          <p:sp>
            <p:nvSpPr>
              <p:cNvPr id="46" name="Oval 11"/>
              <p:cNvSpPr>
                <a:spLocks noChangeArrowheads="1"/>
              </p:cNvSpPr>
              <p:nvPr/>
            </p:nvSpPr>
            <p:spPr bwMode="auto">
              <a:xfrm>
                <a:off x="5597374" y="3954018"/>
                <a:ext cx="298871" cy="29887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" name="Oval 104"/>
              <p:cNvSpPr>
                <a:spLocks noChangeArrowheads="1"/>
              </p:cNvSpPr>
              <p:nvPr/>
            </p:nvSpPr>
            <p:spPr bwMode="auto">
              <a:xfrm>
                <a:off x="5761041" y="3868631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" name="Oval 105"/>
              <p:cNvSpPr>
                <a:spLocks noChangeArrowheads="1"/>
              </p:cNvSpPr>
              <p:nvPr/>
            </p:nvSpPr>
            <p:spPr bwMode="auto">
              <a:xfrm>
                <a:off x="5625838" y="3868631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" name="Oval 106"/>
              <p:cNvSpPr>
                <a:spLocks noChangeArrowheads="1"/>
              </p:cNvSpPr>
              <p:nvPr/>
            </p:nvSpPr>
            <p:spPr bwMode="auto">
              <a:xfrm>
                <a:off x="5511985" y="3954023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" name="Oval 107"/>
              <p:cNvSpPr>
                <a:spLocks noChangeArrowheads="1"/>
              </p:cNvSpPr>
              <p:nvPr/>
            </p:nvSpPr>
            <p:spPr bwMode="auto">
              <a:xfrm>
                <a:off x="5853545" y="3996717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" name="Oval 103"/>
              <p:cNvSpPr>
                <a:spLocks noChangeArrowheads="1"/>
              </p:cNvSpPr>
              <p:nvPr/>
            </p:nvSpPr>
            <p:spPr bwMode="auto">
              <a:xfrm>
                <a:off x="5682757" y="4039415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" name="Oval 108"/>
              <p:cNvSpPr>
                <a:spLocks noChangeArrowheads="1"/>
              </p:cNvSpPr>
              <p:nvPr/>
            </p:nvSpPr>
            <p:spPr bwMode="auto">
              <a:xfrm>
                <a:off x="5640063" y="4167500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" name="Oval 109"/>
              <p:cNvSpPr>
                <a:spLocks noChangeArrowheads="1"/>
              </p:cNvSpPr>
              <p:nvPr/>
            </p:nvSpPr>
            <p:spPr bwMode="auto">
              <a:xfrm>
                <a:off x="5511975" y="4124807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" name="Oval 110"/>
              <p:cNvSpPr>
                <a:spLocks noChangeArrowheads="1"/>
              </p:cNvSpPr>
              <p:nvPr/>
            </p:nvSpPr>
            <p:spPr bwMode="auto">
              <a:xfrm>
                <a:off x="5853540" y="4082113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0407435" y="2798433"/>
              <a:ext cx="332911" cy="310709"/>
              <a:chOff x="5511960" y="3868632"/>
              <a:chExt cx="640446" cy="597733"/>
            </a:xfrm>
          </p:grpSpPr>
          <p:sp>
            <p:nvSpPr>
              <p:cNvPr id="37" name="Oval 11"/>
              <p:cNvSpPr>
                <a:spLocks noChangeArrowheads="1"/>
              </p:cNvSpPr>
              <p:nvPr/>
            </p:nvSpPr>
            <p:spPr bwMode="auto">
              <a:xfrm>
                <a:off x="5597374" y="3954019"/>
                <a:ext cx="298871" cy="29887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Oval 104"/>
              <p:cNvSpPr>
                <a:spLocks noChangeArrowheads="1"/>
              </p:cNvSpPr>
              <p:nvPr/>
            </p:nvSpPr>
            <p:spPr bwMode="auto">
              <a:xfrm>
                <a:off x="5761041" y="3868632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Oval 105"/>
              <p:cNvSpPr>
                <a:spLocks noChangeArrowheads="1"/>
              </p:cNvSpPr>
              <p:nvPr/>
            </p:nvSpPr>
            <p:spPr bwMode="auto">
              <a:xfrm>
                <a:off x="5625833" y="3868632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Oval 106"/>
              <p:cNvSpPr>
                <a:spLocks noChangeArrowheads="1"/>
              </p:cNvSpPr>
              <p:nvPr/>
            </p:nvSpPr>
            <p:spPr bwMode="auto">
              <a:xfrm>
                <a:off x="5511980" y="3954019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Oval 107"/>
              <p:cNvSpPr>
                <a:spLocks noChangeArrowheads="1"/>
              </p:cNvSpPr>
              <p:nvPr/>
            </p:nvSpPr>
            <p:spPr bwMode="auto">
              <a:xfrm>
                <a:off x="5853535" y="3996717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Oval 103"/>
              <p:cNvSpPr>
                <a:spLocks noChangeArrowheads="1"/>
              </p:cNvSpPr>
              <p:nvPr/>
            </p:nvSpPr>
            <p:spPr bwMode="auto">
              <a:xfrm>
                <a:off x="5682743" y="4039415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" name="Oval 108"/>
              <p:cNvSpPr>
                <a:spLocks noChangeArrowheads="1"/>
              </p:cNvSpPr>
              <p:nvPr/>
            </p:nvSpPr>
            <p:spPr bwMode="auto">
              <a:xfrm>
                <a:off x="5640048" y="4167496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" name="Oval 109"/>
              <p:cNvSpPr>
                <a:spLocks noChangeArrowheads="1"/>
              </p:cNvSpPr>
              <p:nvPr/>
            </p:nvSpPr>
            <p:spPr bwMode="auto">
              <a:xfrm>
                <a:off x="5511960" y="4124803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" name="Oval 110"/>
              <p:cNvSpPr>
                <a:spLocks noChangeArrowheads="1"/>
              </p:cNvSpPr>
              <p:nvPr/>
            </p:nvSpPr>
            <p:spPr bwMode="auto">
              <a:xfrm>
                <a:off x="5853525" y="4082109"/>
                <a:ext cx="298871" cy="29886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8788421" y="5854880"/>
            <a:ext cx="942077" cy="425958"/>
            <a:chOff x="8035214" y="3522558"/>
            <a:chExt cx="2549074" cy="1053250"/>
          </a:xfrm>
        </p:grpSpPr>
        <p:cxnSp>
          <p:nvCxnSpPr>
            <p:cNvPr id="56" name="Straight Arrow Connector 55"/>
            <p:cNvCxnSpPr/>
            <p:nvPr/>
          </p:nvCxnSpPr>
          <p:spPr>
            <a:xfrm flipV="1">
              <a:off x="8218396" y="4038588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9212367" y="3643498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reeform 57"/>
            <p:cNvSpPr/>
            <p:nvPr/>
          </p:nvSpPr>
          <p:spPr>
            <a:xfrm>
              <a:off x="9183069" y="4028876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9563252" y="442364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8035214" y="3972962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0265200" y="3522558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9283158" y="4221228"/>
              <a:ext cx="332905" cy="310710"/>
              <a:chOff x="8509030" y="4233928"/>
              <a:chExt cx="332905" cy="310710"/>
            </a:xfrm>
          </p:grpSpPr>
          <p:sp>
            <p:nvSpPr>
              <p:cNvPr id="64" name="Oval 11"/>
              <p:cNvSpPr>
                <a:spLocks noChangeArrowheads="1"/>
              </p:cNvSpPr>
              <p:nvPr/>
            </p:nvSpPr>
            <p:spPr bwMode="auto">
              <a:xfrm>
                <a:off x="8553416" y="4278317"/>
                <a:ext cx="155356" cy="1553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Oval 104"/>
              <p:cNvSpPr>
                <a:spLocks noChangeArrowheads="1"/>
              </p:cNvSpPr>
              <p:nvPr/>
            </p:nvSpPr>
            <p:spPr bwMode="auto">
              <a:xfrm>
                <a:off x="8638492" y="4233928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Oval 105"/>
              <p:cNvSpPr>
                <a:spLocks noChangeArrowheads="1"/>
              </p:cNvSpPr>
              <p:nvPr/>
            </p:nvSpPr>
            <p:spPr bwMode="auto">
              <a:xfrm>
                <a:off x="8568214" y="4233928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Oval 106"/>
              <p:cNvSpPr>
                <a:spLocks noChangeArrowheads="1"/>
              </p:cNvSpPr>
              <p:nvPr/>
            </p:nvSpPr>
            <p:spPr bwMode="auto">
              <a:xfrm>
                <a:off x="8509030" y="4278315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Oval 107"/>
              <p:cNvSpPr>
                <a:spLocks noChangeArrowheads="1"/>
              </p:cNvSpPr>
              <p:nvPr/>
            </p:nvSpPr>
            <p:spPr bwMode="auto">
              <a:xfrm>
                <a:off x="8686579" y="4300509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Oval 103"/>
              <p:cNvSpPr>
                <a:spLocks noChangeArrowheads="1"/>
              </p:cNvSpPr>
              <p:nvPr/>
            </p:nvSpPr>
            <p:spPr bwMode="auto">
              <a:xfrm>
                <a:off x="8597805" y="4322704"/>
                <a:ext cx="155356" cy="155357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Oval 108"/>
              <p:cNvSpPr>
                <a:spLocks noChangeArrowheads="1"/>
              </p:cNvSpPr>
              <p:nvPr/>
            </p:nvSpPr>
            <p:spPr bwMode="auto">
              <a:xfrm>
                <a:off x="8575612" y="4389283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Oval 109"/>
              <p:cNvSpPr>
                <a:spLocks noChangeArrowheads="1"/>
              </p:cNvSpPr>
              <p:nvPr/>
            </p:nvSpPr>
            <p:spPr bwMode="auto">
              <a:xfrm>
                <a:off x="8509030" y="4367091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Oval 110"/>
              <p:cNvSpPr>
                <a:spLocks noChangeArrowheads="1"/>
              </p:cNvSpPr>
              <p:nvPr/>
            </p:nvSpPr>
            <p:spPr bwMode="auto">
              <a:xfrm>
                <a:off x="8686579" y="4344896"/>
                <a:ext cx="155356" cy="155355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63" name="Oval 110"/>
            <p:cNvSpPr>
              <a:spLocks noChangeArrowheads="1"/>
            </p:cNvSpPr>
            <p:nvPr/>
          </p:nvSpPr>
          <p:spPr bwMode="auto">
            <a:xfrm>
              <a:off x="10428932" y="4420453"/>
              <a:ext cx="155356" cy="155355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0173112" y="5773103"/>
            <a:ext cx="1087475" cy="556474"/>
            <a:chOff x="8023902" y="5197113"/>
            <a:chExt cx="2676212" cy="1251454"/>
          </a:xfrm>
        </p:grpSpPr>
        <p:cxnSp>
          <p:nvCxnSpPr>
            <p:cNvPr id="74" name="Straight Arrow Connector 73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75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9294258" y="5921162"/>
              <a:ext cx="332906" cy="310715"/>
              <a:chOff x="5511965" y="3868601"/>
              <a:chExt cx="640436" cy="597744"/>
            </a:xfrm>
          </p:grpSpPr>
          <p:sp>
            <p:nvSpPr>
              <p:cNvPr id="88" name="Oval 11"/>
              <p:cNvSpPr>
                <a:spLocks noChangeArrowheads="1"/>
              </p:cNvSpPr>
              <p:nvPr/>
            </p:nvSpPr>
            <p:spPr bwMode="auto">
              <a:xfrm>
                <a:off x="5597358" y="3953986"/>
                <a:ext cx="298872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9" name="Oval 104"/>
              <p:cNvSpPr>
                <a:spLocks noChangeArrowheads="1"/>
              </p:cNvSpPr>
              <p:nvPr/>
            </p:nvSpPr>
            <p:spPr bwMode="auto">
              <a:xfrm>
                <a:off x="5761022" y="3868601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0" name="Oval 105"/>
              <p:cNvSpPr>
                <a:spLocks noChangeArrowheads="1"/>
              </p:cNvSpPr>
              <p:nvPr/>
            </p:nvSpPr>
            <p:spPr bwMode="auto">
              <a:xfrm>
                <a:off x="5625820" y="3868601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1" name="Oval 106"/>
              <p:cNvSpPr>
                <a:spLocks noChangeArrowheads="1"/>
              </p:cNvSpPr>
              <p:nvPr/>
            </p:nvSpPr>
            <p:spPr bwMode="auto">
              <a:xfrm>
                <a:off x="5511965" y="3953991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2" name="Oval 107"/>
              <p:cNvSpPr>
                <a:spLocks noChangeArrowheads="1"/>
              </p:cNvSpPr>
              <p:nvPr/>
            </p:nvSpPr>
            <p:spPr bwMode="auto">
              <a:xfrm>
                <a:off x="5853525" y="3996687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3" name="Oval 103"/>
              <p:cNvSpPr>
                <a:spLocks noChangeArrowheads="1"/>
              </p:cNvSpPr>
              <p:nvPr/>
            </p:nvSpPr>
            <p:spPr bwMode="auto">
              <a:xfrm>
                <a:off x="5682750" y="4039389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4" name="Oval 108"/>
              <p:cNvSpPr>
                <a:spLocks noChangeArrowheads="1"/>
              </p:cNvSpPr>
              <p:nvPr/>
            </p:nvSpPr>
            <p:spPr bwMode="auto">
              <a:xfrm>
                <a:off x="5640051" y="4167475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5" name="Oval 109"/>
              <p:cNvSpPr>
                <a:spLocks noChangeArrowheads="1"/>
              </p:cNvSpPr>
              <p:nvPr/>
            </p:nvSpPr>
            <p:spPr bwMode="auto">
              <a:xfrm>
                <a:off x="5511965" y="4124778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6" name="Oval 110"/>
              <p:cNvSpPr>
                <a:spLocks noChangeArrowheads="1"/>
              </p:cNvSpPr>
              <p:nvPr/>
            </p:nvSpPr>
            <p:spPr bwMode="auto">
              <a:xfrm>
                <a:off x="5853530" y="4082086"/>
                <a:ext cx="298871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80" name="Straight Arrow Connector 79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110"/>
            <p:cNvSpPr>
              <a:spLocks noChangeArrowheads="1"/>
            </p:cNvSpPr>
            <p:nvPr/>
          </p:nvSpPr>
          <p:spPr bwMode="auto">
            <a:xfrm>
              <a:off x="10517708" y="6120727"/>
              <a:ext cx="155357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110"/>
            <p:cNvSpPr>
              <a:spLocks noChangeArrowheads="1"/>
            </p:cNvSpPr>
            <p:nvPr/>
          </p:nvSpPr>
          <p:spPr bwMode="auto">
            <a:xfrm rot="20806134">
              <a:off x="10544757" y="5844980"/>
              <a:ext cx="155357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110"/>
            <p:cNvSpPr>
              <a:spLocks noChangeArrowheads="1"/>
            </p:cNvSpPr>
            <p:nvPr/>
          </p:nvSpPr>
          <p:spPr bwMode="auto">
            <a:xfrm rot="19965525">
              <a:off x="10445135" y="5593986"/>
              <a:ext cx="155357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110"/>
            <p:cNvSpPr>
              <a:spLocks noChangeArrowheads="1"/>
            </p:cNvSpPr>
            <p:nvPr/>
          </p:nvSpPr>
          <p:spPr bwMode="auto">
            <a:xfrm rot="358528">
              <a:off x="10529235" y="6293211"/>
              <a:ext cx="155357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8606606" y="129342"/>
            <a:ext cx="2474001" cy="982817"/>
            <a:chOff x="8035214" y="3522558"/>
            <a:chExt cx="2474001" cy="982817"/>
          </a:xfrm>
        </p:grpSpPr>
        <p:cxnSp>
          <p:nvCxnSpPr>
            <p:cNvPr id="135" name="Straight Arrow Connector 134"/>
            <p:cNvCxnSpPr/>
            <p:nvPr/>
          </p:nvCxnSpPr>
          <p:spPr>
            <a:xfrm flipV="1">
              <a:off x="8218396" y="4038588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flipV="1">
              <a:off x="9212367" y="3643498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9183069" y="4028876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>
              <a:off x="9488179" y="4353204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/>
            <p:cNvSpPr/>
            <p:nvPr/>
          </p:nvSpPr>
          <p:spPr>
            <a:xfrm>
              <a:off x="8035214" y="3972962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10265200" y="3522558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Oval 110"/>
            <p:cNvSpPr>
              <a:spLocks noChangeArrowheads="1"/>
            </p:cNvSpPr>
            <p:nvPr/>
          </p:nvSpPr>
          <p:spPr bwMode="auto">
            <a:xfrm>
              <a:off x="9332823" y="424984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42" name="Oval 110"/>
            <p:cNvSpPr>
              <a:spLocks noChangeArrowheads="1"/>
            </p:cNvSpPr>
            <p:nvPr/>
          </p:nvSpPr>
          <p:spPr bwMode="auto">
            <a:xfrm>
              <a:off x="10353859" y="4350019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0" y="5960176"/>
            <a:ext cx="461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Puckett, </a:t>
            </a:r>
            <a:r>
              <a:rPr lang="en-US" i="1" dirty="0" smtClean="0"/>
              <a:t>et al</a:t>
            </a:r>
            <a:r>
              <a:rPr lang="en-US" dirty="0" smtClean="0"/>
              <a:t>, Phys. Rev. C </a:t>
            </a:r>
            <a:r>
              <a:rPr lang="en-US" b="1" dirty="0" smtClean="0"/>
              <a:t>85</a:t>
            </a:r>
            <a:r>
              <a:rPr lang="en-US" dirty="0" smtClean="0"/>
              <a:t>, 045203 (2012)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2322399" y="1715960"/>
            <a:ext cx="285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 Form Factor / Dipole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935814" y="1690289"/>
            <a:ext cx="304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Form Factor / Dipole</a:t>
            </a:r>
            <a:endParaRPr lang="en-US" dirty="0"/>
          </a:p>
        </p:txBody>
      </p:sp>
      <p:sp>
        <p:nvSpPr>
          <p:cNvPr id="10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10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1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20"/>
          <a:stretch/>
        </p:blipFill>
        <p:spPr>
          <a:xfrm>
            <a:off x="487694" y="1938905"/>
            <a:ext cx="5749333" cy="4045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Form Factors – World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476383" y="4896396"/>
            <a:ext cx="6843804" cy="1490252"/>
            <a:chOff x="-167484" y="4896396"/>
            <a:chExt cx="6843804" cy="149025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37506" t="34549" r="25208" b="23263"/>
            <a:stretch/>
          </p:blipFill>
          <p:spPr>
            <a:xfrm>
              <a:off x="3498247" y="4896396"/>
              <a:ext cx="2227727" cy="141711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783254" y="5199436"/>
              <a:ext cx="7056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dirty="0" smtClean="0"/>
                <a:t>ρ</a:t>
              </a:r>
              <a:r>
                <a:rPr lang="en-US" dirty="0" smtClean="0"/>
                <a:t>(b)</a:t>
              </a:r>
            </a:p>
            <a:p>
              <a:r>
                <a:rPr lang="en-US" dirty="0" smtClean="0"/>
                <a:t>[fm</a:t>
              </a:r>
              <a:r>
                <a:rPr lang="en-US" baseline="30000" dirty="0" smtClean="0"/>
                <a:t>-2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47457" y="6017316"/>
              <a:ext cx="12288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 [</a:t>
              </a:r>
              <a:r>
                <a:rPr lang="en-US" dirty="0" err="1" smtClean="0"/>
                <a:t>fm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167484" y="5975140"/>
              <a:ext cx="3743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G.A. </a:t>
              </a:r>
              <a:r>
                <a:rPr lang="en-US" dirty="0"/>
                <a:t>Miller, PRL 99, </a:t>
              </a:r>
              <a:r>
                <a:rPr lang="en-US" dirty="0" smtClean="0"/>
                <a:t>112001 (2007)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41100" y="1646438"/>
            <a:ext cx="3104148" cy="3273809"/>
            <a:chOff x="1588168" y="2140402"/>
            <a:chExt cx="3104148" cy="3273809"/>
          </a:xfrm>
        </p:grpSpPr>
        <p:grpSp>
          <p:nvGrpSpPr>
            <p:cNvPr id="9" name="Group 8"/>
            <p:cNvGrpSpPr/>
            <p:nvPr/>
          </p:nvGrpSpPr>
          <p:grpSpPr>
            <a:xfrm>
              <a:off x="1588168" y="2310063"/>
              <a:ext cx="3104148" cy="3104148"/>
              <a:chOff x="1588168" y="2310063"/>
              <a:chExt cx="3104148" cy="3104148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588168" y="2310063"/>
                <a:ext cx="3104148" cy="310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518116" y="2424398"/>
                <a:ext cx="1244251" cy="264687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6600" dirty="0" smtClean="0">
                    <a:solidFill>
                      <a:schemeClr val="bg1"/>
                    </a:solidFill>
                  </a:rPr>
                  <a:t>+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36420" y="242439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118806" y="358250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363058" y="3585630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363058" y="242439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631333" y="3286172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917423" y="4489419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077084" y="3286172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870035" y="2140402"/>
              <a:ext cx="529312" cy="92333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5400" dirty="0" smtClean="0">
                  <a:solidFill>
                    <a:schemeClr val="bg1"/>
                  </a:solidFill>
                </a:rPr>
                <a:t>+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Left Arrow 21"/>
              <p:cNvSpPr/>
              <p:nvPr/>
            </p:nvSpPr>
            <p:spPr>
              <a:xfrm rot="610162" flipH="1">
                <a:off x="3101236" y="3610739"/>
                <a:ext cx="5622457" cy="2113894"/>
              </a:xfrm>
              <a:prstGeom prst="leftArrow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Fourier</a:t>
                </a:r>
              </a:p>
              <a:p>
                <a:pPr algn="ctr"/>
                <a:r>
                  <a:rPr lang="en-US" dirty="0" smtClean="0"/>
                  <a:t>Transform</a:t>
                </a:r>
              </a:p>
              <a:p>
                <a:pPr algn="ctr"/>
                <a:r>
                  <a:rPr lang="en-US" dirty="0" smtClean="0"/>
                  <a:t>(Momentum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Position)</a:t>
                </a:r>
                <a:endParaRPr lang="en-US" dirty="0"/>
              </a:p>
            </p:txBody>
          </p:sp>
        </mc:Choice>
        <mc:Fallback xmlns="">
          <p:sp>
            <p:nvSpPr>
              <p:cNvPr id="22" name="Left Arrow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10162" flipH="1">
                <a:off x="3101236" y="3610739"/>
                <a:ext cx="5622457" cy="2113894"/>
              </a:xfrm>
              <a:prstGeom prst="leftArrow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/>
          <p:cNvGrpSpPr/>
          <p:nvPr/>
        </p:nvGrpSpPr>
        <p:grpSpPr>
          <a:xfrm>
            <a:off x="8606606" y="129342"/>
            <a:ext cx="2474001" cy="982817"/>
            <a:chOff x="8035214" y="3522558"/>
            <a:chExt cx="2474001" cy="982817"/>
          </a:xfrm>
        </p:grpSpPr>
        <p:cxnSp>
          <p:nvCxnSpPr>
            <p:cNvPr id="67" name="Straight Arrow Connector 66"/>
            <p:cNvCxnSpPr/>
            <p:nvPr/>
          </p:nvCxnSpPr>
          <p:spPr>
            <a:xfrm flipV="1">
              <a:off x="8218396" y="4038588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9212367" y="3643498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 68"/>
            <p:cNvSpPr/>
            <p:nvPr/>
          </p:nvSpPr>
          <p:spPr>
            <a:xfrm>
              <a:off x="9183069" y="4028876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9488179" y="4353204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/>
            <p:cNvSpPr/>
            <p:nvPr/>
          </p:nvSpPr>
          <p:spPr>
            <a:xfrm>
              <a:off x="8035214" y="3972962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0265200" y="3522558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110"/>
            <p:cNvSpPr>
              <a:spLocks noChangeArrowheads="1"/>
            </p:cNvSpPr>
            <p:nvPr/>
          </p:nvSpPr>
          <p:spPr bwMode="auto">
            <a:xfrm>
              <a:off x="9332823" y="424984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74" name="Oval 110"/>
            <p:cNvSpPr>
              <a:spLocks noChangeArrowheads="1"/>
            </p:cNvSpPr>
            <p:nvPr/>
          </p:nvSpPr>
          <p:spPr bwMode="auto">
            <a:xfrm>
              <a:off x="10353859" y="4350019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322399" y="1715960"/>
            <a:ext cx="285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 Form Factor / Dipole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0" y="5960176"/>
            <a:ext cx="461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Puckett, </a:t>
            </a:r>
            <a:r>
              <a:rPr lang="en-US" i="1" dirty="0" smtClean="0"/>
              <a:t>et al</a:t>
            </a:r>
            <a:r>
              <a:rPr lang="en-US" dirty="0" smtClean="0"/>
              <a:t>, Phys. Rev. C </a:t>
            </a:r>
            <a:r>
              <a:rPr lang="en-US" b="1" dirty="0" smtClean="0"/>
              <a:t>85</a:t>
            </a:r>
            <a:r>
              <a:rPr lang="en-US" dirty="0" smtClean="0"/>
              <a:t>, 045203 (2012)</a:t>
            </a:r>
            <a:endParaRPr lang="en-US" dirty="0"/>
          </a:p>
        </p:txBody>
      </p:sp>
      <p:sp>
        <p:nvSpPr>
          <p:cNvPr id="3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678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344444" cy="1450757"/>
          </a:xfrm>
        </p:spPr>
        <p:txBody>
          <a:bodyPr/>
          <a:lstStyle/>
          <a:p>
            <a:r>
              <a:rPr lang="en-US" dirty="0" smtClean="0"/>
              <a:t>Neutron</a:t>
            </a:r>
            <a:r>
              <a:rPr lang="en-US" dirty="0"/>
              <a:t> </a:t>
            </a:r>
            <a:r>
              <a:rPr lang="en-US" dirty="0" smtClean="0"/>
              <a:t>Form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029200" cy="4023360"/>
          </a:xfrm>
        </p:spPr>
        <p:txBody>
          <a:bodyPr/>
          <a:lstStyle/>
          <a:p>
            <a:r>
              <a:rPr lang="en-US" dirty="0" smtClean="0"/>
              <a:t>Neutron electric form factor is much smaller than proton’s</a:t>
            </a:r>
          </a:p>
          <a:p>
            <a:r>
              <a:rPr lang="en-US" dirty="0" smtClean="0"/>
              <a:t>No free neutron target is available</a:t>
            </a:r>
          </a:p>
          <a:p>
            <a:pPr lvl="1"/>
            <a:r>
              <a:rPr lang="en-US" dirty="0" smtClean="0"/>
              <a:t>Requires small-nuclei targets, such as </a:t>
            </a:r>
            <a:r>
              <a:rPr lang="en-US" baseline="30000" dirty="0" smtClean="0"/>
              <a:t>2</a:t>
            </a:r>
            <a:r>
              <a:rPr lang="en-US" dirty="0" smtClean="0"/>
              <a:t>H or </a:t>
            </a:r>
            <a:r>
              <a:rPr lang="en-US" baseline="30000" dirty="0" smtClean="0"/>
              <a:t>3</a:t>
            </a:r>
            <a:r>
              <a:rPr lang="en-US" dirty="0" smtClean="0"/>
              <a:t>He</a:t>
            </a:r>
          </a:p>
          <a:p>
            <a:r>
              <a:rPr lang="en-US" dirty="0" smtClean="0"/>
              <a:t>Neutrons, being neutral, cannot be directly detected using standard spectrometers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880" t="7292" r="52883" b="25721"/>
          <a:stretch/>
        </p:blipFill>
        <p:spPr>
          <a:xfrm>
            <a:off x="7052911" y="2115474"/>
            <a:ext cx="4763883" cy="396619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606606" y="129342"/>
            <a:ext cx="2454398" cy="915507"/>
            <a:chOff x="8606606" y="129342"/>
            <a:chExt cx="2454398" cy="915507"/>
          </a:xfrm>
        </p:grpSpPr>
        <p:sp>
          <p:nvSpPr>
            <p:cNvPr id="52" name="Oval 103"/>
            <p:cNvSpPr>
              <a:spLocks noChangeArrowheads="1"/>
            </p:cNvSpPr>
            <p:nvPr/>
          </p:nvSpPr>
          <p:spPr bwMode="auto">
            <a:xfrm>
              <a:off x="9862922" y="88056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606606" y="129342"/>
              <a:ext cx="2454398" cy="915507"/>
              <a:chOff x="8606606" y="129342"/>
              <a:chExt cx="2454398" cy="915507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8606606" y="129342"/>
                <a:ext cx="2435251" cy="915507"/>
                <a:chOff x="8035214" y="3522558"/>
                <a:chExt cx="2435251" cy="915507"/>
              </a:xfrm>
            </p:grpSpPr>
            <p:cxnSp>
              <p:nvCxnSpPr>
                <p:cNvPr id="39" name="Straight Arrow Connector 38"/>
                <p:cNvCxnSpPr/>
                <p:nvPr/>
              </p:nvCxnSpPr>
              <p:spPr>
                <a:xfrm flipV="1">
                  <a:off x="8218396" y="4038588"/>
                  <a:ext cx="997183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9212367" y="3643498"/>
                  <a:ext cx="1023536" cy="3820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Freeform 42"/>
                <p:cNvSpPr/>
                <p:nvPr/>
              </p:nvSpPr>
              <p:spPr>
                <a:xfrm>
                  <a:off x="9183069" y="4028876"/>
                  <a:ext cx="215691" cy="294540"/>
                </a:xfrm>
                <a:custGeom>
                  <a:avLst/>
                  <a:gdLst>
                    <a:gd name="connsiteX0" fmla="*/ 12653 w 229361"/>
                    <a:gd name="connsiteY0" fmla="*/ 0 h 313207"/>
                    <a:gd name="connsiteX1" fmla="*/ 157032 w 229361"/>
                    <a:gd name="connsiteY1" fmla="*/ 48126 h 313207"/>
                    <a:gd name="connsiteX2" fmla="*/ 622 w 229361"/>
                    <a:gd name="connsiteY2" fmla="*/ 108284 h 313207"/>
                    <a:gd name="connsiteX3" fmla="*/ 229222 w 229361"/>
                    <a:gd name="connsiteY3" fmla="*/ 156410 h 313207"/>
                    <a:gd name="connsiteX4" fmla="*/ 36717 w 229361"/>
                    <a:gd name="connsiteY4" fmla="*/ 288758 h 313207"/>
                    <a:gd name="connsiteX5" fmla="*/ 181096 w 229361"/>
                    <a:gd name="connsiteY5" fmla="*/ 312821 h 313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361" h="313207">
                      <a:moveTo>
                        <a:pt x="12653" y="0"/>
                      </a:moveTo>
                      <a:cubicBezTo>
                        <a:pt x="85845" y="15039"/>
                        <a:pt x="159037" y="30079"/>
                        <a:pt x="157032" y="48126"/>
                      </a:cubicBezTo>
                      <a:cubicBezTo>
                        <a:pt x="155027" y="66173"/>
                        <a:pt x="-11410" y="90237"/>
                        <a:pt x="622" y="108284"/>
                      </a:cubicBezTo>
                      <a:cubicBezTo>
                        <a:pt x="12654" y="126331"/>
                        <a:pt x="223206" y="126331"/>
                        <a:pt x="229222" y="156410"/>
                      </a:cubicBezTo>
                      <a:cubicBezTo>
                        <a:pt x="235238" y="186489"/>
                        <a:pt x="44738" y="262690"/>
                        <a:pt x="36717" y="288758"/>
                      </a:cubicBezTo>
                      <a:cubicBezTo>
                        <a:pt x="28696" y="314827"/>
                        <a:pt x="104896" y="313824"/>
                        <a:pt x="181096" y="312821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9495012" y="4273513"/>
                  <a:ext cx="844185" cy="570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46"/>
                <p:cNvSpPr/>
                <p:nvPr/>
              </p:nvSpPr>
              <p:spPr>
                <a:xfrm>
                  <a:off x="8035214" y="3972962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0265200" y="3522558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9" name="Group 48"/>
                <p:cNvGrpSpPr/>
                <p:nvPr/>
              </p:nvGrpSpPr>
              <p:grpSpPr>
                <a:xfrm>
                  <a:off x="9342341" y="4221230"/>
                  <a:ext cx="171300" cy="216835"/>
                  <a:chOff x="8568213" y="4233930"/>
                  <a:chExt cx="171300" cy="216835"/>
                </a:xfrm>
              </p:grpSpPr>
              <p:sp>
                <p:nvSpPr>
                  <p:cNvPr id="5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8584157" y="4295409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3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8568213" y="4233930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60" name="Oval 106"/>
              <p:cNvSpPr>
                <a:spLocks noChangeArrowheads="1"/>
              </p:cNvSpPr>
              <p:nvPr/>
            </p:nvSpPr>
            <p:spPr bwMode="auto">
              <a:xfrm>
                <a:off x="10905648" y="872401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7" name="Oval 6"/>
          <p:cNvSpPr/>
          <p:nvPr/>
        </p:nvSpPr>
        <p:spPr>
          <a:xfrm>
            <a:off x="8243248" y="4683089"/>
            <a:ext cx="3671249" cy="935738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0" y="5960176"/>
            <a:ext cx="470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</a:t>
            </a:r>
            <a:r>
              <a:rPr lang="en-US" dirty="0" err="1" smtClean="0"/>
              <a:t>Povh</a:t>
            </a:r>
            <a:r>
              <a:rPr lang="en-US" dirty="0" smtClean="0"/>
              <a:t>,</a:t>
            </a:r>
            <a:r>
              <a:rPr lang="en-US" i="1" dirty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</a:t>
            </a:r>
            <a:r>
              <a:rPr lang="en-US" b="1" dirty="0" smtClean="0"/>
              <a:t>Particles </a:t>
            </a:r>
            <a:r>
              <a:rPr lang="en-US" b="1" dirty="0"/>
              <a:t>and </a:t>
            </a:r>
            <a:r>
              <a:rPr lang="en-US" b="1" dirty="0" smtClean="0"/>
              <a:t>Nuclei</a:t>
            </a:r>
            <a:r>
              <a:rPr lang="en-US" dirty="0" smtClean="0"/>
              <a:t>, 6</a:t>
            </a:r>
            <a:r>
              <a:rPr lang="en-US" baseline="30000" dirty="0" smtClean="0"/>
              <a:t>th</a:t>
            </a:r>
            <a:r>
              <a:rPr lang="en-US" dirty="0" smtClean="0"/>
              <a:t> ed. (2008)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16039" y="3984596"/>
            <a:ext cx="4916120" cy="1979364"/>
            <a:chOff x="1016039" y="3984596"/>
            <a:chExt cx="4916120" cy="1979364"/>
          </a:xfrm>
        </p:grpSpPr>
        <p:grpSp>
          <p:nvGrpSpPr>
            <p:cNvPr id="3" name="Group 2"/>
            <p:cNvGrpSpPr/>
            <p:nvPr/>
          </p:nvGrpSpPr>
          <p:grpSpPr>
            <a:xfrm>
              <a:off x="1016039" y="3984596"/>
              <a:ext cx="4916120" cy="1903267"/>
              <a:chOff x="1016039" y="3742856"/>
              <a:chExt cx="4916120" cy="1903267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V="1">
                <a:off x="1385834" y="4744241"/>
                <a:ext cx="2013046" cy="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3392396" y="3987001"/>
                <a:ext cx="2066245" cy="7712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Freeform 30"/>
              <p:cNvSpPr/>
              <p:nvPr/>
            </p:nvSpPr>
            <p:spPr>
              <a:xfrm>
                <a:off x="3333251" y="4764977"/>
                <a:ext cx="435422" cy="594597"/>
              </a:xfrm>
              <a:custGeom>
                <a:avLst/>
                <a:gdLst>
                  <a:gd name="connsiteX0" fmla="*/ 12653 w 229361"/>
                  <a:gd name="connsiteY0" fmla="*/ 0 h 313207"/>
                  <a:gd name="connsiteX1" fmla="*/ 157032 w 229361"/>
                  <a:gd name="connsiteY1" fmla="*/ 48126 h 313207"/>
                  <a:gd name="connsiteX2" fmla="*/ 622 w 229361"/>
                  <a:gd name="connsiteY2" fmla="*/ 108284 h 313207"/>
                  <a:gd name="connsiteX3" fmla="*/ 229222 w 229361"/>
                  <a:gd name="connsiteY3" fmla="*/ 156410 h 313207"/>
                  <a:gd name="connsiteX4" fmla="*/ 36717 w 229361"/>
                  <a:gd name="connsiteY4" fmla="*/ 288758 h 313207"/>
                  <a:gd name="connsiteX5" fmla="*/ 181096 w 229361"/>
                  <a:gd name="connsiteY5" fmla="*/ 312821 h 31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361" h="313207">
                    <a:moveTo>
                      <a:pt x="12653" y="0"/>
                    </a:moveTo>
                    <a:cubicBezTo>
                      <a:pt x="85845" y="15039"/>
                      <a:pt x="159037" y="30079"/>
                      <a:pt x="157032" y="48126"/>
                    </a:cubicBezTo>
                    <a:cubicBezTo>
                      <a:pt x="155027" y="66173"/>
                      <a:pt x="-11410" y="90237"/>
                      <a:pt x="622" y="108284"/>
                    </a:cubicBezTo>
                    <a:cubicBezTo>
                      <a:pt x="12654" y="126331"/>
                      <a:pt x="223206" y="126331"/>
                      <a:pt x="229222" y="156410"/>
                    </a:cubicBezTo>
                    <a:cubicBezTo>
                      <a:pt x="235238" y="186489"/>
                      <a:pt x="44738" y="262690"/>
                      <a:pt x="36717" y="288758"/>
                    </a:cubicBezTo>
                    <a:cubicBezTo>
                      <a:pt x="28696" y="314827"/>
                      <a:pt x="104896" y="313824"/>
                      <a:pt x="181096" y="31282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>
                <a:off x="3791458" y="5292961"/>
                <a:ext cx="1704184" cy="1150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/>
              <p:cNvSpPr/>
              <p:nvPr/>
            </p:nvSpPr>
            <p:spPr>
              <a:xfrm>
                <a:off x="1016039" y="4544525"/>
                <a:ext cx="414375" cy="41437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517784" y="3742856"/>
                <a:ext cx="414375" cy="41437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Oval 106"/>
              <p:cNvSpPr>
                <a:spLocks noChangeArrowheads="1"/>
              </p:cNvSpPr>
              <p:nvPr/>
            </p:nvSpPr>
            <p:spPr bwMode="auto">
              <a:xfrm>
                <a:off x="3535304" y="5242893"/>
                <a:ext cx="313622" cy="3136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Oval 103"/>
              <p:cNvSpPr>
                <a:spLocks noChangeArrowheads="1"/>
              </p:cNvSpPr>
              <p:nvPr/>
            </p:nvSpPr>
            <p:spPr bwMode="auto">
              <a:xfrm>
                <a:off x="3714517" y="5332501"/>
                <a:ext cx="313622" cy="313622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" name="Oval 109"/>
              <p:cNvSpPr>
                <a:spLocks noChangeArrowheads="1"/>
              </p:cNvSpPr>
              <p:nvPr/>
            </p:nvSpPr>
            <p:spPr bwMode="auto">
              <a:xfrm>
                <a:off x="5533227" y="5251787"/>
                <a:ext cx="313622" cy="3136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36" name="Oval 103"/>
            <p:cNvSpPr>
              <a:spLocks noChangeArrowheads="1"/>
            </p:cNvSpPr>
            <p:nvPr/>
          </p:nvSpPr>
          <p:spPr bwMode="auto">
            <a:xfrm>
              <a:off x="3550243" y="5650338"/>
              <a:ext cx="313622" cy="313622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55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5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378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1" name="Rectangle 1"/>
          <p:cNvSpPr>
            <a:spLocks/>
          </p:cNvSpPr>
          <p:nvPr/>
        </p:nvSpPr>
        <p:spPr bwMode="auto">
          <a:xfrm>
            <a:off x="10475795" y="2497462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2" name="Rectangle 2"/>
          <p:cNvSpPr>
            <a:spLocks/>
          </p:cNvSpPr>
          <p:nvPr/>
        </p:nvSpPr>
        <p:spPr bwMode="auto">
          <a:xfrm>
            <a:off x="9123896" y="2761247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3" name="Rectangle 3"/>
          <p:cNvSpPr>
            <a:spLocks/>
          </p:cNvSpPr>
          <p:nvPr/>
        </p:nvSpPr>
        <p:spPr bwMode="auto">
          <a:xfrm>
            <a:off x="7771997" y="1854486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" name="Rectangle 4"/>
          <p:cNvSpPr>
            <a:spLocks/>
          </p:cNvSpPr>
          <p:nvPr/>
        </p:nvSpPr>
        <p:spPr bwMode="auto">
          <a:xfrm>
            <a:off x="6420098" y="2439759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5" name="Rectangle 5"/>
          <p:cNvSpPr>
            <a:spLocks/>
          </p:cNvSpPr>
          <p:nvPr/>
        </p:nvSpPr>
        <p:spPr bwMode="auto">
          <a:xfrm>
            <a:off x="6420098" y="2439759"/>
            <a:ext cx="1343656" cy="1813523"/>
          </a:xfrm>
          <a:prstGeom prst="rect">
            <a:avLst/>
          </a:prstGeom>
          <a:solidFill>
            <a:srgbClr val="0B67F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6" name="Rectangle 6"/>
          <p:cNvSpPr>
            <a:spLocks/>
          </p:cNvSpPr>
          <p:nvPr/>
        </p:nvSpPr>
        <p:spPr bwMode="auto">
          <a:xfrm>
            <a:off x="6420098" y="626236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7" name="Rectangle 7"/>
          <p:cNvSpPr>
            <a:spLocks/>
          </p:cNvSpPr>
          <p:nvPr/>
        </p:nvSpPr>
        <p:spPr bwMode="auto">
          <a:xfrm>
            <a:off x="6420098" y="4253282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8" name="Rectangle 8"/>
          <p:cNvSpPr>
            <a:spLocks/>
          </p:cNvSpPr>
          <p:nvPr/>
        </p:nvSpPr>
        <p:spPr bwMode="auto">
          <a:xfrm>
            <a:off x="7771997" y="3676252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9" name="Rectangle 9"/>
          <p:cNvSpPr>
            <a:spLocks/>
          </p:cNvSpPr>
          <p:nvPr/>
        </p:nvSpPr>
        <p:spPr bwMode="auto">
          <a:xfrm>
            <a:off x="7771997" y="1854486"/>
            <a:ext cx="1343656" cy="1813523"/>
          </a:xfrm>
          <a:prstGeom prst="rect">
            <a:avLst/>
          </a:prstGeom>
          <a:solidFill>
            <a:srgbClr val="0B67F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0" name="Rectangle 10"/>
          <p:cNvSpPr>
            <a:spLocks/>
          </p:cNvSpPr>
          <p:nvPr/>
        </p:nvSpPr>
        <p:spPr bwMode="auto">
          <a:xfrm>
            <a:off x="9123896" y="2761247"/>
            <a:ext cx="1343656" cy="1813523"/>
          </a:xfrm>
          <a:prstGeom prst="rect">
            <a:avLst/>
          </a:prstGeom>
          <a:solidFill>
            <a:srgbClr val="0B67F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1" name="Rectangle 11"/>
          <p:cNvSpPr>
            <a:spLocks/>
          </p:cNvSpPr>
          <p:nvPr/>
        </p:nvSpPr>
        <p:spPr bwMode="auto">
          <a:xfrm>
            <a:off x="9123896" y="939481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2" name="Rectangle 12"/>
          <p:cNvSpPr>
            <a:spLocks/>
          </p:cNvSpPr>
          <p:nvPr/>
        </p:nvSpPr>
        <p:spPr bwMode="auto">
          <a:xfrm>
            <a:off x="9123896" y="4583014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3" name="Rectangle 13"/>
          <p:cNvSpPr>
            <a:spLocks/>
          </p:cNvSpPr>
          <p:nvPr/>
        </p:nvSpPr>
        <p:spPr bwMode="auto">
          <a:xfrm>
            <a:off x="10475795" y="683939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4" name="Rectangle 14"/>
          <p:cNvSpPr>
            <a:spLocks/>
          </p:cNvSpPr>
          <p:nvPr/>
        </p:nvSpPr>
        <p:spPr bwMode="auto">
          <a:xfrm>
            <a:off x="10475795" y="2497462"/>
            <a:ext cx="1343656" cy="1813523"/>
          </a:xfrm>
          <a:prstGeom prst="rect">
            <a:avLst/>
          </a:prstGeom>
          <a:solidFill>
            <a:srgbClr val="0B67F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5" name="Rectangle 15"/>
          <p:cNvSpPr>
            <a:spLocks/>
          </p:cNvSpPr>
          <p:nvPr/>
        </p:nvSpPr>
        <p:spPr bwMode="auto">
          <a:xfrm>
            <a:off x="10475795" y="4310985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6" name="Rectangle 16"/>
          <p:cNvSpPr>
            <a:spLocks/>
          </p:cNvSpPr>
          <p:nvPr/>
        </p:nvSpPr>
        <p:spPr bwMode="auto">
          <a:xfrm>
            <a:off x="6172799" y="626236"/>
            <a:ext cx="181352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7" name="Rectangle 17"/>
          <p:cNvSpPr>
            <a:spLocks/>
          </p:cNvSpPr>
          <p:nvPr/>
        </p:nvSpPr>
        <p:spPr bwMode="auto">
          <a:xfrm>
            <a:off x="6172799" y="2439759"/>
            <a:ext cx="181352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8" name="Rectangle 18"/>
          <p:cNvSpPr>
            <a:spLocks/>
          </p:cNvSpPr>
          <p:nvPr/>
        </p:nvSpPr>
        <p:spPr bwMode="auto">
          <a:xfrm>
            <a:off x="6172799" y="4253282"/>
            <a:ext cx="181352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9" name="Rectangle 19"/>
          <p:cNvSpPr>
            <a:spLocks/>
          </p:cNvSpPr>
          <p:nvPr/>
        </p:nvSpPr>
        <p:spPr bwMode="auto">
          <a:xfrm>
            <a:off x="6172799" y="2439759"/>
            <a:ext cx="181352" cy="1813523"/>
          </a:xfrm>
          <a:prstGeom prst="rect">
            <a:avLst/>
          </a:prstGeom>
          <a:solidFill>
            <a:srgbClr val="0080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0" name="AutoShape 20"/>
          <p:cNvSpPr>
            <a:spLocks/>
          </p:cNvSpPr>
          <p:nvPr/>
        </p:nvSpPr>
        <p:spPr bwMode="auto">
          <a:xfrm>
            <a:off x="6171769" y="2977634"/>
            <a:ext cx="185474" cy="245238"/>
          </a:xfrm>
          <a:custGeom>
            <a:avLst/>
            <a:gdLst>
              <a:gd name="T0" fmla="*/ 2621 w 14658"/>
              <a:gd name="T1" fmla="*/ 21600 h 21600"/>
              <a:gd name="T2" fmla="*/ 5239 w 14658"/>
              <a:gd name="T3" fmla="*/ 16503 h 21600"/>
              <a:gd name="T4" fmla="*/ 7203 w 14658"/>
              <a:gd name="T5" fmla="*/ 12135 h 21600"/>
              <a:gd name="T6" fmla="*/ 9385 w 14658"/>
              <a:gd name="T7" fmla="*/ 6795 h 21600"/>
              <a:gd name="T8" fmla="*/ 11566 w 14658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658" h="21600">
                <a:moveTo>
                  <a:pt x="2621" y="21600"/>
                </a:moveTo>
                <a:cubicBezTo>
                  <a:pt x="-3270" y="17474"/>
                  <a:pt x="2184" y="14562"/>
                  <a:pt x="5239" y="16503"/>
                </a:cubicBezTo>
                <a:cubicBezTo>
                  <a:pt x="10547" y="19877"/>
                  <a:pt x="12673" y="14697"/>
                  <a:pt x="7203" y="12135"/>
                </a:cubicBezTo>
                <a:cubicBezTo>
                  <a:pt x="3057" y="10193"/>
                  <a:pt x="6112" y="4854"/>
                  <a:pt x="9385" y="6795"/>
                </a:cubicBezTo>
                <a:cubicBezTo>
                  <a:pt x="12317" y="8535"/>
                  <a:pt x="18330" y="3155"/>
                  <a:pt x="11566" y="0"/>
                </a:cubicBezTo>
              </a:path>
            </a:pathLst>
          </a:custGeom>
          <a:noFill/>
          <a:ln w="50800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" name="Oval 22"/>
          <p:cNvSpPr>
            <a:spLocks/>
          </p:cNvSpPr>
          <p:nvPr/>
        </p:nvSpPr>
        <p:spPr bwMode="auto">
          <a:xfrm flipH="1">
            <a:off x="4930993" y="3168633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4" name="AutoShape 24"/>
          <p:cNvSpPr>
            <a:spLocks/>
          </p:cNvSpPr>
          <p:nvPr/>
        </p:nvSpPr>
        <p:spPr bwMode="auto">
          <a:xfrm rot="18186681">
            <a:off x="6641636" y="3224932"/>
            <a:ext cx="185474" cy="245238"/>
          </a:xfrm>
          <a:custGeom>
            <a:avLst/>
            <a:gdLst>
              <a:gd name="T0" fmla="*/ 2621 w 14658"/>
              <a:gd name="T1" fmla="*/ 21600 h 21600"/>
              <a:gd name="T2" fmla="*/ 5239 w 14658"/>
              <a:gd name="T3" fmla="*/ 16503 h 21600"/>
              <a:gd name="T4" fmla="*/ 7203 w 14658"/>
              <a:gd name="T5" fmla="*/ 12135 h 21600"/>
              <a:gd name="T6" fmla="*/ 9385 w 14658"/>
              <a:gd name="T7" fmla="*/ 6795 h 21600"/>
              <a:gd name="T8" fmla="*/ 11566 w 14658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658" h="21600">
                <a:moveTo>
                  <a:pt x="2621" y="21600"/>
                </a:moveTo>
                <a:cubicBezTo>
                  <a:pt x="-3270" y="17474"/>
                  <a:pt x="2184" y="14562"/>
                  <a:pt x="5239" y="16503"/>
                </a:cubicBezTo>
                <a:cubicBezTo>
                  <a:pt x="10547" y="19877"/>
                  <a:pt x="12673" y="14697"/>
                  <a:pt x="7203" y="12135"/>
                </a:cubicBezTo>
                <a:cubicBezTo>
                  <a:pt x="3057" y="10193"/>
                  <a:pt x="6112" y="4854"/>
                  <a:pt x="9385" y="6795"/>
                </a:cubicBezTo>
                <a:cubicBezTo>
                  <a:pt x="12317" y="8535"/>
                  <a:pt x="18330" y="3155"/>
                  <a:pt x="11566" y="0"/>
                </a:cubicBezTo>
              </a:path>
            </a:pathLst>
          </a:custGeom>
          <a:noFill/>
          <a:ln w="50800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5" name="AutoShape 25"/>
          <p:cNvSpPr>
            <a:spLocks/>
          </p:cNvSpPr>
          <p:nvPr/>
        </p:nvSpPr>
        <p:spPr bwMode="auto">
          <a:xfrm rot="9953703">
            <a:off x="7457722" y="2977634"/>
            <a:ext cx="185474" cy="245238"/>
          </a:xfrm>
          <a:custGeom>
            <a:avLst/>
            <a:gdLst>
              <a:gd name="T0" fmla="*/ 2621 w 14658"/>
              <a:gd name="T1" fmla="*/ 21600 h 21600"/>
              <a:gd name="T2" fmla="*/ 5239 w 14658"/>
              <a:gd name="T3" fmla="*/ 16503 h 21600"/>
              <a:gd name="T4" fmla="*/ 7203 w 14658"/>
              <a:gd name="T5" fmla="*/ 12135 h 21600"/>
              <a:gd name="T6" fmla="*/ 9385 w 14658"/>
              <a:gd name="T7" fmla="*/ 6795 h 21600"/>
              <a:gd name="T8" fmla="*/ 11566 w 14658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658" h="21600">
                <a:moveTo>
                  <a:pt x="2621" y="21600"/>
                </a:moveTo>
                <a:cubicBezTo>
                  <a:pt x="-3270" y="17474"/>
                  <a:pt x="2184" y="14562"/>
                  <a:pt x="5239" y="16503"/>
                </a:cubicBezTo>
                <a:cubicBezTo>
                  <a:pt x="10547" y="19877"/>
                  <a:pt x="12673" y="14697"/>
                  <a:pt x="7203" y="12135"/>
                </a:cubicBezTo>
                <a:cubicBezTo>
                  <a:pt x="3057" y="10193"/>
                  <a:pt x="6112" y="4854"/>
                  <a:pt x="9385" y="6795"/>
                </a:cubicBezTo>
                <a:cubicBezTo>
                  <a:pt x="12317" y="8535"/>
                  <a:pt x="18330" y="3155"/>
                  <a:pt x="11566" y="0"/>
                </a:cubicBezTo>
              </a:path>
            </a:pathLst>
          </a:custGeom>
          <a:noFill/>
          <a:ln w="50800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6" name="AutoShape 26"/>
          <p:cNvSpPr>
            <a:spLocks/>
          </p:cNvSpPr>
          <p:nvPr/>
        </p:nvSpPr>
        <p:spPr bwMode="auto">
          <a:xfrm rot="12691312">
            <a:off x="8438673" y="2977634"/>
            <a:ext cx="185474" cy="245238"/>
          </a:xfrm>
          <a:custGeom>
            <a:avLst/>
            <a:gdLst>
              <a:gd name="T0" fmla="*/ 2621 w 14658"/>
              <a:gd name="T1" fmla="*/ 21600 h 21600"/>
              <a:gd name="T2" fmla="*/ 5239 w 14658"/>
              <a:gd name="T3" fmla="*/ 16503 h 21600"/>
              <a:gd name="T4" fmla="*/ 7203 w 14658"/>
              <a:gd name="T5" fmla="*/ 12135 h 21600"/>
              <a:gd name="T6" fmla="*/ 9385 w 14658"/>
              <a:gd name="T7" fmla="*/ 6795 h 21600"/>
              <a:gd name="T8" fmla="*/ 11566 w 14658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658" h="21600">
                <a:moveTo>
                  <a:pt x="2621" y="21600"/>
                </a:moveTo>
                <a:cubicBezTo>
                  <a:pt x="-3270" y="17474"/>
                  <a:pt x="2184" y="14562"/>
                  <a:pt x="5239" y="16503"/>
                </a:cubicBezTo>
                <a:cubicBezTo>
                  <a:pt x="10547" y="19877"/>
                  <a:pt x="12673" y="14697"/>
                  <a:pt x="7203" y="12135"/>
                </a:cubicBezTo>
                <a:cubicBezTo>
                  <a:pt x="3057" y="10193"/>
                  <a:pt x="6112" y="4854"/>
                  <a:pt x="9385" y="6795"/>
                </a:cubicBezTo>
                <a:cubicBezTo>
                  <a:pt x="12317" y="8535"/>
                  <a:pt x="18330" y="3155"/>
                  <a:pt x="11566" y="0"/>
                </a:cubicBezTo>
              </a:path>
            </a:pathLst>
          </a:custGeom>
          <a:noFill/>
          <a:ln w="50800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7" name="AutoShape 27"/>
          <p:cNvSpPr>
            <a:spLocks/>
          </p:cNvSpPr>
          <p:nvPr/>
        </p:nvSpPr>
        <p:spPr bwMode="auto">
          <a:xfrm rot="12691312">
            <a:off x="9510300" y="3224932"/>
            <a:ext cx="185474" cy="245238"/>
          </a:xfrm>
          <a:custGeom>
            <a:avLst/>
            <a:gdLst>
              <a:gd name="T0" fmla="*/ 2621 w 14658"/>
              <a:gd name="T1" fmla="*/ 21600 h 21600"/>
              <a:gd name="T2" fmla="*/ 5239 w 14658"/>
              <a:gd name="T3" fmla="*/ 16503 h 21600"/>
              <a:gd name="T4" fmla="*/ 7203 w 14658"/>
              <a:gd name="T5" fmla="*/ 12135 h 21600"/>
              <a:gd name="T6" fmla="*/ 9385 w 14658"/>
              <a:gd name="T7" fmla="*/ 6795 h 21600"/>
              <a:gd name="T8" fmla="*/ 11566 w 14658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658" h="21600">
                <a:moveTo>
                  <a:pt x="2621" y="21600"/>
                </a:moveTo>
                <a:cubicBezTo>
                  <a:pt x="-3270" y="17474"/>
                  <a:pt x="2184" y="14562"/>
                  <a:pt x="5239" y="16503"/>
                </a:cubicBezTo>
                <a:cubicBezTo>
                  <a:pt x="10547" y="19877"/>
                  <a:pt x="12673" y="14697"/>
                  <a:pt x="7203" y="12135"/>
                </a:cubicBezTo>
                <a:cubicBezTo>
                  <a:pt x="3057" y="10193"/>
                  <a:pt x="6112" y="4854"/>
                  <a:pt x="9385" y="6795"/>
                </a:cubicBezTo>
                <a:cubicBezTo>
                  <a:pt x="12317" y="8535"/>
                  <a:pt x="18330" y="3155"/>
                  <a:pt x="11566" y="0"/>
                </a:cubicBezTo>
              </a:path>
            </a:pathLst>
          </a:custGeom>
          <a:noFill/>
          <a:ln w="50800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8" name="AutoShape 28"/>
          <p:cNvSpPr>
            <a:spLocks/>
          </p:cNvSpPr>
          <p:nvPr/>
        </p:nvSpPr>
        <p:spPr bwMode="auto">
          <a:xfrm rot="8157296">
            <a:off x="10985849" y="3348582"/>
            <a:ext cx="185474" cy="245238"/>
          </a:xfrm>
          <a:custGeom>
            <a:avLst/>
            <a:gdLst>
              <a:gd name="T0" fmla="*/ 2621 w 14658"/>
              <a:gd name="T1" fmla="*/ 21600 h 21600"/>
              <a:gd name="T2" fmla="*/ 5239 w 14658"/>
              <a:gd name="T3" fmla="*/ 16503 h 21600"/>
              <a:gd name="T4" fmla="*/ 7203 w 14658"/>
              <a:gd name="T5" fmla="*/ 12135 h 21600"/>
              <a:gd name="T6" fmla="*/ 9385 w 14658"/>
              <a:gd name="T7" fmla="*/ 6795 h 21600"/>
              <a:gd name="T8" fmla="*/ 11566 w 14658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658" h="21600">
                <a:moveTo>
                  <a:pt x="2621" y="21600"/>
                </a:moveTo>
                <a:cubicBezTo>
                  <a:pt x="-3270" y="17474"/>
                  <a:pt x="2184" y="14562"/>
                  <a:pt x="5239" y="16503"/>
                </a:cubicBezTo>
                <a:cubicBezTo>
                  <a:pt x="10547" y="19877"/>
                  <a:pt x="12673" y="14697"/>
                  <a:pt x="7203" y="12135"/>
                </a:cubicBezTo>
                <a:cubicBezTo>
                  <a:pt x="3057" y="10193"/>
                  <a:pt x="6112" y="4854"/>
                  <a:pt x="9385" y="6795"/>
                </a:cubicBezTo>
                <a:cubicBezTo>
                  <a:pt x="12317" y="8535"/>
                  <a:pt x="18330" y="3155"/>
                  <a:pt x="11566" y="0"/>
                </a:cubicBezTo>
              </a:path>
            </a:pathLst>
          </a:custGeom>
          <a:noFill/>
          <a:ln w="50800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594359"/>
                <a:ext cx="3200400" cy="2286000"/>
              </a:xfrm>
            </p:spPr>
            <p:txBody>
              <a:bodyPr/>
              <a:lstStyle/>
              <a:p>
                <a:r>
                  <a:rPr lang="en-US" b="1" dirty="0" smtClean="0"/>
                  <a:t>Neutron Form Factor,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bSup>
                  </m:oMath>
                </a14:m>
                <a:r>
                  <a:rPr lang="en-US" b="1" dirty="0" smtClean="0"/>
                  <a:t> Measurement</a:t>
                </a:r>
                <a:endParaRPr lang="en-US" b="1" dirty="0"/>
              </a:p>
            </p:txBody>
          </p:sp>
        </mc:Choice>
        <mc:Fallback xmlns="">
          <p:sp>
            <p:nvSpPr>
              <p:cNvPr id="36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594359"/>
                <a:ext cx="3200400" cy="2286000"/>
              </a:xfrm>
              <a:blipFill rotWithShape="0">
                <a:blip r:embed="rId2"/>
                <a:stretch>
                  <a:fillRect l="-5714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005654" y="-46098"/>
            <a:ext cx="4794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Neutron Detector</a:t>
            </a:r>
            <a:endParaRPr lang="en-US" sz="3600" dirty="0"/>
          </a:p>
        </p:txBody>
      </p:sp>
      <p:grpSp>
        <p:nvGrpSpPr>
          <p:cNvPr id="2" name="Group 1"/>
          <p:cNvGrpSpPr/>
          <p:nvPr/>
        </p:nvGrpSpPr>
        <p:grpSpPr>
          <a:xfrm>
            <a:off x="696399" y="230204"/>
            <a:ext cx="2454398" cy="915507"/>
            <a:chOff x="696399" y="230204"/>
            <a:chExt cx="2454398" cy="915507"/>
          </a:xfrm>
        </p:grpSpPr>
        <p:grpSp>
          <p:nvGrpSpPr>
            <p:cNvPr id="37" name="Group 36"/>
            <p:cNvGrpSpPr/>
            <p:nvPr/>
          </p:nvGrpSpPr>
          <p:grpSpPr>
            <a:xfrm>
              <a:off x="696399" y="230204"/>
              <a:ext cx="2454398" cy="915507"/>
              <a:chOff x="8606606" y="129342"/>
              <a:chExt cx="2454398" cy="915507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8606606" y="129342"/>
                <a:ext cx="2435251" cy="915507"/>
                <a:chOff x="8035214" y="3522558"/>
                <a:chExt cx="2435251" cy="915507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8218396" y="4038588"/>
                  <a:ext cx="997183" cy="1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9212367" y="3643498"/>
                  <a:ext cx="1023536" cy="382056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Freeform 41"/>
                <p:cNvSpPr/>
                <p:nvPr/>
              </p:nvSpPr>
              <p:spPr>
                <a:xfrm>
                  <a:off x="9183069" y="4028876"/>
                  <a:ext cx="215691" cy="294540"/>
                </a:xfrm>
                <a:custGeom>
                  <a:avLst/>
                  <a:gdLst>
                    <a:gd name="connsiteX0" fmla="*/ 12653 w 229361"/>
                    <a:gd name="connsiteY0" fmla="*/ 0 h 313207"/>
                    <a:gd name="connsiteX1" fmla="*/ 157032 w 229361"/>
                    <a:gd name="connsiteY1" fmla="*/ 48126 h 313207"/>
                    <a:gd name="connsiteX2" fmla="*/ 622 w 229361"/>
                    <a:gd name="connsiteY2" fmla="*/ 108284 h 313207"/>
                    <a:gd name="connsiteX3" fmla="*/ 229222 w 229361"/>
                    <a:gd name="connsiteY3" fmla="*/ 156410 h 313207"/>
                    <a:gd name="connsiteX4" fmla="*/ 36717 w 229361"/>
                    <a:gd name="connsiteY4" fmla="*/ 288758 h 313207"/>
                    <a:gd name="connsiteX5" fmla="*/ 181096 w 229361"/>
                    <a:gd name="connsiteY5" fmla="*/ 312821 h 313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361" h="313207">
                      <a:moveTo>
                        <a:pt x="12653" y="0"/>
                      </a:moveTo>
                      <a:cubicBezTo>
                        <a:pt x="85845" y="15039"/>
                        <a:pt x="159037" y="30079"/>
                        <a:pt x="157032" y="48126"/>
                      </a:cubicBezTo>
                      <a:cubicBezTo>
                        <a:pt x="155027" y="66173"/>
                        <a:pt x="-11410" y="90237"/>
                        <a:pt x="622" y="108284"/>
                      </a:cubicBezTo>
                      <a:cubicBezTo>
                        <a:pt x="12654" y="126331"/>
                        <a:pt x="223206" y="126331"/>
                        <a:pt x="229222" y="156410"/>
                      </a:cubicBezTo>
                      <a:cubicBezTo>
                        <a:pt x="235238" y="186489"/>
                        <a:pt x="44738" y="262690"/>
                        <a:pt x="36717" y="288758"/>
                      </a:cubicBezTo>
                      <a:cubicBezTo>
                        <a:pt x="28696" y="314827"/>
                        <a:pt x="104896" y="313824"/>
                        <a:pt x="181096" y="312821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9495012" y="4273513"/>
                  <a:ext cx="844185" cy="57004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/>
                <p:cNvSpPr/>
                <p:nvPr/>
              </p:nvSpPr>
              <p:spPr>
                <a:xfrm>
                  <a:off x="8035214" y="3972962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10265200" y="3522558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6" name="Group 45"/>
                <p:cNvGrpSpPr/>
                <p:nvPr/>
              </p:nvGrpSpPr>
              <p:grpSpPr>
                <a:xfrm>
                  <a:off x="9342341" y="4221230"/>
                  <a:ext cx="171300" cy="216835"/>
                  <a:chOff x="8568213" y="4233930"/>
                  <a:chExt cx="171300" cy="216835"/>
                </a:xfrm>
              </p:grpSpPr>
              <p:sp>
                <p:nvSpPr>
                  <p:cNvPr id="4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8584157" y="4295409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8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8568213" y="4233930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39" name="Oval 106"/>
              <p:cNvSpPr>
                <a:spLocks noChangeArrowheads="1"/>
              </p:cNvSpPr>
              <p:nvPr/>
            </p:nvSpPr>
            <p:spPr bwMode="auto">
              <a:xfrm>
                <a:off x="10905648" y="872401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65" name="Oval 103"/>
            <p:cNvSpPr>
              <a:spLocks noChangeArrowheads="1"/>
            </p:cNvSpPr>
            <p:nvPr/>
          </p:nvSpPr>
          <p:spPr bwMode="auto">
            <a:xfrm>
              <a:off x="1925848" y="973263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6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6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310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59857 0.01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22" y="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9" grpId="0" animBg="1"/>
      <p:bldP spid="90" grpId="0" animBg="1"/>
      <p:bldP spid="94" grpId="0" animBg="1"/>
      <p:bldP spid="99" grpId="0" animBg="1"/>
      <p:bldP spid="100" grpId="0" animBg="1"/>
      <p:bldP spid="102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1" name="Rectangle 1"/>
          <p:cNvSpPr>
            <a:spLocks/>
          </p:cNvSpPr>
          <p:nvPr/>
        </p:nvSpPr>
        <p:spPr bwMode="auto">
          <a:xfrm>
            <a:off x="10475795" y="2497462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2" name="Rectangle 2"/>
          <p:cNvSpPr>
            <a:spLocks/>
          </p:cNvSpPr>
          <p:nvPr/>
        </p:nvSpPr>
        <p:spPr bwMode="auto">
          <a:xfrm>
            <a:off x="9123896" y="2761247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3" name="Rectangle 3"/>
          <p:cNvSpPr>
            <a:spLocks/>
          </p:cNvSpPr>
          <p:nvPr/>
        </p:nvSpPr>
        <p:spPr bwMode="auto">
          <a:xfrm>
            <a:off x="7771997" y="1854486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" name="Rectangle 4"/>
          <p:cNvSpPr>
            <a:spLocks/>
          </p:cNvSpPr>
          <p:nvPr/>
        </p:nvSpPr>
        <p:spPr bwMode="auto">
          <a:xfrm>
            <a:off x="6420098" y="2439759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6" name="Rectangle 6"/>
          <p:cNvSpPr>
            <a:spLocks/>
          </p:cNvSpPr>
          <p:nvPr/>
        </p:nvSpPr>
        <p:spPr bwMode="auto">
          <a:xfrm>
            <a:off x="6420098" y="626236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7" name="Rectangle 7"/>
          <p:cNvSpPr>
            <a:spLocks/>
          </p:cNvSpPr>
          <p:nvPr/>
        </p:nvSpPr>
        <p:spPr bwMode="auto">
          <a:xfrm>
            <a:off x="6420098" y="4253282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8" name="Rectangle 8"/>
          <p:cNvSpPr>
            <a:spLocks/>
          </p:cNvSpPr>
          <p:nvPr/>
        </p:nvSpPr>
        <p:spPr bwMode="auto">
          <a:xfrm>
            <a:off x="7771997" y="3676252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1" name="Rectangle 11"/>
          <p:cNvSpPr>
            <a:spLocks/>
          </p:cNvSpPr>
          <p:nvPr/>
        </p:nvSpPr>
        <p:spPr bwMode="auto">
          <a:xfrm>
            <a:off x="9123896" y="939481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2" name="Rectangle 12"/>
          <p:cNvSpPr>
            <a:spLocks/>
          </p:cNvSpPr>
          <p:nvPr/>
        </p:nvSpPr>
        <p:spPr bwMode="auto">
          <a:xfrm>
            <a:off x="9123896" y="4583014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3" name="Rectangle 13"/>
          <p:cNvSpPr>
            <a:spLocks/>
          </p:cNvSpPr>
          <p:nvPr/>
        </p:nvSpPr>
        <p:spPr bwMode="auto">
          <a:xfrm>
            <a:off x="10475795" y="683939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5" name="Rectangle 15"/>
          <p:cNvSpPr>
            <a:spLocks/>
          </p:cNvSpPr>
          <p:nvPr/>
        </p:nvSpPr>
        <p:spPr bwMode="auto">
          <a:xfrm>
            <a:off x="10475795" y="4310985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6" name="Rectangle 16"/>
          <p:cNvSpPr>
            <a:spLocks/>
          </p:cNvSpPr>
          <p:nvPr/>
        </p:nvSpPr>
        <p:spPr bwMode="auto">
          <a:xfrm>
            <a:off x="6172799" y="626236"/>
            <a:ext cx="181352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7" name="Rectangle 17"/>
          <p:cNvSpPr>
            <a:spLocks/>
          </p:cNvSpPr>
          <p:nvPr/>
        </p:nvSpPr>
        <p:spPr bwMode="auto">
          <a:xfrm>
            <a:off x="6172799" y="2439759"/>
            <a:ext cx="181352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8" name="Rectangle 18"/>
          <p:cNvSpPr>
            <a:spLocks/>
          </p:cNvSpPr>
          <p:nvPr/>
        </p:nvSpPr>
        <p:spPr bwMode="auto">
          <a:xfrm>
            <a:off x="6172799" y="4253282"/>
            <a:ext cx="181352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2" name="Oval 22"/>
          <p:cNvSpPr>
            <a:spLocks/>
          </p:cNvSpPr>
          <p:nvPr/>
        </p:nvSpPr>
        <p:spPr bwMode="auto">
          <a:xfrm flipH="1">
            <a:off x="4738466" y="3180624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594359"/>
                <a:ext cx="3200400" cy="2286000"/>
              </a:xfrm>
            </p:spPr>
            <p:txBody>
              <a:bodyPr/>
              <a:lstStyle/>
              <a:p>
                <a:r>
                  <a:rPr lang="en-US" b="1" dirty="0" smtClean="0"/>
                  <a:t>Neutron Form Factor,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bSup>
                  </m:oMath>
                </a14:m>
                <a:r>
                  <a:rPr lang="en-US" b="1" dirty="0" smtClean="0"/>
                  <a:t> Measurement</a:t>
                </a:r>
                <a:endParaRPr lang="en-US" b="1" dirty="0"/>
              </a:p>
            </p:txBody>
          </p:sp>
        </mc:Choice>
        <mc:Fallback xmlns="">
          <p:sp>
            <p:nvSpPr>
              <p:cNvPr id="2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594359"/>
                <a:ext cx="3200400" cy="2286000"/>
              </a:xfrm>
              <a:blipFill rotWithShape="0">
                <a:blip r:embed="rId2"/>
                <a:stretch>
                  <a:fillRect l="-5714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7005654" y="-46098"/>
            <a:ext cx="4794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Neutron Detector</a:t>
            </a:r>
            <a:endParaRPr lang="en-US" sz="36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696399" y="230204"/>
            <a:ext cx="2454398" cy="915507"/>
            <a:chOff x="696399" y="230204"/>
            <a:chExt cx="2454398" cy="915507"/>
          </a:xfrm>
        </p:grpSpPr>
        <p:grpSp>
          <p:nvGrpSpPr>
            <p:cNvPr id="42" name="Group 41"/>
            <p:cNvGrpSpPr/>
            <p:nvPr/>
          </p:nvGrpSpPr>
          <p:grpSpPr>
            <a:xfrm>
              <a:off x="696399" y="230204"/>
              <a:ext cx="2454398" cy="915507"/>
              <a:chOff x="8606606" y="129342"/>
              <a:chExt cx="2454398" cy="91550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8606606" y="129342"/>
                <a:ext cx="2435251" cy="915507"/>
                <a:chOff x="8035214" y="3522558"/>
                <a:chExt cx="2435251" cy="915507"/>
              </a:xfrm>
            </p:grpSpPr>
            <p:cxnSp>
              <p:nvCxnSpPr>
                <p:cNvPr id="46" name="Straight Arrow Connector 45"/>
                <p:cNvCxnSpPr/>
                <p:nvPr/>
              </p:nvCxnSpPr>
              <p:spPr>
                <a:xfrm flipV="1">
                  <a:off x="8218396" y="4038588"/>
                  <a:ext cx="997183" cy="1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 flipV="1">
                  <a:off x="9212367" y="3643498"/>
                  <a:ext cx="1023536" cy="382056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Freeform 47"/>
                <p:cNvSpPr/>
                <p:nvPr/>
              </p:nvSpPr>
              <p:spPr>
                <a:xfrm>
                  <a:off x="9183069" y="4028876"/>
                  <a:ext cx="215691" cy="294540"/>
                </a:xfrm>
                <a:custGeom>
                  <a:avLst/>
                  <a:gdLst>
                    <a:gd name="connsiteX0" fmla="*/ 12653 w 229361"/>
                    <a:gd name="connsiteY0" fmla="*/ 0 h 313207"/>
                    <a:gd name="connsiteX1" fmla="*/ 157032 w 229361"/>
                    <a:gd name="connsiteY1" fmla="*/ 48126 h 313207"/>
                    <a:gd name="connsiteX2" fmla="*/ 622 w 229361"/>
                    <a:gd name="connsiteY2" fmla="*/ 108284 h 313207"/>
                    <a:gd name="connsiteX3" fmla="*/ 229222 w 229361"/>
                    <a:gd name="connsiteY3" fmla="*/ 156410 h 313207"/>
                    <a:gd name="connsiteX4" fmla="*/ 36717 w 229361"/>
                    <a:gd name="connsiteY4" fmla="*/ 288758 h 313207"/>
                    <a:gd name="connsiteX5" fmla="*/ 181096 w 229361"/>
                    <a:gd name="connsiteY5" fmla="*/ 312821 h 313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361" h="313207">
                      <a:moveTo>
                        <a:pt x="12653" y="0"/>
                      </a:moveTo>
                      <a:cubicBezTo>
                        <a:pt x="85845" y="15039"/>
                        <a:pt x="159037" y="30079"/>
                        <a:pt x="157032" y="48126"/>
                      </a:cubicBezTo>
                      <a:cubicBezTo>
                        <a:pt x="155027" y="66173"/>
                        <a:pt x="-11410" y="90237"/>
                        <a:pt x="622" y="108284"/>
                      </a:cubicBezTo>
                      <a:cubicBezTo>
                        <a:pt x="12654" y="126331"/>
                        <a:pt x="223206" y="126331"/>
                        <a:pt x="229222" y="156410"/>
                      </a:cubicBezTo>
                      <a:cubicBezTo>
                        <a:pt x="235238" y="186489"/>
                        <a:pt x="44738" y="262690"/>
                        <a:pt x="36717" y="288758"/>
                      </a:cubicBezTo>
                      <a:cubicBezTo>
                        <a:pt x="28696" y="314827"/>
                        <a:pt x="104896" y="313824"/>
                        <a:pt x="181096" y="312821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9495012" y="4273513"/>
                  <a:ext cx="844185" cy="57004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Oval 49"/>
                <p:cNvSpPr/>
                <p:nvPr/>
              </p:nvSpPr>
              <p:spPr>
                <a:xfrm>
                  <a:off x="8035214" y="3972962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10265200" y="3522558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2" name="Group 51"/>
                <p:cNvGrpSpPr/>
                <p:nvPr/>
              </p:nvGrpSpPr>
              <p:grpSpPr>
                <a:xfrm>
                  <a:off x="9342341" y="4221230"/>
                  <a:ext cx="171300" cy="216835"/>
                  <a:chOff x="8568213" y="4233930"/>
                  <a:chExt cx="171300" cy="216835"/>
                </a:xfrm>
              </p:grpSpPr>
              <p:sp>
                <p:nvSpPr>
                  <p:cNvPr id="5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8584157" y="4295409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4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8568213" y="4233930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45" name="Oval 106"/>
              <p:cNvSpPr>
                <a:spLocks noChangeArrowheads="1"/>
              </p:cNvSpPr>
              <p:nvPr/>
            </p:nvSpPr>
            <p:spPr bwMode="auto">
              <a:xfrm>
                <a:off x="10905648" y="872401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43" name="Oval 103"/>
            <p:cNvSpPr>
              <a:spLocks noChangeArrowheads="1"/>
            </p:cNvSpPr>
            <p:nvPr/>
          </p:nvSpPr>
          <p:spPr bwMode="auto">
            <a:xfrm>
              <a:off x="1925848" y="973263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5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/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		Elena Long &lt;ellie@jlab.org&gt;</a:t>
            </a:r>
            <a:endParaRPr lang="en-US" dirty="0"/>
          </a:p>
        </p:txBody>
      </p:sp>
      <p:sp>
        <p:nvSpPr>
          <p:cNvPr id="5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430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0.61589 1.48148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12"/>
          <p:cNvSpPr>
            <a:spLocks/>
          </p:cNvSpPr>
          <p:nvPr/>
        </p:nvSpPr>
        <p:spPr bwMode="auto">
          <a:xfrm>
            <a:off x="9123896" y="4583014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8" name="Rectangle 8"/>
          <p:cNvSpPr>
            <a:spLocks/>
          </p:cNvSpPr>
          <p:nvPr/>
        </p:nvSpPr>
        <p:spPr bwMode="auto">
          <a:xfrm>
            <a:off x="7771997" y="3676252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3" name="Rectangle 3"/>
          <p:cNvSpPr>
            <a:spLocks/>
          </p:cNvSpPr>
          <p:nvPr/>
        </p:nvSpPr>
        <p:spPr bwMode="auto">
          <a:xfrm>
            <a:off x="7771997" y="1866518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1" name="Rectangle 11"/>
          <p:cNvSpPr>
            <a:spLocks/>
          </p:cNvSpPr>
          <p:nvPr/>
        </p:nvSpPr>
        <p:spPr bwMode="auto">
          <a:xfrm>
            <a:off x="9123896" y="939481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755949" y="935467"/>
            <a:ext cx="2707593" cy="5469086"/>
            <a:chOff x="7755949" y="935467"/>
            <a:chExt cx="2707593" cy="5469086"/>
          </a:xfrm>
        </p:grpSpPr>
        <p:sp>
          <p:nvSpPr>
            <p:cNvPr id="360" name="Rectangle 12"/>
            <p:cNvSpPr>
              <a:spLocks/>
            </p:cNvSpPr>
            <p:nvPr/>
          </p:nvSpPr>
          <p:spPr bwMode="auto">
            <a:xfrm>
              <a:off x="9119880" y="4591030"/>
              <a:ext cx="1343656" cy="1813523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1pPr>
              <a:lvl2pPr marL="742950" indent="-285750"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2pPr>
              <a:lvl3pPr marL="1143000" indent="-228600"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3pPr>
              <a:lvl4pPr marL="1600200" indent="-228600"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4pPr>
              <a:lvl5pPr marL="2057400" indent="-228600"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59" name="Rectangle 8"/>
            <p:cNvSpPr>
              <a:spLocks/>
            </p:cNvSpPr>
            <p:nvPr/>
          </p:nvSpPr>
          <p:spPr bwMode="auto">
            <a:xfrm>
              <a:off x="7755949" y="3684268"/>
              <a:ext cx="1343656" cy="1813523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1pPr>
              <a:lvl2pPr marL="742950" indent="-285750"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2pPr>
              <a:lvl3pPr marL="1143000" indent="-228600"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3pPr>
              <a:lvl4pPr marL="1600200" indent="-228600"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4pPr>
              <a:lvl5pPr marL="2057400" indent="-228600"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58" name="Rectangle 3"/>
            <p:cNvSpPr>
              <a:spLocks/>
            </p:cNvSpPr>
            <p:nvPr/>
          </p:nvSpPr>
          <p:spPr bwMode="auto">
            <a:xfrm>
              <a:off x="7767981" y="1862502"/>
              <a:ext cx="1343656" cy="1813523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1pPr>
              <a:lvl2pPr marL="742950" indent="-285750"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2pPr>
              <a:lvl3pPr marL="1143000" indent="-228600"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3pPr>
              <a:lvl4pPr marL="1600200" indent="-228600"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4pPr>
              <a:lvl5pPr marL="2057400" indent="-228600"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57" name="Rectangle 11"/>
            <p:cNvSpPr>
              <a:spLocks/>
            </p:cNvSpPr>
            <p:nvPr/>
          </p:nvSpPr>
          <p:spPr bwMode="auto">
            <a:xfrm>
              <a:off x="9119886" y="935467"/>
              <a:ext cx="1343656" cy="1813523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1pPr>
              <a:lvl2pPr marL="742950" indent="-285750"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2pPr>
              <a:lvl3pPr marL="1143000" indent="-228600"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3pPr>
              <a:lvl4pPr marL="1600200" indent="-228600"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4pPr>
              <a:lvl5pPr marL="2057400" indent="-228600" algn="ctr"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FFFFFF"/>
                  </a:solidFill>
                  <a:latin typeface="Chalkboard" charset="0"/>
                  <a:ea typeface="ヒラギノ明朝 ProN W3" charset="0"/>
                  <a:cs typeface="ヒラギノ明朝 ProN W3" charset="0"/>
                  <a:sym typeface="Chalkboard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81" name="Rectangle 1"/>
          <p:cNvSpPr>
            <a:spLocks/>
          </p:cNvSpPr>
          <p:nvPr/>
        </p:nvSpPr>
        <p:spPr bwMode="auto">
          <a:xfrm>
            <a:off x="10475795" y="2497462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2" name="Rectangle 2"/>
          <p:cNvSpPr>
            <a:spLocks/>
          </p:cNvSpPr>
          <p:nvPr/>
        </p:nvSpPr>
        <p:spPr bwMode="auto">
          <a:xfrm>
            <a:off x="9123896" y="2761247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4" name="Rectangle 4"/>
          <p:cNvSpPr>
            <a:spLocks/>
          </p:cNvSpPr>
          <p:nvPr/>
        </p:nvSpPr>
        <p:spPr bwMode="auto">
          <a:xfrm>
            <a:off x="6420098" y="2439759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6" name="Rectangle 6"/>
          <p:cNvSpPr>
            <a:spLocks/>
          </p:cNvSpPr>
          <p:nvPr/>
        </p:nvSpPr>
        <p:spPr bwMode="auto">
          <a:xfrm>
            <a:off x="6420098" y="626236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7" name="Rectangle 7"/>
          <p:cNvSpPr>
            <a:spLocks/>
          </p:cNvSpPr>
          <p:nvPr/>
        </p:nvSpPr>
        <p:spPr bwMode="auto">
          <a:xfrm>
            <a:off x="6420098" y="4253282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3" name="Rectangle 13"/>
          <p:cNvSpPr>
            <a:spLocks/>
          </p:cNvSpPr>
          <p:nvPr/>
        </p:nvSpPr>
        <p:spPr bwMode="auto">
          <a:xfrm>
            <a:off x="10475795" y="683939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5" name="Rectangle 15"/>
          <p:cNvSpPr>
            <a:spLocks/>
          </p:cNvSpPr>
          <p:nvPr/>
        </p:nvSpPr>
        <p:spPr bwMode="auto">
          <a:xfrm>
            <a:off x="10475795" y="4310985"/>
            <a:ext cx="1343656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6" name="Rectangle 16"/>
          <p:cNvSpPr>
            <a:spLocks/>
          </p:cNvSpPr>
          <p:nvPr/>
        </p:nvSpPr>
        <p:spPr bwMode="auto">
          <a:xfrm>
            <a:off x="6172799" y="626236"/>
            <a:ext cx="181352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7" name="Rectangle 17"/>
          <p:cNvSpPr>
            <a:spLocks/>
          </p:cNvSpPr>
          <p:nvPr/>
        </p:nvSpPr>
        <p:spPr bwMode="auto">
          <a:xfrm>
            <a:off x="6172799" y="2439759"/>
            <a:ext cx="181352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8" name="Rectangle 18"/>
          <p:cNvSpPr>
            <a:spLocks/>
          </p:cNvSpPr>
          <p:nvPr/>
        </p:nvSpPr>
        <p:spPr bwMode="auto">
          <a:xfrm>
            <a:off x="6172799" y="4253282"/>
            <a:ext cx="181352" cy="1813523"/>
          </a:xfrm>
          <a:prstGeom prst="rect">
            <a:avLst/>
          </a:prstGeom>
          <a:solidFill>
            <a:srgbClr val="CCCC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83" name="Rectangle 8"/>
          <p:cNvSpPr>
            <a:spLocks/>
          </p:cNvSpPr>
          <p:nvPr/>
        </p:nvSpPr>
        <p:spPr bwMode="auto">
          <a:xfrm>
            <a:off x="9118308" y="2758670"/>
            <a:ext cx="1345672" cy="1816245"/>
          </a:xfrm>
          <a:prstGeom prst="rect">
            <a:avLst/>
          </a:prstGeom>
          <a:solidFill>
            <a:srgbClr val="0B67F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87" name="Rectangle 12"/>
          <p:cNvSpPr>
            <a:spLocks/>
          </p:cNvSpPr>
          <p:nvPr/>
        </p:nvSpPr>
        <p:spPr bwMode="auto">
          <a:xfrm>
            <a:off x="10472236" y="2494489"/>
            <a:ext cx="1345672" cy="1816245"/>
          </a:xfrm>
          <a:prstGeom prst="rect">
            <a:avLst/>
          </a:prstGeom>
          <a:solidFill>
            <a:srgbClr val="0B67F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3" name="AutoShape 138"/>
          <p:cNvSpPr>
            <a:spLocks/>
          </p:cNvSpPr>
          <p:nvPr/>
        </p:nvSpPr>
        <p:spPr bwMode="auto">
          <a:xfrm rot="8613222">
            <a:off x="10128243" y="3280841"/>
            <a:ext cx="185752" cy="244574"/>
          </a:xfrm>
          <a:custGeom>
            <a:avLst/>
            <a:gdLst>
              <a:gd name="T0" fmla="*/ 2621 w 14658"/>
              <a:gd name="T1" fmla="*/ 21600 h 21600"/>
              <a:gd name="T2" fmla="*/ 5239 w 14658"/>
              <a:gd name="T3" fmla="*/ 16503 h 21600"/>
              <a:gd name="T4" fmla="*/ 7203 w 14658"/>
              <a:gd name="T5" fmla="*/ 12135 h 21600"/>
              <a:gd name="T6" fmla="*/ 9385 w 14658"/>
              <a:gd name="T7" fmla="*/ 6795 h 21600"/>
              <a:gd name="T8" fmla="*/ 11566 w 14658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658" h="21600">
                <a:moveTo>
                  <a:pt x="2621" y="21600"/>
                </a:moveTo>
                <a:cubicBezTo>
                  <a:pt x="-3270" y="17474"/>
                  <a:pt x="2184" y="14562"/>
                  <a:pt x="5239" y="16503"/>
                </a:cubicBezTo>
                <a:cubicBezTo>
                  <a:pt x="10547" y="19877"/>
                  <a:pt x="12673" y="14697"/>
                  <a:pt x="7203" y="12135"/>
                </a:cubicBezTo>
                <a:cubicBezTo>
                  <a:pt x="3057" y="10193"/>
                  <a:pt x="6112" y="4854"/>
                  <a:pt x="9385" y="6795"/>
                </a:cubicBezTo>
                <a:cubicBezTo>
                  <a:pt x="12317" y="8535"/>
                  <a:pt x="18330" y="3155"/>
                  <a:pt x="11566" y="0"/>
                </a:cubicBezTo>
              </a:path>
            </a:pathLst>
          </a:custGeom>
          <a:noFill/>
          <a:ln w="50800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4" name="AutoShape 139"/>
          <p:cNvSpPr>
            <a:spLocks/>
          </p:cNvSpPr>
          <p:nvPr/>
        </p:nvSpPr>
        <p:spPr bwMode="auto">
          <a:xfrm rot="11616500">
            <a:off x="11102411" y="3008404"/>
            <a:ext cx="185752" cy="244574"/>
          </a:xfrm>
          <a:custGeom>
            <a:avLst/>
            <a:gdLst>
              <a:gd name="T0" fmla="*/ 2621 w 14658"/>
              <a:gd name="T1" fmla="*/ 21600 h 21600"/>
              <a:gd name="T2" fmla="*/ 5239 w 14658"/>
              <a:gd name="T3" fmla="*/ 16503 h 21600"/>
              <a:gd name="T4" fmla="*/ 7203 w 14658"/>
              <a:gd name="T5" fmla="*/ 12135 h 21600"/>
              <a:gd name="T6" fmla="*/ 9385 w 14658"/>
              <a:gd name="T7" fmla="*/ 6795 h 21600"/>
              <a:gd name="T8" fmla="*/ 11566 w 14658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658" h="21600">
                <a:moveTo>
                  <a:pt x="2621" y="21600"/>
                </a:moveTo>
                <a:cubicBezTo>
                  <a:pt x="-3270" y="17474"/>
                  <a:pt x="2184" y="14562"/>
                  <a:pt x="5239" y="16503"/>
                </a:cubicBezTo>
                <a:cubicBezTo>
                  <a:pt x="10547" y="19877"/>
                  <a:pt x="12673" y="14697"/>
                  <a:pt x="7203" y="12135"/>
                </a:cubicBezTo>
                <a:cubicBezTo>
                  <a:pt x="3057" y="10193"/>
                  <a:pt x="6112" y="4854"/>
                  <a:pt x="9385" y="6795"/>
                </a:cubicBezTo>
                <a:cubicBezTo>
                  <a:pt x="12317" y="8535"/>
                  <a:pt x="18330" y="3155"/>
                  <a:pt x="11566" y="0"/>
                </a:cubicBezTo>
              </a:path>
            </a:pathLst>
          </a:custGeom>
          <a:noFill/>
          <a:ln w="50800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8" name="Oval 22"/>
          <p:cNvSpPr>
            <a:spLocks/>
          </p:cNvSpPr>
          <p:nvPr/>
        </p:nvSpPr>
        <p:spPr bwMode="auto">
          <a:xfrm flipH="1">
            <a:off x="6549938" y="760087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9" name="Oval 22"/>
          <p:cNvSpPr>
            <a:spLocks/>
          </p:cNvSpPr>
          <p:nvPr/>
        </p:nvSpPr>
        <p:spPr bwMode="auto">
          <a:xfrm flipH="1">
            <a:off x="7183604" y="1044836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0" name="Oval 22"/>
          <p:cNvSpPr>
            <a:spLocks/>
          </p:cNvSpPr>
          <p:nvPr/>
        </p:nvSpPr>
        <p:spPr bwMode="auto">
          <a:xfrm flipH="1">
            <a:off x="6774527" y="1465941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1" name="Oval 22"/>
          <p:cNvSpPr>
            <a:spLocks/>
          </p:cNvSpPr>
          <p:nvPr/>
        </p:nvSpPr>
        <p:spPr bwMode="auto">
          <a:xfrm flipH="1">
            <a:off x="6569990" y="2320178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3" name="Oval 22"/>
          <p:cNvSpPr>
            <a:spLocks/>
          </p:cNvSpPr>
          <p:nvPr/>
        </p:nvSpPr>
        <p:spPr bwMode="auto">
          <a:xfrm flipH="1">
            <a:off x="7062683" y="2757032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4" name="Oval 22"/>
          <p:cNvSpPr>
            <a:spLocks/>
          </p:cNvSpPr>
          <p:nvPr/>
        </p:nvSpPr>
        <p:spPr bwMode="auto">
          <a:xfrm flipH="1">
            <a:off x="6666243" y="3848196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5" name="Oval 22"/>
          <p:cNvSpPr>
            <a:spLocks/>
          </p:cNvSpPr>
          <p:nvPr/>
        </p:nvSpPr>
        <p:spPr bwMode="auto">
          <a:xfrm flipH="1">
            <a:off x="7352046" y="4353523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6" name="Oval 22"/>
          <p:cNvSpPr>
            <a:spLocks/>
          </p:cNvSpPr>
          <p:nvPr/>
        </p:nvSpPr>
        <p:spPr bwMode="auto">
          <a:xfrm flipH="1">
            <a:off x="7508457" y="2380342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7" name="Oval 22"/>
          <p:cNvSpPr>
            <a:spLocks/>
          </p:cNvSpPr>
          <p:nvPr/>
        </p:nvSpPr>
        <p:spPr bwMode="auto">
          <a:xfrm flipH="1">
            <a:off x="6810620" y="4882912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8" name="Oval 22"/>
          <p:cNvSpPr>
            <a:spLocks/>
          </p:cNvSpPr>
          <p:nvPr/>
        </p:nvSpPr>
        <p:spPr bwMode="auto">
          <a:xfrm flipH="1">
            <a:off x="7315950" y="5291988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9" name="Oval 22"/>
          <p:cNvSpPr>
            <a:spLocks/>
          </p:cNvSpPr>
          <p:nvPr/>
        </p:nvSpPr>
        <p:spPr bwMode="auto">
          <a:xfrm flipH="1">
            <a:off x="6654210" y="5496525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0" name="Oval 22"/>
          <p:cNvSpPr>
            <a:spLocks/>
          </p:cNvSpPr>
          <p:nvPr/>
        </p:nvSpPr>
        <p:spPr bwMode="auto">
          <a:xfrm flipH="1">
            <a:off x="9192871" y="3148140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1" name="Oval 22"/>
          <p:cNvSpPr>
            <a:spLocks/>
          </p:cNvSpPr>
          <p:nvPr/>
        </p:nvSpPr>
        <p:spPr bwMode="auto">
          <a:xfrm flipH="1">
            <a:off x="9301161" y="1032803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2" name="Oval 22"/>
          <p:cNvSpPr>
            <a:spLocks/>
          </p:cNvSpPr>
          <p:nvPr/>
        </p:nvSpPr>
        <p:spPr bwMode="auto">
          <a:xfrm flipH="1">
            <a:off x="9808057" y="1368743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3" name="Oval 22"/>
          <p:cNvSpPr>
            <a:spLocks/>
          </p:cNvSpPr>
          <p:nvPr/>
        </p:nvSpPr>
        <p:spPr bwMode="auto">
          <a:xfrm flipH="1">
            <a:off x="9425138" y="1918462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4" name="Oval 22"/>
          <p:cNvSpPr>
            <a:spLocks/>
          </p:cNvSpPr>
          <p:nvPr/>
        </p:nvSpPr>
        <p:spPr bwMode="auto">
          <a:xfrm flipH="1">
            <a:off x="8597564" y="2641666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5" name="Oval 22"/>
          <p:cNvSpPr>
            <a:spLocks/>
          </p:cNvSpPr>
          <p:nvPr/>
        </p:nvSpPr>
        <p:spPr bwMode="auto">
          <a:xfrm flipH="1">
            <a:off x="8122336" y="1999402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6" name="Oval 22"/>
          <p:cNvSpPr>
            <a:spLocks/>
          </p:cNvSpPr>
          <p:nvPr/>
        </p:nvSpPr>
        <p:spPr bwMode="auto">
          <a:xfrm flipH="1">
            <a:off x="8342286" y="4008940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7" name="Oval 22"/>
          <p:cNvSpPr>
            <a:spLocks/>
          </p:cNvSpPr>
          <p:nvPr/>
        </p:nvSpPr>
        <p:spPr bwMode="auto">
          <a:xfrm flipH="1">
            <a:off x="8013847" y="4716889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8" name="Oval 22"/>
          <p:cNvSpPr>
            <a:spLocks/>
          </p:cNvSpPr>
          <p:nvPr/>
        </p:nvSpPr>
        <p:spPr bwMode="auto">
          <a:xfrm flipH="1">
            <a:off x="8836836" y="4967750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9" name="Oval 22"/>
          <p:cNvSpPr>
            <a:spLocks/>
          </p:cNvSpPr>
          <p:nvPr/>
        </p:nvSpPr>
        <p:spPr bwMode="auto">
          <a:xfrm flipH="1">
            <a:off x="10060374" y="2463140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0" name="Oval 22"/>
          <p:cNvSpPr>
            <a:spLocks/>
          </p:cNvSpPr>
          <p:nvPr/>
        </p:nvSpPr>
        <p:spPr bwMode="auto">
          <a:xfrm flipH="1">
            <a:off x="10548766" y="884196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1" name="Oval 22"/>
          <p:cNvSpPr>
            <a:spLocks/>
          </p:cNvSpPr>
          <p:nvPr/>
        </p:nvSpPr>
        <p:spPr bwMode="auto">
          <a:xfrm flipH="1">
            <a:off x="11314328" y="1674308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2" name="Oval 22"/>
          <p:cNvSpPr>
            <a:spLocks/>
          </p:cNvSpPr>
          <p:nvPr/>
        </p:nvSpPr>
        <p:spPr bwMode="auto">
          <a:xfrm flipH="1">
            <a:off x="10646590" y="1513564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3" name="Oval 22"/>
          <p:cNvSpPr>
            <a:spLocks/>
          </p:cNvSpPr>
          <p:nvPr/>
        </p:nvSpPr>
        <p:spPr bwMode="auto">
          <a:xfrm flipH="1">
            <a:off x="11314328" y="778737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4" name="Oval 22"/>
          <p:cNvSpPr>
            <a:spLocks/>
          </p:cNvSpPr>
          <p:nvPr/>
        </p:nvSpPr>
        <p:spPr bwMode="auto">
          <a:xfrm flipH="1">
            <a:off x="10647338" y="3464779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5" name="Oval 22"/>
          <p:cNvSpPr>
            <a:spLocks/>
          </p:cNvSpPr>
          <p:nvPr/>
        </p:nvSpPr>
        <p:spPr bwMode="auto">
          <a:xfrm flipH="1">
            <a:off x="9896989" y="4330428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6" name="Oval 22"/>
          <p:cNvSpPr>
            <a:spLocks/>
          </p:cNvSpPr>
          <p:nvPr/>
        </p:nvSpPr>
        <p:spPr bwMode="auto">
          <a:xfrm flipH="1">
            <a:off x="9168783" y="4103730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7" name="Oval 22"/>
          <p:cNvSpPr>
            <a:spLocks/>
          </p:cNvSpPr>
          <p:nvPr/>
        </p:nvSpPr>
        <p:spPr bwMode="auto">
          <a:xfrm flipH="1">
            <a:off x="11373227" y="3300812"/>
            <a:ext cx="348167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8" name="Oval 22"/>
          <p:cNvSpPr>
            <a:spLocks/>
          </p:cNvSpPr>
          <p:nvPr/>
        </p:nvSpPr>
        <p:spPr bwMode="auto">
          <a:xfrm flipH="1">
            <a:off x="9338336" y="4787151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9" name="Oval 22"/>
          <p:cNvSpPr>
            <a:spLocks/>
          </p:cNvSpPr>
          <p:nvPr/>
        </p:nvSpPr>
        <p:spPr bwMode="auto">
          <a:xfrm flipH="1">
            <a:off x="10060373" y="5318355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0" name="Oval 22"/>
          <p:cNvSpPr>
            <a:spLocks/>
          </p:cNvSpPr>
          <p:nvPr/>
        </p:nvSpPr>
        <p:spPr bwMode="auto">
          <a:xfrm flipH="1">
            <a:off x="11212483" y="5438795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1" name="Oval 22"/>
          <p:cNvSpPr>
            <a:spLocks/>
          </p:cNvSpPr>
          <p:nvPr/>
        </p:nvSpPr>
        <p:spPr bwMode="auto">
          <a:xfrm flipH="1">
            <a:off x="11386200" y="4967750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2" name="Oval 22"/>
          <p:cNvSpPr>
            <a:spLocks/>
          </p:cNvSpPr>
          <p:nvPr/>
        </p:nvSpPr>
        <p:spPr bwMode="auto">
          <a:xfrm flipH="1">
            <a:off x="11400020" y="2270772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3" name="Oval 22"/>
          <p:cNvSpPr>
            <a:spLocks/>
          </p:cNvSpPr>
          <p:nvPr/>
        </p:nvSpPr>
        <p:spPr bwMode="auto">
          <a:xfrm flipH="1">
            <a:off x="10671597" y="2236530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4" name="Oval 22"/>
          <p:cNvSpPr>
            <a:spLocks/>
          </p:cNvSpPr>
          <p:nvPr/>
        </p:nvSpPr>
        <p:spPr bwMode="auto">
          <a:xfrm flipH="1">
            <a:off x="11326591" y="3848196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5" name="Oval 22"/>
          <p:cNvSpPr>
            <a:spLocks/>
          </p:cNvSpPr>
          <p:nvPr/>
        </p:nvSpPr>
        <p:spPr bwMode="auto">
          <a:xfrm flipH="1">
            <a:off x="9423955" y="5593233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2" name="Oval 22"/>
          <p:cNvSpPr>
            <a:spLocks/>
          </p:cNvSpPr>
          <p:nvPr/>
        </p:nvSpPr>
        <p:spPr bwMode="auto">
          <a:xfrm flipH="1">
            <a:off x="4738466" y="3180624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3" name="Oval 22"/>
          <p:cNvSpPr>
            <a:spLocks/>
          </p:cNvSpPr>
          <p:nvPr/>
        </p:nvSpPr>
        <p:spPr bwMode="auto">
          <a:xfrm flipH="1">
            <a:off x="10674966" y="4838555"/>
            <a:ext cx="321489" cy="321488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lIns="0" tIns="0" rIns="0" bIns="0" anchor="b"/>
          <a:lstStyle>
            <a:lvl1pPr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1pPr>
            <a:lvl2pPr marL="742950" indent="-28575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2pPr>
            <a:lvl3pPr marL="11430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3pPr>
            <a:lvl4pPr marL="16002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4pPr>
            <a:lvl5pPr marL="2057400" indent="-228600" algn="ctr"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2" name="AutoShape 137"/>
          <p:cNvSpPr>
            <a:spLocks/>
          </p:cNvSpPr>
          <p:nvPr/>
        </p:nvSpPr>
        <p:spPr bwMode="auto">
          <a:xfrm rot="12691312">
            <a:off x="9517325" y="3223051"/>
            <a:ext cx="185752" cy="245606"/>
          </a:xfrm>
          <a:custGeom>
            <a:avLst/>
            <a:gdLst>
              <a:gd name="T0" fmla="*/ 2621 w 14658"/>
              <a:gd name="T1" fmla="*/ 21600 h 21600"/>
              <a:gd name="T2" fmla="*/ 5239 w 14658"/>
              <a:gd name="T3" fmla="*/ 16503 h 21600"/>
              <a:gd name="T4" fmla="*/ 7203 w 14658"/>
              <a:gd name="T5" fmla="*/ 12135 h 21600"/>
              <a:gd name="T6" fmla="*/ 9385 w 14658"/>
              <a:gd name="T7" fmla="*/ 6795 h 21600"/>
              <a:gd name="T8" fmla="*/ 11566 w 14658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658" h="21600">
                <a:moveTo>
                  <a:pt x="2621" y="21600"/>
                </a:moveTo>
                <a:cubicBezTo>
                  <a:pt x="-3270" y="17474"/>
                  <a:pt x="2184" y="14562"/>
                  <a:pt x="5239" y="16503"/>
                </a:cubicBezTo>
                <a:cubicBezTo>
                  <a:pt x="10547" y="19877"/>
                  <a:pt x="12673" y="14697"/>
                  <a:pt x="7203" y="12135"/>
                </a:cubicBezTo>
                <a:cubicBezTo>
                  <a:pt x="3057" y="10193"/>
                  <a:pt x="6112" y="4854"/>
                  <a:pt x="9385" y="6795"/>
                </a:cubicBezTo>
                <a:cubicBezTo>
                  <a:pt x="12317" y="8535"/>
                  <a:pt x="18330" y="3155"/>
                  <a:pt x="11566" y="0"/>
                </a:cubicBezTo>
              </a:path>
            </a:pathLst>
          </a:custGeom>
          <a:noFill/>
          <a:ln w="50800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594359"/>
                <a:ext cx="3200400" cy="2286000"/>
              </a:xfrm>
            </p:spPr>
            <p:txBody>
              <a:bodyPr/>
              <a:lstStyle/>
              <a:p>
                <a:r>
                  <a:rPr lang="en-US" b="1" dirty="0" smtClean="0"/>
                  <a:t>Neutron Form Factor,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bSup>
                  </m:oMath>
                </a14:m>
                <a:r>
                  <a:rPr lang="en-US" b="1" dirty="0" smtClean="0"/>
                  <a:t> Measurement</a:t>
                </a:r>
                <a:endParaRPr lang="en-US" b="1" dirty="0"/>
              </a:p>
            </p:txBody>
          </p:sp>
        </mc:Choice>
        <mc:Fallback xmlns="">
          <p:sp>
            <p:nvSpPr>
              <p:cNvPr id="103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594359"/>
                <a:ext cx="3200400" cy="2286000"/>
              </a:xfrm>
              <a:blipFill rotWithShape="0">
                <a:blip r:embed="rId2"/>
                <a:stretch>
                  <a:fillRect l="-5714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TextBox 117"/>
          <p:cNvSpPr txBox="1"/>
          <p:nvPr/>
        </p:nvSpPr>
        <p:spPr>
          <a:xfrm>
            <a:off x="7005654" y="-46098"/>
            <a:ext cx="4794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Neutron Detector</a:t>
            </a:r>
            <a:endParaRPr lang="en-US" sz="3600" dirty="0"/>
          </a:p>
        </p:txBody>
      </p:sp>
      <p:grpSp>
        <p:nvGrpSpPr>
          <p:cNvPr id="85" name="Group 84"/>
          <p:cNvGrpSpPr/>
          <p:nvPr/>
        </p:nvGrpSpPr>
        <p:grpSpPr>
          <a:xfrm>
            <a:off x="696399" y="230204"/>
            <a:ext cx="2454398" cy="915507"/>
            <a:chOff x="696399" y="230204"/>
            <a:chExt cx="2454398" cy="915507"/>
          </a:xfrm>
        </p:grpSpPr>
        <p:grpSp>
          <p:nvGrpSpPr>
            <p:cNvPr id="89" name="Group 88"/>
            <p:cNvGrpSpPr/>
            <p:nvPr/>
          </p:nvGrpSpPr>
          <p:grpSpPr>
            <a:xfrm>
              <a:off x="696399" y="230204"/>
              <a:ext cx="2454398" cy="915507"/>
              <a:chOff x="8606606" y="129342"/>
              <a:chExt cx="2454398" cy="915507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8606606" y="129342"/>
                <a:ext cx="2435251" cy="915507"/>
                <a:chOff x="8035214" y="3522558"/>
                <a:chExt cx="2435251" cy="915507"/>
              </a:xfrm>
            </p:grpSpPr>
            <p:cxnSp>
              <p:nvCxnSpPr>
                <p:cNvPr id="100" name="Straight Arrow Connector 99"/>
                <p:cNvCxnSpPr/>
                <p:nvPr/>
              </p:nvCxnSpPr>
              <p:spPr>
                <a:xfrm flipV="1">
                  <a:off x="8218396" y="4038588"/>
                  <a:ext cx="997183" cy="1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100"/>
                <p:cNvCxnSpPr/>
                <p:nvPr/>
              </p:nvCxnSpPr>
              <p:spPr>
                <a:xfrm flipV="1">
                  <a:off x="9212367" y="3643498"/>
                  <a:ext cx="1023536" cy="382056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Freeform 118"/>
                <p:cNvSpPr/>
                <p:nvPr/>
              </p:nvSpPr>
              <p:spPr>
                <a:xfrm>
                  <a:off x="9183069" y="4028876"/>
                  <a:ext cx="215691" cy="294540"/>
                </a:xfrm>
                <a:custGeom>
                  <a:avLst/>
                  <a:gdLst>
                    <a:gd name="connsiteX0" fmla="*/ 12653 w 229361"/>
                    <a:gd name="connsiteY0" fmla="*/ 0 h 313207"/>
                    <a:gd name="connsiteX1" fmla="*/ 157032 w 229361"/>
                    <a:gd name="connsiteY1" fmla="*/ 48126 h 313207"/>
                    <a:gd name="connsiteX2" fmla="*/ 622 w 229361"/>
                    <a:gd name="connsiteY2" fmla="*/ 108284 h 313207"/>
                    <a:gd name="connsiteX3" fmla="*/ 229222 w 229361"/>
                    <a:gd name="connsiteY3" fmla="*/ 156410 h 313207"/>
                    <a:gd name="connsiteX4" fmla="*/ 36717 w 229361"/>
                    <a:gd name="connsiteY4" fmla="*/ 288758 h 313207"/>
                    <a:gd name="connsiteX5" fmla="*/ 181096 w 229361"/>
                    <a:gd name="connsiteY5" fmla="*/ 312821 h 313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361" h="313207">
                      <a:moveTo>
                        <a:pt x="12653" y="0"/>
                      </a:moveTo>
                      <a:cubicBezTo>
                        <a:pt x="85845" y="15039"/>
                        <a:pt x="159037" y="30079"/>
                        <a:pt x="157032" y="48126"/>
                      </a:cubicBezTo>
                      <a:cubicBezTo>
                        <a:pt x="155027" y="66173"/>
                        <a:pt x="-11410" y="90237"/>
                        <a:pt x="622" y="108284"/>
                      </a:cubicBezTo>
                      <a:cubicBezTo>
                        <a:pt x="12654" y="126331"/>
                        <a:pt x="223206" y="126331"/>
                        <a:pt x="229222" y="156410"/>
                      </a:cubicBezTo>
                      <a:cubicBezTo>
                        <a:pt x="235238" y="186489"/>
                        <a:pt x="44738" y="262690"/>
                        <a:pt x="36717" y="288758"/>
                      </a:cubicBezTo>
                      <a:cubicBezTo>
                        <a:pt x="28696" y="314827"/>
                        <a:pt x="104896" y="313824"/>
                        <a:pt x="181096" y="312821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0" name="Straight Arrow Connector 119"/>
                <p:cNvCxnSpPr/>
                <p:nvPr/>
              </p:nvCxnSpPr>
              <p:spPr>
                <a:xfrm>
                  <a:off x="9495012" y="4273513"/>
                  <a:ext cx="844185" cy="57004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Oval 120"/>
                <p:cNvSpPr/>
                <p:nvPr/>
              </p:nvSpPr>
              <p:spPr>
                <a:xfrm>
                  <a:off x="8035214" y="3972962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10265200" y="3522558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23" name="Group 122"/>
                <p:cNvGrpSpPr/>
                <p:nvPr/>
              </p:nvGrpSpPr>
              <p:grpSpPr>
                <a:xfrm>
                  <a:off x="9342341" y="4221230"/>
                  <a:ext cx="171300" cy="216835"/>
                  <a:chOff x="8568213" y="4233930"/>
                  <a:chExt cx="171300" cy="216835"/>
                </a:xfrm>
              </p:grpSpPr>
              <p:sp>
                <p:nvSpPr>
                  <p:cNvPr id="124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8584157" y="4295409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25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8568213" y="4233930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99" name="Oval 106"/>
              <p:cNvSpPr>
                <a:spLocks noChangeArrowheads="1"/>
              </p:cNvSpPr>
              <p:nvPr/>
            </p:nvSpPr>
            <p:spPr bwMode="auto">
              <a:xfrm>
                <a:off x="10905648" y="872401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90" name="Oval 103"/>
            <p:cNvSpPr>
              <a:spLocks noChangeArrowheads="1"/>
            </p:cNvSpPr>
            <p:nvPr/>
          </p:nvSpPr>
          <p:spPr bwMode="auto">
            <a:xfrm>
              <a:off x="1925848" y="973263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12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12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/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6069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0.34219 0.00185 C 0.43334 0.09375 0.54532 0.18356 0.63659 0.27546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137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5E-6 2.59259E-6 L 0.26549 -0.0743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-37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187" grpId="0" animBg="1"/>
      <p:bldP spid="313" grpId="0" animBg="1"/>
      <p:bldP spid="314" grpId="0" animBg="1"/>
      <p:bldP spid="330" grpId="0" animBg="1"/>
      <p:bldP spid="102" grpId="0" animBg="1"/>
      <p:bldP spid="3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 smtClean="0"/>
                  <a:t>Neutron Form Factor,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bSup>
                  </m:oMath>
                </a14:m>
                <a:r>
                  <a:rPr lang="en-US" b="1" dirty="0" smtClean="0"/>
                  <a:t> Measurement</a:t>
                </a:r>
                <a:endParaRPr lang="en-US" b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5714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33" name="Group 132"/>
          <p:cNvGrpSpPr/>
          <p:nvPr/>
        </p:nvGrpSpPr>
        <p:grpSpPr>
          <a:xfrm>
            <a:off x="5824025" y="2897094"/>
            <a:ext cx="5755924" cy="2011498"/>
            <a:chOff x="962529" y="3019925"/>
            <a:chExt cx="5755924" cy="2011498"/>
          </a:xfrm>
        </p:grpSpPr>
        <p:cxnSp>
          <p:nvCxnSpPr>
            <p:cNvPr id="134" name="Straight Arrow Connector 133"/>
            <p:cNvCxnSpPr/>
            <p:nvPr/>
          </p:nvCxnSpPr>
          <p:spPr>
            <a:xfrm flipV="1">
              <a:off x="1097280" y="3561346"/>
              <a:ext cx="219937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/>
            <p:cNvGrpSpPr/>
            <p:nvPr/>
          </p:nvGrpSpPr>
          <p:grpSpPr>
            <a:xfrm>
              <a:off x="4532451" y="3483106"/>
              <a:ext cx="2186002" cy="1548317"/>
              <a:chOff x="4532451" y="3483106"/>
              <a:chExt cx="2186002" cy="1548317"/>
            </a:xfrm>
          </p:grpSpPr>
          <p:cxnSp>
            <p:nvCxnSpPr>
              <p:cNvPr id="142" name="Straight Arrow Connector 141"/>
              <p:cNvCxnSpPr/>
              <p:nvPr/>
            </p:nvCxnSpPr>
            <p:spPr>
              <a:xfrm rot="3748327" flipV="1">
                <a:off x="4333928" y="3681629"/>
                <a:ext cx="1263317" cy="8662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Rectangle 142"/>
              <p:cNvSpPr/>
              <p:nvPr/>
            </p:nvSpPr>
            <p:spPr>
              <a:xfrm rot="1526566">
                <a:off x="5629162" y="4441876"/>
                <a:ext cx="1089291" cy="58954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Electron</a:t>
                </a:r>
              </a:p>
              <a:p>
                <a:pPr algn="ctr"/>
                <a:r>
                  <a:rPr lang="en-US" dirty="0" smtClean="0"/>
                  <a:t>Detector</a:t>
                </a:r>
              </a:p>
            </p:txBody>
          </p:sp>
        </p:grpSp>
        <p:sp>
          <p:nvSpPr>
            <p:cNvPr id="136" name="Oval 135"/>
            <p:cNvSpPr/>
            <p:nvPr/>
          </p:nvSpPr>
          <p:spPr>
            <a:xfrm>
              <a:off x="3296651" y="3019925"/>
              <a:ext cx="1076281" cy="10762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Target</a:t>
              </a:r>
              <a:endParaRPr lang="en-US" dirty="0"/>
            </a:p>
          </p:txBody>
        </p:sp>
        <p:sp>
          <p:nvSpPr>
            <p:cNvPr id="137" name="Oval 136"/>
            <p:cNvSpPr/>
            <p:nvPr/>
          </p:nvSpPr>
          <p:spPr>
            <a:xfrm>
              <a:off x="962529" y="3475421"/>
              <a:ext cx="218274" cy="218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38" name="Straight Connector 137"/>
            <p:cNvCxnSpPr/>
            <p:nvPr/>
          </p:nvCxnSpPr>
          <p:spPr>
            <a:xfrm>
              <a:off x="4289982" y="3561346"/>
              <a:ext cx="167238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/>
            <p:cNvSpPr/>
            <p:nvPr/>
          </p:nvSpPr>
          <p:spPr>
            <a:xfrm>
              <a:off x="5126176" y="4127343"/>
              <a:ext cx="218274" cy="218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Arc 139"/>
            <p:cNvSpPr/>
            <p:nvPr/>
          </p:nvSpPr>
          <p:spPr>
            <a:xfrm rot="2959233">
              <a:off x="4264740" y="3484491"/>
              <a:ext cx="336884" cy="50532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/>
                <p:cNvSpPr txBox="1"/>
                <p:nvPr/>
              </p:nvSpPr>
              <p:spPr>
                <a:xfrm>
                  <a:off x="4662243" y="3669999"/>
                  <a:ext cx="3294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1" name="TextBox 1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2243" y="3669999"/>
                  <a:ext cx="329449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8519" r="-1852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7" name="Rectangle 146"/>
          <p:cNvSpPr/>
          <p:nvPr/>
        </p:nvSpPr>
        <p:spPr>
          <a:xfrm rot="1027402">
            <a:off x="8444497" y="1266142"/>
            <a:ext cx="1639608" cy="58954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Neutron</a:t>
            </a:r>
          </a:p>
          <a:p>
            <a:pPr algn="ctr"/>
            <a:r>
              <a:rPr lang="en-US" dirty="0" smtClean="0"/>
              <a:t>Detector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 flipV="1">
            <a:off x="8858444" y="1857672"/>
            <a:ext cx="315390" cy="1142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Arc 164"/>
          <p:cNvSpPr/>
          <p:nvPr/>
        </p:nvSpPr>
        <p:spPr>
          <a:xfrm rot="470418">
            <a:off x="8020329" y="2555284"/>
            <a:ext cx="1752697" cy="155628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/>
              <p:cNvSpPr txBox="1"/>
              <p:nvPr/>
            </p:nvSpPr>
            <p:spPr>
              <a:xfrm>
                <a:off x="9758027" y="2839755"/>
                <a:ext cx="290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6" name="TextBox 1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8027" y="2839755"/>
                <a:ext cx="290656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9149" r="-425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0" name="Group 119"/>
          <p:cNvGrpSpPr/>
          <p:nvPr/>
        </p:nvGrpSpPr>
        <p:grpSpPr>
          <a:xfrm>
            <a:off x="8897637" y="2115108"/>
            <a:ext cx="315947" cy="369332"/>
            <a:chOff x="8256190" y="1937688"/>
            <a:chExt cx="315947" cy="369332"/>
          </a:xfrm>
        </p:grpSpPr>
        <p:sp>
          <p:nvSpPr>
            <p:cNvPr id="167" name="Oval 109"/>
            <p:cNvSpPr>
              <a:spLocks noChangeArrowheads="1"/>
            </p:cNvSpPr>
            <p:nvPr/>
          </p:nvSpPr>
          <p:spPr bwMode="auto">
            <a:xfrm>
              <a:off x="8258515" y="1983887"/>
              <a:ext cx="313622" cy="313622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256190" y="193768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6399" y="230204"/>
            <a:ext cx="2454398" cy="915507"/>
            <a:chOff x="696399" y="230204"/>
            <a:chExt cx="2454398" cy="915507"/>
          </a:xfrm>
        </p:grpSpPr>
        <p:grpSp>
          <p:nvGrpSpPr>
            <p:cNvPr id="39" name="Group 38"/>
            <p:cNvGrpSpPr/>
            <p:nvPr/>
          </p:nvGrpSpPr>
          <p:grpSpPr>
            <a:xfrm>
              <a:off x="696399" y="230204"/>
              <a:ext cx="2454398" cy="915507"/>
              <a:chOff x="8606606" y="129342"/>
              <a:chExt cx="2454398" cy="915507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8606606" y="129342"/>
                <a:ext cx="2435251" cy="915507"/>
                <a:chOff x="8035214" y="3522558"/>
                <a:chExt cx="2435251" cy="915507"/>
              </a:xfrm>
            </p:grpSpPr>
            <p:cxnSp>
              <p:nvCxnSpPr>
                <p:cNvPr id="43" name="Straight Arrow Connector 42"/>
                <p:cNvCxnSpPr/>
                <p:nvPr/>
              </p:nvCxnSpPr>
              <p:spPr>
                <a:xfrm flipV="1">
                  <a:off x="8218396" y="4038588"/>
                  <a:ext cx="997183" cy="1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 flipV="1">
                  <a:off x="9212367" y="3643498"/>
                  <a:ext cx="1023536" cy="382056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Freeform 44"/>
                <p:cNvSpPr/>
                <p:nvPr/>
              </p:nvSpPr>
              <p:spPr>
                <a:xfrm>
                  <a:off x="9183069" y="4028876"/>
                  <a:ext cx="215691" cy="294540"/>
                </a:xfrm>
                <a:custGeom>
                  <a:avLst/>
                  <a:gdLst>
                    <a:gd name="connsiteX0" fmla="*/ 12653 w 229361"/>
                    <a:gd name="connsiteY0" fmla="*/ 0 h 313207"/>
                    <a:gd name="connsiteX1" fmla="*/ 157032 w 229361"/>
                    <a:gd name="connsiteY1" fmla="*/ 48126 h 313207"/>
                    <a:gd name="connsiteX2" fmla="*/ 622 w 229361"/>
                    <a:gd name="connsiteY2" fmla="*/ 108284 h 313207"/>
                    <a:gd name="connsiteX3" fmla="*/ 229222 w 229361"/>
                    <a:gd name="connsiteY3" fmla="*/ 156410 h 313207"/>
                    <a:gd name="connsiteX4" fmla="*/ 36717 w 229361"/>
                    <a:gd name="connsiteY4" fmla="*/ 288758 h 313207"/>
                    <a:gd name="connsiteX5" fmla="*/ 181096 w 229361"/>
                    <a:gd name="connsiteY5" fmla="*/ 312821 h 313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361" h="313207">
                      <a:moveTo>
                        <a:pt x="12653" y="0"/>
                      </a:moveTo>
                      <a:cubicBezTo>
                        <a:pt x="85845" y="15039"/>
                        <a:pt x="159037" y="30079"/>
                        <a:pt x="157032" y="48126"/>
                      </a:cubicBezTo>
                      <a:cubicBezTo>
                        <a:pt x="155027" y="66173"/>
                        <a:pt x="-11410" y="90237"/>
                        <a:pt x="622" y="108284"/>
                      </a:cubicBezTo>
                      <a:cubicBezTo>
                        <a:pt x="12654" y="126331"/>
                        <a:pt x="223206" y="126331"/>
                        <a:pt x="229222" y="156410"/>
                      </a:cubicBezTo>
                      <a:cubicBezTo>
                        <a:pt x="235238" y="186489"/>
                        <a:pt x="44738" y="262690"/>
                        <a:pt x="36717" y="288758"/>
                      </a:cubicBezTo>
                      <a:cubicBezTo>
                        <a:pt x="28696" y="314827"/>
                        <a:pt x="104896" y="313824"/>
                        <a:pt x="181096" y="312821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9495012" y="4273513"/>
                  <a:ext cx="844185" cy="57004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46"/>
                <p:cNvSpPr/>
                <p:nvPr/>
              </p:nvSpPr>
              <p:spPr>
                <a:xfrm>
                  <a:off x="8035214" y="3972962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0265200" y="3522558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9" name="Group 48"/>
                <p:cNvGrpSpPr/>
                <p:nvPr/>
              </p:nvGrpSpPr>
              <p:grpSpPr>
                <a:xfrm>
                  <a:off x="9342341" y="4221230"/>
                  <a:ext cx="171300" cy="216835"/>
                  <a:chOff x="8568213" y="4233930"/>
                  <a:chExt cx="171300" cy="216835"/>
                </a:xfrm>
              </p:grpSpPr>
              <p:sp>
                <p:nvSpPr>
                  <p:cNvPr id="50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8584157" y="4295409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51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8568213" y="4233930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42" name="Oval 106"/>
              <p:cNvSpPr>
                <a:spLocks noChangeArrowheads="1"/>
              </p:cNvSpPr>
              <p:nvPr/>
            </p:nvSpPr>
            <p:spPr bwMode="auto">
              <a:xfrm>
                <a:off x="10905648" y="872401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40" name="Oval 103"/>
            <p:cNvSpPr>
              <a:spLocks noChangeArrowheads="1"/>
            </p:cNvSpPr>
            <p:nvPr/>
          </p:nvSpPr>
          <p:spPr bwMode="auto">
            <a:xfrm>
              <a:off x="1925848" y="973263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5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/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647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"/>
          <p:cNvSpPr>
            <a:spLocks/>
          </p:cNvSpPr>
          <p:nvPr/>
        </p:nvSpPr>
        <p:spPr bwMode="auto">
          <a:xfrm>
            <a:off x="4171727" y="3183254"/>
            <a:ext cx="339605" cy="220284"/>
          </a:xfrm>
          <a:prstGeom prst="rect">
            <a:avLst/>
          </a:prstGeom>
          <a:noFill/>
          <a:ln w="508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" name="Line 3"/>
          <p:cNvSpPr>
            <a:spLocks noChangeShapeType="1"/>
          </p:cNvSpPr>
          <p:nvPr/>
        </p:nvSpPr>
        <p:spPr bwMode="auto">
          <a:xfrm rot="10800000" flipH="1">
            <a:off x="8701909" y="1521943"/>
            <a:ext cx="912233" cy="176801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Line 4"/>
          <p:cNvSpPr>
            <a:spLocks noChangeShapeType="1"/>
          </p:cNvSpPr>
          <p:nvPr/>
        </p:nvSpPr>
        <p:spPr bwMode="auto">
          <a:xfrm>
            <a:off x="8692729" y="3280777"/>
            <a:ext cx="388990" cy="1250573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" name="Line 6"/>
          <p:cNvSpPr>
            <a:spLocks noChangeShapeType="1"/>
          </p:cNvSpPr>
          <p:nvPr/>
        </p:nvSpPr>
        <p:spPr bwMode="auto">
          <a:xfrm>
            <a:off x="8692729" y="3280777"/>
            <a:ext cx="388990" cy="1250573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" name="Line 7"/>
          <p:cNvSpPr>
            <a:spLocks noChangeShapeType="1"/>
          </p:cNvSpPr>
          <p:nvPr/>
        </p:nvSpPr>
        <p:spPr bwMode="auto">
          <a:xfrm rot="10800000">
            <a:off x="8686992" y="3293397"/>
            <a:ext cx="3078644" cy="905231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Line 8"/>
          <p:cNvSpPr>
            <a:spLocks noChangeShapeType="1"/>
          </p:cNvSpPr>
          <p:nvPr/>
        </p:nvSpPr>
        <p:spPr bwMode="auto">
          <a:xfrm flipH="1">
            <a:off x="8682402" y="2473067"/>
            <a:ext cx="3085528" cy="819183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" name="Line 9"/>
          <p:cNvSpPr>
            <a:spLocks noChangeShapeType="1"/>
          </p:cNvSpPr>
          <p:nvPr/>
        </p:nvSpPr>
        <p:spPr bwMode="auto">
          <a:xfrm>
            <a:off x="4193526" y="3293397"/>
            <a:ext cx="8056339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Rectangle 10"/>
          <p:cNvSpPr>
            <a:spLocks/>
          </p:cNvSpPr>
          <p:nvPr/>
        </p:nvSpPr>
        <p:spPr bwMode="auto">
          <a:xfrm>
            <a:off x="4703000" y="3201612"/>
            <a:ext cx="651759" cy="174392"/>
          </a:xfrm>
          <a:prstGeom prst="rect">
            <a:avLst/>
          </a:prstGeom>
          <a:solidFill>
            <a:srgbClr val="FCBD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" name="Rectangle 11"/>
          <p:cNvSpPr>
            <a:spLocks/>
          </p:cNvSpPr>
          <p:nvPr/>
        </p:nvSpPr>
        <p:spPr bwMode="auto">
          <a:xfrm>
            <a:off x="5620970" y="3201612"/>
            <a:ext cx="312110" cy="174392"/>
          </a:xfrm>
          <a:prstGeom prst="rect">
            <a:avLst/>
          </a:prstGeom>
          <a:solidFill>
            <a:srgbClr val="FCBD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0" name="Rectangle 12"/>
          <p:cNvSpPr>
            <a:spLocks/>
          </p:cNvSpPr>
          <p:nvPr/>
        </p:nvSpPr>
        <p:spPr bwMode="auto">
          <a:xfrm>
            <a:off x="6079955" y="3201612"/>
            <a:ext cx="137696" cy="174392"/>
          </a:xfrm>
          <a:prstGeom prst="rect">
            <a:avLst/>
          </a:prstGeom>
          <a:solidFill>
            <a:srgbClr val="FCBD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1" name="Rectangle 13"/>
          <p:cNvSpPr>
            <a:spLocks/>
          </p:cNvSpPr>
          <p:nvPr/>
        </p:nvSpPr>
        <p:spPr bwMode="auto">
          <a:xfrm>
            <a:off x="6392065" y="3128184"/>
            <a:ext cx="284571" cy="321248"/>
          </a:xfrm>
          <a:prstGeom prst="rect">
            <a:avLst/>
          </a:prstGeom>
          <a:solidFill>
            <a:srgbClr val="C632FD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2" name="Rectangle 14"/>
          <p:cNvSpPr>
            <a:spLocks/>
          </p:cNvSpPr>
          <p:nvPr/>
        </p:nvSpPr>
        <p:spPr bwMode="auto">
          <a:xfrm>
            <a:off x="6795972" y="3201612"/>
            <a:ext cx="642579" cy="174392"/>
          </a:xfrm>
          <a:prstGeom prst="rect">
            <a:avLst/>
          </a:prstGeom>
          <a:solidFill>
            <a:srgbClr val="003DCC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" name="Rectangle 15"/>
          <p:cNvSpPr>
            <a:spLocks/>
          </p:cNvSpPr>
          <p:nvPr/>
        </p:nvSpPr>
        <p:spPr bwMode="auto">
          <a:xfrm>
            <a:off x="7576247" y="3201612"/>
            <a:ext cx="128516" cy="165213"/>
          </a:xfrm>
          <a:prstGeom prst="rect">
            <a:avLst/>
          </a:prstGeom>
          <a:solidFill>
            <a:srgbClr val="66B132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4" name="Rectangle 16"/>
          <p:cNvSpPr>
            <a:spLocks/>
          </p:cNvSpPr>
          <p:nvPr/>
        </p:nvSpPr>
        <p:spPr bwMode="auto">
          <a:xfrm>
            <a:off x="7814920" y="3201612"/>
            <a:ext cx="128516" cy="165213"/>
          </a:xfrm>
          <a:prstGeom prst="rect">
            <a:avLst/>
          </a:prstGeom>
          <a:solidFill>
            <a:srgbClr val="66B132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5" name="Oval 17"/>
          <p:cNvSpPr>
            <a:spLocks/>
          </p:cNvSpPr>
          <p:nvPr/>
        </p:nvSpPr>
        <p:spPr bwMode="auto">
          <a:xfrm>
            <a:off x="8338163" y="2935435"/>
            <a:ext cx="706837" cy="706746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6" name="Oval 18"/>
          <p:cNvSpPr>
            <a:spLocks/>
          </p:cNvSpPr>
          <p:nvPr/>
        </p:nvSpPr>
        <p:spPr bwMode="auto">
          <a:xfrm>
            <a:off x="8356522" y="2953792"/>
            <a:ext cx="670118" cy="670032"/>
          </a:xfrm>
          <a:prstGeom prst="ellipse">
            <a:avLst/>
          </a:prstGeom>
          <a:noFill/>
          <a:ln w="158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" name="Rectangle 19"/>
          <p:cNvSpPr>
            <a:spLocks/>
          </p:cNvSpPr>
          <p:nvPr/>
        </p:nvSpPr>
        <p:spPr bwMode="auto">
          <a:xfrm>
            <a:off x="12037584" y="3018042"/>
            <a:ext cx="212281" cy="532354"/>
          </a:xfrm>
          <a:prstGeom prst="rect">
            <a:avLst/>
          </a:prstGeom>
          <a:solidFill>
            <a:srgbClr val="808080">
              <a:alpha val="25000"/>
            </a:srgbClr>
          </a:solidFill>
          <a:ln w="38100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8" name="Oval 20"/>
          <p:cNvSpPr>
            <a:spLocks/>
          </p:cNvSpPr>
          <p:nvPr/>
        </p:nvSpPr>
        <p:spPr bwMode="auto">
          <a:xfrm>
            <a:off x="7888357" y="2485688"/>
            <a:ext cx="1606448" cy="1606241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9" name="Oval 21"/>
          <p:cNvSpPr>
            <a:spLocks/>
          </p:cNvSpPr>
          <p:nvPr/>
        </p:nvSpPr>
        <p:spPr bwMode="auto">
          <a:xfrm>
            <a:off x="5474095" y="62559"/>
            <a:ext cx="6434974" cy="6434141"/>
          </a:xfrm>
          <a:prstGeom prst="ellipse">
            <a:avLst/>
          </a:prstGeom>
          <a:noFill/>
          <a:ln w="25400">
            <a:solidFill>
              <a:srgbClr val="00BAFB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0" name="AutoShape 22"/>
          <p:cNvSpPr>
            <a:spLocks/>
          </p:cNvSpPr>
          <p:nvPr/>
        </p:nvSpPr>
        <p:spPr bwMode="auto">
          <a:xfrm rot="20711821">
            <a:off x="10595223" y="2442090"/>
            <a:ext cx="351124" cy="556448"/>
          </a:xfrm>
          <a:custGeom>
            <a:avLst/>
            <a:gdLst/>
            <a:ahLst/>
            <a:cxnLst/>
            <a:rect l="0" t="0" r="r" b="b"/>
            <a:pathLst>
              <a:path w="21591" h="21596">
                <a:moveTo>
                  <a:pt x="0" y="0"/>
                </a:moveTo>
                <a:lnTo>
                  <a:pt x="21591" y="4"/>
                </a:lnTo>
                <a:lnTo>
                  <a:pt x="21600" y="21600"/>
                </a:lnTo>
                <a:lnTo>
                  <a:pt x="9" y="21596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1" name="Line 23"/>
          <p:cNvSpPr>
            <a:spLocks noChangeShapeType="1"/>
          </p:cNvSpPr>
          <p:nvPr/>
        </p:nvSpPr>
        <p:spPr bwMode="auto">
          <a:xfrm>
            <a:off x="10246394" y="2578620"/>
            <a:ext cx="142285" cy="525470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" name="Line 24"/>
          <p:cNvSpPr>
            <a:spLocks noChangeShapeType="1"/>
          </p:cNvSpPr>
          <p:nvPr/>
        </p:nvSpPr>
        <p:spPr bwMode="auto">
          <a:xfrm>
            <a:off x="10323274" y="2555674"/>
            <a:ext cx="143433" cy="525470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" name="AutoShape 25"/>
          <p:cNvSpPr>
            <a:spLocks/>
          </p:cNvSpPr>
          <p:nvPr/>
        </p:nvSpPr>
        <p:spPr bwMode="auto">
          <a:xfrm rot="20693958">
            <a:off x="10469002" y="2522402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4" name="AutoShape 26"/>
          <p:cNvSpPr>
            <a:spLocks/>
          </p:cNvSpPr>
          <p:nvPr/>
        </p:nvSpPr>
        <p:spPr bwMode="auto">
          <a:xfrm rot="20693958">
            <a:off x="11062241" y="2362925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5" name="AutoShape 27"/>
          <p:cNvSpPr>
            <a:spLocks/>
          </p:cNvSpPr>
          <p:nvPr/>
        </p:nvSpPr>
        <p:spPr bwMode="auto">
          <a:xfrm rot="20711821">
            <a:off x="11159775" y="2309001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6" name="AutoShape 28"/>
          <p:cNvSpPr>
            <a:spLocks/>
          </p:cNvSpPr>
          <p:nvPr/>
        </p:nvSpPr>
        <p:spPr bwMode="auto">
          <a:xfrm rot="20711821">
            <a:off x="11437461" y="2233278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7" name="AutoShape 29"/>
          <p:cNvSpPr>
            <a:spLocks/>
          </p:cNvSpPr>
          <p:nvPr/>
        </p:nvSpPr>
        <p:spPr bwMode="auto">
          <a:xfrm rot="20711821">
            <a:off x="10058210" y="2751865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8" name="AutoShape 30"/>
          <p:cNvSpPr>
            <a:spLocks/>
          </p:cNvSpPr>
          <p:nvPr/>
        </p:nvSpPr>
        <p:spPr bwMode="auto">
          <a:xfrm rot="20711821">
            <a:off x="9551032" y="2890690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9" name="AutoShape 31"/>
          <p:cNvSpPr>
            <a:spLocks/>
          </p:cNvSpPr>
          <p:nvPr/>
        </p:nvSpPr>
        <p:spPr bwMode="auto">
          <a:xfrm rot="20711821">
            <a:off x="9407599" y="2929699"/>
            <a:ext cx="84912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0" name="AutoShape 32"/>
          <p:cNvSpPr>
            <a:spLocks/>
          </p:cNvSpPr>
          <p:nvPr/>
        </p:nvSpPr>
        <p:spPr bwMode="auto">
          <a:xfrm rot="20711821">
            <a:off x="9671515" y="2819556"/>
            <a:ext cx="351124" cy="299449"/>
          </a:xfrm>
          <a:custGeom>
            <a:avLst/>
            <a:gdLst/>
            <a:ahLst/>
            <a:cxnLst/>
            <a:rect l="0" t="0" r="r" b="b"/>
            <a:pathLst>
              <a:path w="21595" h="21593">
                <a:moveTo>
                  <a:pt x="0" y="0"/>
                </a:moveTo>
                <a:lnTo>
                  <a:pt x="21595" y="7"/>
                </a:lnTo>
                <a:lnTo>
                  <a:pt x="21600" y="21600"/>
                </a:lnTo>
                <a:lnTo>
                  <a:pt x="5" y="21593"/>
                </a:lnTo>
                <a:close/>
                <a:moveTo>
                  <a:pt x="0" y="0"/>
                </a:moveTo>
              </a:path>
            </a:pathLst>
          </a:custGeom>
          <a:solidFill>
            <a:srgbClr val="FCBD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1" name="AutoShape 33"/>
          <p:cNvSpPr>
            <a:spLocks/>
          </p:cNvSpPr>
          <p:nvPr/>
        </p:nvSpPr>
        <p:spPr bwMode="auto">
          <a:xfrm rot="20711821">
            <a:off x="9365143" y="2805789"/>
            <a:ext cx="830763" cy="359110"/>
          </a:xfrm>
          <a:custGeom>
            <a:avLst/>
            <a:gdLst/>
            <a:ahLst/>
            <a:cxnLst/>
            <a:rect l="0" t="0" r="r" b="b"/>
            <a:pathLst>
              <a:path w="21597" h="21587">
                <a:moveTo>
                  <a:pt x="0" y="0"/>
                </a:moveTo>
                <a:lnTo>
                  <a:pt x="21597" y="13"/>
                </a:lnTo>
                <a:lnTo>
                  <a:pt x="21600" y="21600"/>
                </a:lnTo>
                <a:lnTo>
                  <a:pt x="3" y="21587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2" name="AutoShape 34"/>
          <p:cNvSpPr>
            <a:spLocks/>
          </p:cNvSpPr>
          <p:nvPr/>
        </p:nvSpPr>
        <p:spPr bwMode="auto">
          <a:xfrm rot="20711821">
            <a:off x="10207381" y="2245899"/>
            <a:ext cx="1559402" cy="830656"/>
          </a:xfrm>
          <a:custGeom>
            <a:avLst/>
            <a:gdLst/>
            <a:ahLst/>
            <a:cxnLst/>
            <a:rect l="0" t="0" r="r" b="b"/>
            <a:pathLst>
              <a:path w="21597" h="21589">
                <a:moveTo>
                  <a:pt x="0" y="0"/>
                </a:moveTo>
                <a:lnTo>
                  <a:pt x="21597" y="11"/>
                </a:lnTo>
                <a:lnTo>
                  <a:pt x="21600" y="21600"/>
                </a:lnTo>
                <a:lnTo>
                  <a:pt x="3" y="21589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" name="Rectangle 35"/>
          <p:cNvSpPr>
            <a:spLocks/>
          </p:cNvSpPr>
          <p:nvPr/>
        </p:nvSpPr>
        <p:spPr bwMode="auto">
          <a:xfrm rot="20627071">
            <a:off x="8719121" y="3709873"/>
            <a:ext cx="284571" cy="229463"/>
          </a:xfrm>
          <a:prstGeom prst="rect">
            <a:avLst/>
          </a:prstGeom>
          <a:solidFill>
            <a:srgbClr val="FCBD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" name="Rectangle 36"/>
          <p:cNvSpPr>
            <a:spLocks/>
          </p:cNvSpPr>
          <p:nvPr/>
        </p:nvSpPr>
        <p:spPr bwMode="auto">
          <a:xfrm rot="20627071">
            <a:off x="8802886" y="4257142"/>
            <a:ext cx="385548" cy="45893"/>
          </a:xfrm>
          <a:prstGeom prst="rect">
            <a:avLst/>
          </a:pr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" name="Rectangle 37"/>
          <p:cNvSpPr>
            <a:spLocks/>
          </p:cNvSpPr>
          <p:nvPr/>
        </p:nvSpPr>
        <p:spPr bwMode="auto">
          <a:xfrm rot="20627071">
            <a:off x="8789116" y="4212396"/>
            <a:ext cx="385548" cy="18357"/>
          </a:xfrm>
          <a:prstGeom prst="rect">
            <a:avLst/>
          </a:pr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6" name="Line 38"/>
          <p:cNvSpPr>
            <a:spLocks noChangeShapeType="1"/>
          </p:cNvSpPr>
          <p:nvPr/>
        </p:nvSpPr>
        <p:spPr bwMode="auto">
          <a:xfrm rot="10800000" flipH="1">
            <a:off x="8791411" y="4118317"/>
            <a:ext cx="358009" cy="104406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Line 39"/>
          <p:cNvSpPr>
            <a:spLocks noChangeShapeType="1"/>
          </p:cNvSpPr>
          <p:nvPr/>
        </p:nvSpPr>
        <p:spPr bwMode="auto">
          <a:xfrm rot="10800000" flipH="1">
            <a:off x="8786821" y="4005880"/>
            <a:ext cx="297193" cy="87196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" name="Rectangle 40"/>
          <p:cNvSpPr>
            <a:spLocks/>
          </p:cNvSpPr>
          <p:nvPr/>
        </p:nvSpPr>
        <p:spPr bwMode="auto">
          <a:xfrm rot="20627071">
            <a:off x="8689287" y="3984081"/>
            <a:ext cx="569142" cy="385498"/>
          </a:xfrm>
          <a:prstGeom prst="rect">
            <a:avLst/>
          </a:prstGeom>
          <a:noFill/>
          <a:ln w="15875">
            <a:solidFill>
              <a:schemeClr val="tx1">
                <a:alpha val="25000"/>
              </a:schemeClr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9" name="AutoShape 41"/>
          <p:cNvSpPr>
            <a:spLocks/>
          </p:cNvSpPr>
          <p:nvPr/>
        </p:nvSpPr>
        <p:spPr bwMode="auto">
          <a:xfrm rot="966482">
            <a:off x="10572274" y="3623824"/>
            <a:ext cx="351124" cy="556448"/>
          </a:xfrm>
          <a:custGeom>
            <a:avLst/>
            <a:gdLst/>
            <a:ahLst/>
            <a:cxnLst/>
            <a:rect l="0" t="0" r="r" b="b"/>
            <a:pathLst>
              <a:path w="21591" h="21596">
                <a:moveTo>
                  <a:pt x="0" y="0"/>
                </a:moveTo>
                <a:lnTo>
                  <a:pt x="21591" y="4"/>
                </a:lnTo>
                <a:lnTo>
                  <a:pt x="21600" y="21600"/>
                </a:lnTo>
                <a:lnTo>
                  <a:pt x="9" y="21596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0" name="Line 42"/>
          <p:cNvSpPr>
            <a:spLocks noChangeShapeType="1"/>
          </p:cNvSpPr>
          <p:nvPr/>
        </p:nvSpPr>
        <p:spPr bwMode="auto">
          <a:xfrm flipH="1">
            <a:off x="10223445" y="3511387"/>
            <a:ext cx="148023" cy="524323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" name="Line 43"/>
          <p:cNvSpPr>
            <a:spLocks noChangeShapeType="1"/>
          </p:cNvSpPr>
          <p:nvPr/>
        </p:nvSpPr>
        <p:spPr bwMode="auto">
          <a:xfrm flipH="1">
            <a:off x="10301473" y="3530891"/>
            <a:ext cx="148023" cy="524323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" name="AutoShape 44"/>
          <p:cNvSpPr>
            <a:spLocks/>
          </p:cNvSpPr>
          <p:nvPr/>
        </p:nvSpPr>
        <p:spPr bwMode="auto">
          <a:xfrm rot="948617">
            <a:off x="10446053" y="3544659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" name="AutoShape 45"/>
          <p:cNvSpPr>
            <a:spLocks/>
          </p:cNvSpPr>
          <p:nvPr/>
        </p:nvSpPr>
        <p:spPr bwMode="auto">
          <a:xfrm rot="948617">
            <a:off x="11036996" y="3712167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4" name="AutoShape 46"/>
          <p:cNvSpPr>
            <a:spLocks/>
          </p:cNvSpPr>
          <p:nvPr/>
        </p:nvSpPr>
        <p:spPr bwMode="auto">
          <a:xfrm rot="966482">
            <a:off x="11134531" y="3764944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5" name="AutoShape 47"/>
          <p:cNvSpPr>
            <a:spLocks/>
          </p:cNvSpPr>
          <p:nvPr/>
        </p:nvSpPr>
        <p:spPr bwMode="auto">
          <a:xfrm rot="966482">
            <a:off x="11412217" y="3841814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" name="AutoShape 48"/>
          <p:cNvSpPr>
            <a:spLocks/>
          </p:cNvSpPr>
          <p:nvPr/>
        </p:nvSpPr>
        <p:spPr bwMode="auto">
          <a:xfrm rot="966482">
            <a:off x="10037556" y="3564164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7" name="AutoShape 49"/>
          <p:cNvSpPr>
            <a:spLocks/>
          </p:cNvSpPr>
          <p:nvPr/>
        </p:nvSpPr>
        <p:spPr bwMode="auto">
          <a:xfrm rot="966482">
            <a:off x="9531525" y="3421897"/>
            <a:ext cx="84912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8" name="AutoShape 50"/>
          <p:cNvSpPr>
            <a:spLocks/>
          </p:cNvSpPr>
          <p:nvPr/>
        </p:nvSpPr>
        <p:spPr bwMode="auto">
          <a:xfrm rot="966482">
            <a:off x="9391534" y="3378299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9" name="AutoShape 51"/>
          <p:cNvSpPr>
            <a:spLocks/>
          </p:cNvSpPr>
          <p:nvPr/>
        </p:nvSpPr>
        <p:spPr bwMode="auto">
          <a:xfrm rot="966482">
            <a:off x="9653156" y="3491883"/>
            <a:ext cx="351124" cy="299449"/>
          </a:xfrm>
          <a:custGeom>
            <a:avLst/>
            <a:gdLst/>
            <a:ahLst/>
            <a:cxnLst/>
            <a:rect l="0" t="0" r="r" b="b"/>
            <a:pathLst>
              <a:path w="21595" h="21593">
                <a:moveTo>
                  <a:pt x="0" y="0"/>
                </a:moveTo>
                <a:lnTo>
                  <a:pt x="21595" y="7"/>
                </a:lnTo>
                <a:lnTo>
                  <a:pt x="21600" y="21600"/>
                </a:lnTo>
                <a:lnTo>
                  <a:pt x="5" y="21593"/>
                </a:lnTo>
                <a:close/>
                <a:moveTo>
                  <a:pt x="0" y="0"/>
                </a:moveTo>
              </a:path>
            </a:pathLst>
          </a:custGeom>
          <a:solidFill>
            <a:srgbClr val="FCBD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0" name="AutoShape 52"/>
          <p:cNvSpPr>
            <a:spLocks/>
          </p:cNvSpPr>
          <p:nvPr/>
        </p:nvSpPr>
        <p:spPr bwMode="auto">
          <a:xfrm rot="966482">
            <a:off x="9346783" y="3441401"/>
            <a:ext cx="830763" cy="359110"/>
          </a:xfrm>
          <a:custGeom>
            <a:avLst/>
            <a:gdLst/>
            <a:ahLst/>
            <a:cxnLst/>
            <a:rect l="0" t="0" r="r" b="b"/>
            <a:pathLst>
              <a:path w="21597" h="21587">
                <a:moveTo>
                  <a:pt x="0" y="0"/>
                </a:moveTo>
                <a:lnTo>
                  <a:pt x="21597" y="13"/>
                </a:lnTo>
                <a:lnTo>
                  <a:pt x="21600" y="21600"/>
                </a:lnTo>
                <a:lnTo>
                  <a:pt x="3" y="21587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1" name="AutoShape 53"/>
          <p:cNvSpPr>
            <a:spLocks/>
          </p:cNvSpPr>
          <p:nvPr/>
        </p:nvSpPr>
        <p:spPr bwMode="auto">
          <a:xfrm rot="966482">
            <a:off x="10184431" y="3546954"/>
            <a:ext cx="1558255" cy="830656"/>
          </a:xfrm>
          <a:custGeom>
            <a:avLst/>
            <a:gdLst/>
            <a:ahLst/>
            <a:cxnLst/>
            <a:rect l="0" t="0" r="r" b="b"/>
            <a:pathLst>
              <a:path w="21597" h="21589">
                <a:moveTo>
                  <a:pt x="0" y="0"/>
                </a:moveTo>
                <a:lnTo>
                  <a:pt x="21597" y="11"/>
                </a:lnTo>
                <a:lnTo>
                  <a:pt x="21600" y="21600"/>
                </a:lnTo>
                <a:lnTo>
                  <a:pt x="3" y="21589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2" name="Rectangle 54"/>
          <p:cNvSpPr>
            <a:spLocks/>
          </p:cNvSpPr>
          <p:nvPr/>
        </p:nvSpPr>
        <p:spPr bwMode="auto">
          <a:xfrm>
            <a:off x="8439140" y="3082291"/>
            <a:ext cx="504884" cy="27536"/>
          </a:xfrm>
          <a:prstGeom prst="rect">
            <a:avLst/>
          </a:prstGeom>
          <a:solidFill>
            <a:srgbClr val="0044FE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3" name="Rectangle 55"/>
          <p:cNvSpPr>
            <a:spLocks/>
          </p:cNvSpPr>
          <p:nvPr/>
        </p:nvSpPr>
        <p:spPr bwMode="auto">
          <a:xfrm>
            <a:off x="8439140" y="3467789"/>
            <a:ext cx="504884" cy="27536"/>
          </a:xfrm>
          <a:prstGeom prst="rect">
            <a:avLst/>
          </a:prstGeom>
          <a:solidFill>
            <a:srgbClr val="0044FE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" name="AutoShape 56"/>
          <p:cNvSpPr>
            <a:spLocks/>
          </p:cNvSpPr>
          <p:nvPr/>
        </p:nvSpPr>
        <p:spPr bwMode="auto">
          <a:xfrm>
            <a:off x="8485038" y="3027220"/>
            <a:ext cx="27539" cy="51399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2712"/>
          </a:solidFill>
          <a:ln w="15875">
            <a:solidFill>
              <a:schemeClr val="accent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5" name="AutoShape 57"/>
          <p:cNvSpPr>
            <a:spLocks/>
          </p:cNvSpPr>
          <p:nvPr/>
        </p:nvSpPr>
        <p:spPr bwMode="auto">
          <a:xfrm>
            <a:off x="8870586" y="3027220"/>
            <a:ext cx="27539" cy="51399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2712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6" name="AutoShape 58"/>
          <p:cNvSpPr>
            <a:spLocks/>
          </p:cNvSpPr>
          <p:nvPr/>
        </p:nvSpPr>
        <p:spPr bwMode="auto">
          <a:xfrm>
            <a:off x="8540117" y="3265862"/>
            <a:ext cx="293751" cy="36714"/>
          </a:xfrm>
          <a:prstGeom prst="roundRect">
            <a:avLst>
              <a:gd name="adj" fmla="val 50000"/>
            </a:avLst>
          </a:prstGeom>
          <a:solidFill>
            <a:srgbClr val="6293FE"/>
          </a:solidFill>
          <a:ln w="15875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7" name="Oval 59"/>
          <p:cNvSpPr>
            <a:spLocks/>
          </p:cNvSpPr>
          <p:nvPr/>
        </p:nvSpPr>
        <p:spPr bwMode="auto">
          <a:xfrm>
            <a:off x="8319804" y="2917078"/>
            <a:ext cx="743556" cy="743460"/>
          </a:xfrm>
          <a:prstGeom prst="ellipse">
            <a:avLst/>
          </a:prstGeom>
          <a:noFill/>
          <a:ln w="158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/>
                  <a:t>Neutron Form Factor,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bSup>
                  </m:oMath>
                </a14:m>
                <a:r>
                  <a:rPr lang="en-US" b="1" dirty="0"/>
                  <a:t> </a:t>
                </a:r>
                <a:r>
                  <a:rPr lang="en-US" b="1" dirty="0" smtClean="0"/>
                  <a:t>Measurement</a:t>
                </a:r>
                <a:endParaRPr lang="en-US" b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5714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9" name="Rectangle 5"/>
          <p:cNvSpPr>
            <a:spLocks/>
          </p:cNvSpPr>
          <p:nvPr/>
        </p:nvSpPr>
        <p:spPr bwMode="auto">
          <a:xfrm rot="12433263">
            <a:off x="9062065" y="1942084"/>
            <a:ext cx="578321" cy="174878"/>
          </a:xfrm>
          <a:prstGeom prst="rect">
            <a:avLst/>
          </a:prstGeom>
          <a:solidFill>
            <a:srgbClr val="C000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" name="Rectangle 69"/>
          <p:cNvSpPr>
            <a:spLocks/>
          </p:cNvSpPr>
          <p:nvPr/>
        </p:nvSpPr>
        <p:spPr bwMode="auto">
          <a:xfrm>
            <a:off x="9809589" y="4752379"/>
            <a:ext cx="1170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/>
            <a:r>
              <a:rPr lang="en-US" sz="2400" b="1" u="sng" dirty="0">
                <a:latin typeface="+mj-lt"/>
                <a:ea typeface="Baskerville SemiBold" charset="0"/>
                <a:cs typeface="Baskerville SemiBold" charset="0"/>
                <a:sym typeface="Baskerville SemiBold" charset="0"/>
              </a:rPr>
              <a:t>Right HRS</a:t>
            </a:r>
          </a:p>
        </p:txBody>
      </p:sp>
      <p:sp>
        <p:nvSpPr>
          <p:cNvPr id="85" name="Line 71"/>
          <p:cNvSpPr>
            <a:spLocks noChangeShapeType="1"/>
          </p:cNvSpPr>
          <p:nvPr/>
        </p:nvSpPr>
        <p:spPr bwMode="auto">
          <a:xfrm>
            <a:off x="4412570" y="3451514"/>
            <a:ext cx="82785" cy="294347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Line 72"/>
          <p:cNvSpPr>
            <a:spLocks noChangeShapeType="1"/>
          </p:cNvSpPr>
          <p:nvPr/>
        </p:nvSpPr>
        <p:spPr bwMode="auto">
          <a:xfrm>
            <a:off x="4986317" y="2931807"/>
            <a:ext cx="0" cy="256404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Line 73"/>
          <p:cNvSpPr>
            <a:spLocks noChangeShapeType="1"/>
          </p:cNvSpPr>
          <p:nvPr/>
        </p:nvSpPr>
        <p:spPr bwMode="auto">
          <a:xfrm flipH="1">
            <a:off x="5681941" y="3368728"/>
            <a:ext cx="87384" cy="349537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Line 74"/>
          <p:cNvSpPr>
            <a:spLocks noChangeShapeType="1"/>
          </p:cNvSpPr>
          <p:nvPr/>
        </p:nvSpPr>
        <p:spPr bwMode="auto">
          <a:xfrm>
            <a:off x="6140709" y="2941006"/>
            <a:ext cx="0" cy="248355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Line 75"/>
          <p:cNvSpPr>
            <a:spLocks noChangeShapeType="1"/>
          </p:cNvSpPr>
          <p:nvPr/>
        </p:nvSpPr>
        <p:spPr bwMode="auto">
          <a:xfrm flipH="1">
            <a:off x="6344221" y="3442315"/>
            <a:ext cx="124178" cy="262153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" name="Line 76"/>
          <p:cNvSpPr>
            <a:spLocks noChangeShapeType="1"/>
          </p:cNvSpPr>
          <p:nvPr/>
        </p:nvSpPr>
        <p:spPr bwMode="auto">
          <a:xfrm>
            <a:off x="7098485" y="2913411"/>
            <a:ext cx="0" cy="27825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77"/>
          <p:cNvSpPr>
            <a:spLocks noChangeShapeType="1"/>
          </p:cNvSpPr>
          <p:nvPr/>
        </p:nvSpPr>
        <p:spPr bwMode="auto">
          <a:xfrm flipH="1">
            <a:off x="7549204" y="3368728"/>
            <a:ext cx="87384" cy="308144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78"/>
          <p:cNvSpPr>
            <a:spLocks noChangeShapeType="1"/>
          </p:cNvSpPr>
          <p:nvPr/>
        </p:nvSpPr>
        <p:spPr bwMode="auto">
          <a:xfrm flipH="1">
            <a:off x="7544605" y="3364129"/>
            <a:ext cx="344938" cy="317343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" name="Rectangle 46"/>
          <p:cNvSpPr>
            <a:spLocks/>
          </p:cNvSpPr>
          <p:nvPr/>
        </p:nvSpPr>
        <p:spPr bwMode="auto">
          <a:xfrm>
            <a:off x="4377546" y="3716325"/>
            <a:ext cx="2965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/>
            <a:r>
              <a:rPr lang="en-US" sz="1400" dirty="0">
                <a:latin typeface="+mn-lt"/>
                <a:ea typeface="Baskerville" charset="0"/>
                <a:cs typeface="Baskerville" charset="0"/>
                <a:sym typeface="Baskerville" charset="0"/>
              </a:rPr>
              <a:t>ARC</a:t>
            </a:r>
          </a:p>
        </p:txBody>
      </p:sp>
      <p:sp>
        <p:nvSpPr>
          <p:cNvPr id="109" name="Rectangle 47"/>
          <p:cNvSpPr>
            <a:spLocks/>
          </p:cNvSpPr>
          <p:nvPr/>
        </p:nvSpPr>
        <p:spPr bwMode="auto">
          <a:xfrm>
            <a:off x="4574565" y="2606228"/>
            <a:ext cx="859146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1400" dirty="0">
                <a:latin typeface="+mn-lt"/>
                <a:ea typeface="Baskerville" charset="0"/>
                <a:cs typeface="Baskerville" charset="0"/>
                <a:sym typeface="Baskerville" charset="0"/>
              </a:rPr>
              <a:t>Compton</a:t>
            </a:r>
          </a:p>
          <a:p>
            <a:pPr algn="ctr">
              <a:lnSpc>
                <a:spcPct val="70000"/>
              </a:lnSpc>
            </a:pPr>
            <a:r>
              <a:rPr lang="en-US" sz="1400" dirty="0" err="1">
                <a:latin typeface="+mn-lt"/>
                <a:ea typeface="Baskerville" charset="0"/>
                <a:cs typeface="Baskerville" charset="0"/>
                <a:sym typeface="Baskerville" charset="0"/>
              </a:rPr>
              <a:t>Polarimeter</a:t>
            </a:r>
            <a:endParaRPr lang="en-US" sz="1400" dirty="0">
              <a:latin typeface="+mn-lt"/>
              <a:ea typeface="Baskerville" charset="0"/>
              <a:cs typeface="Baskerville" charset="0"/>
              <a:sym typeface="Baskerville" charset="0"/>
            </a:endParaRPr>
          </a:p>
        </p:txBody>
      </p:sp>
      <p:sp>
        <p:nvSpPr>
          <p:cNvPr id="110" name="Rectangle 48"/>
          <p:cNvSpPr>
            <a:spLocks/>
          </p:cNvSpPr>
          <p:nvPr/>
        </p:nvSpPr>
        <p:spPr bwMode="auto">
          <a:xfrm>
            <a:off x="5922421" y="2713706"/>
            <a:ext cx="4641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/>
            <a:r>
              <a:rPr lang="en-US" sz="1400">
                <a:latin typeface="+mn-lt"/>
                <a:ea typeface="Baskerville" charset="0"/>
                <a:cs typeface="Baskerville" charset="0"/>
                <a:sym typeface="Baskerville" charset="0"/>
              </a:rPr>
              <a:t>Raster</a:t>
            </a:r>
          </a:p>
        </p:txBody>
      </p:sp>
      <p:sp>
        <p:nvSpPr>
          <p:cNvPr id="111" name="Rectangle 49"/>
          <p:cNvSpPr>
            <a:spLocks/>
          </p:cNvSpPr>
          <p:nvPr/>
        </p:nvSpPr>
        <p:spPr bwMode="auto">
          <a:xfrm>
            <a:off x="5520088" y="3688730"/>
            <a:ext cx="3478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/>
            <a:r>
              <a:rPr lang="en-US" sz="1400">
                <a:latin typeface="+mn-lt"/>
                <a:ea typeface="Baskerville" charset="0"/>
                <a:cs typeface="Baskerville" charset="0"/>
                <a:sym typeface="Baskerville" charset="0"/>
              </a:rPr>
              <a:t>BCM</a:t>
            </a:r>
          </a:p>
        </p:txBody>
      </p:sp>
      <p:sp>
        <p:nvSpPr>
          <p:cNvPr id="112" name="Rectangle 50"/>
          <p:cNvSpPr>
            <a:spLocks/>
          </p:cNvSpPr>
          <p:nvPr/>
        </p:nvSpPr>
        <p:spPr bwMode="auto">
          <a:xfrm>
            <a:off x="6256300" y="3670333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/>
            <a:r>
              <a:rPr lang="en-US" sz="1400">
                <a:latin typeface="+mn-lt"/>
                <a:ea typeface="Baskerville" charset="0"/>
                <a:cs typeface="Baskerville" charset="0"/>
                <a:sym typeface="Baskerville" charset="0"/>
              </a:rPr>
              <a:t>eP</a:t>
            </a:r>
          </a:p>
        </p:txBody>
      </p:sp>
      <p:sp>
        <p:nvSpPr>
          <p:cNvPr id="113" name="Rectangle 51"/>
          <p:cNvSpPr>
            <a:spLocks/>
          </p:cNvSpPr>
          <p:nvPr/>
        </p:nvSpPr>
        <p:spPr bwMode="auto">
          <a:xfrm>
            <a:off x="6699381" y="2578633"/>
            <a:ext cx="859146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1400" dirty="0" err="1">
                <a:latin typeface="+mn-lt"/>
                <a:ea typeface="Baskerville" charset="0"/>
                <a:cs typeface="Baskerville" charset="0"/>
                <a:sym typeface="Baskerville" charset="0"/>
              </a:rPr>
              <a:t>Møller</a:t>
            </a:r>
            <a:r>
              <a:rPr lang="en-US" sz="1400" dirty="0">
                <a:latin typeface="+mn-lt"/>
                <a:ea typeface="Baskerville" charset="0"/>
                <a:cs typeface="Baskerville" charset="0"/>
                <a:sym typeface="Baskerville" charset="0"/>
              </a:rPr>
              <a:t> </a:t>
            </a:r>
          </a:p>
          <a:p>
            <a:pPr algn="ctr">
              <a:lnSpc>
                <a:spcPct val="70000"/>
              </a:lnSpc>
            </a:pPr>
            <a:r>
              <a:rPr lang="en-US" sz="1400" dirty="0" err="1">
                <a:latin typeface="+mn-lt"/>
                <a:ea typeface="Baskerville" charset="0"/>
                <a:cs typeface="Baskerville" charset="0"/>
                <a:sym typeface="Baskerville" charset="0"/>
              </a:rPr>
              <a:t>Polarimeter</a:t>
            </a:r>
            <a:endParaRPr lang="en-US" sz="1400" dirty="0">
              <a:latin typeface="+mn-lt"/>
              <a:ea typeface="Baskerville" charset="0"/>
              <a:cs typeface="Baskerville" charset="0"/>
              <a:sym typeface="Baskerville" charset="0"/>
            </a:endParaRPr>
          </a:p>
        </p:txBody>
      </p:sp>
      <p:sp>
        <p:nvSpPr>
          <p:cNvPr id="114" name="Rectangle 52"/>
          <p:cNvSpPr>
            <a:spLocks/>
          </p:cNvSpPr>
          <p:nvPr/>
        </p:nvSpPr>
        <p:spPr bwMode="auto">
          <a:xfrm>
            <a:off x="7839638" y="2394666"/>
            <a:ext cx="970202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1400">
                <a:latin typeface="+mn-lt"/>
                <a:ea typeface="Baskerville" charset="0"/>
                <a:cs typeface="Baskerville" charset="0"/>
                <a:sym typeface="Baskerville" charset="0"/>
              </a:rPr>
              <a:t>Polarized </a:t>
            </a:r>
            <a:r>
              <a:rPr lang="en-US" sz="1400" baseline="32000">
                <a:latin typeface="+mn-lt"/>
                <a:ea typeface="Baskerville" charset="0"/>
                <a:cs typeface="Baskerville" charset="0"/>
                <a:sym typeface="Baskerville" charset="0"/>
              </a:rPr>
              <a:t>3</a:t>
            </a:r>
            <a:r>
              <a:rPr lang="en-US" sz="1400">
                <a:latin typeface="+mn-lt"/>
                <a:ea typeface="Baskerville" charset="0"/>
                <a:cs typeface="Baskerville" charset="0"/>
                <a:sym typeface="Baskerville" charset="0"/>
              </a:rPr>
              <a:t>He</a:t>
            </a:r>
          </a:p>
          <a:p>
            <a:pPr algn="ctr">
              <a:lnSpc>
                <a:spcPct val="70000"/>
              </a:lnSpc>
            </a:pPr>
            <a:r>
              <a:rPr lang="en-US" sz="1400">
                <a:latin typeface="+mn-lt"/>
                <a:ea typeface="Baskerville" charset="0"/>
                <a:cs typeface="Baskerville" charset="0"/>
                <a:sym typeface="Baskerville" charset="0"/>
              </a:rPr>
              <a:t>Target</a:t>
            </a:r>
          </a:p>
        </p:txBody>
      </p:sp>
      <p:sp>
        <p:nvSpPr>
          <p:cNvPr id="115" name="Rectangle 53"/>
          <p:cNvSpPr>
            <a:spLocks/>
          </p:cNvSpPr>
          <p:nvPr/>
        </p:nvSpPr>
        <p:spPr bwMode="auto">
          <a:xfrm>
            <a:off x="7269376" y="3711847"/>
            <a:ext cx="344645" cy="15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1400">
                <a:latin typeface="+mn-lt"/>
                <a:ea typeface="Baskerville" charset="0"/>
                <a:cs typeface="Baskerville" charset="0"/>
                <a:sym typeface="Baskerville" charset="0"/>
              </a:rPr>
              <a:t>BPM</a:t>
            </a:r>
          </a:p>
        </p:txBody>
      </p:sp>
      <p:sp>
        <p:nvSpPr>
          <p:cNvPr id="116" name="Rectangle 56"/>
          <p:cNvSpPr>
            <a:spLocks/>
          </p:cNvSpPr>
          <p:nvPr/>
        </p:nvSpPr>
        <p:spPr bwMode="auto">
          <a:xfrm>
            <a:off x="8337081" y="1571388"/>
            <a:ext cx="732573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2400" b="1" u="sng" dirty="0" smtClean="0">
                <a:latin typeface="+mj-lt"/>
                <a:ea typeface="Baskerville" charset="0"/>
                <a:cs typeface="Baskerville" charset="0"/>
                <a:sym typeface="Baskerville" charset="0"/>
              </a:rPr>
              <a:t>HAND</a:t>
            </a:r>
            <a:endParaRPr lang="en-US" sz="2400" b="1" u="sng" dirty="0">
              <a:latin typeface="+mj-lt"/>
              <a:ea typeface="Baskerville" charset="0"/>
              <a:cs typeface="Baskerville" charset="0"/>
              <a:sym typeface="Baskerville" charset="0"/>
            </a:endParaRPr>
          </a:p>
        </p:txBody>
      </p:sp>
      <p:sp>
        <p:nvSpPr>
          <p:cNvPr id="117" name="Rectangle 57"/>
          <p:cNvSpPr>
            <a:spLocks/>
          </p:cNvSpPr>
          <p:nvPr/>
        </p:nvSpPr>
        <p:spPr bwMode="auto">
          <a:xfrm>
            <a:off x="9988692" y="4531284"/>
            <a:ext cx="780790" cy="15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1400" dirty="0" err="1">
                <a:latin typeface="+mn-lt"/>
                <a:ea typeface="Baskerville" charset="0"/>
                <a:cs typeface="Baskerville" charset="0"/>
                <a:sym typeface="Baskerville" charset="0"/>
              </a:rPr>
              <a:t>Preshower</a:t>
            </a:r>
            <a:endParaRPr lang="en-US" sz="1400" dirty="0">
              <a:latin typeface="+mn-lt"/>
              <a:ea typeface="Baskerville" charset="0"/>
              <a:cs typeface="Baskerville" charset="0"/>
              <a:sym typeface="Baskerville" charset="0"/>
            </a:endParaRPr>
          </a:p>
        </p:txBody>
      </p:sp>
      <p:sp>
        <p:nvSpPr>
          <p:cNvPr id="119" name="Rectangle 58"/>
          <p:cNvSpPr>
            <a:spLocks/>
          </p:cNvSpPr>
          <p:nvPr/>
        </p:nvSpPr>
        <p:spPr bwMode="auto">
          <a:xfrm>
            <a:off x="10846471" y="4736975"/>
            <a:ext cx="549125" cy="15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1400" dirty="0">
                <a:latin typeface="+mn-lt"/>
                <a:ea typeface="Baskerville" charset="0"/>
                <a:cs typeface="Baskerville" charset="0"/>
                <a:sym typeface="Baskerville" charset="0"/>
              </a:rPr>
              <a:t>Shower</a:t>
            </a:r>
          </a:p>
        </p:txBody>
      </p:sp>
      <p:sp>
        <p:nvSpPr>
          <p:cNvPr id="121" name="Rectangle 59"/>
          <p:cNvSpPr>
            <a:spLocks/>
          </p:cNvSpPr>
          <p:nvPr/>
        </p:nvSpPr>
        <p:spPr bwMode="auto">
          <a:xfrm>
            <a:off x="9929035" y="1973361"/>
            <a:ext cx="379911" cy="15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1400">
                <a:latin typeface="+mn-lt"/>
                <a:ea typeface="Baskerville" charset="0"/>
                <a:cs typeface="Baskerville" charset="0"/>
                <a:sym typeface="Baskerville" charset="0"/>
              </a:rPr>
              <a:t>VDCs</a:t>
            </a:r>
          </a:p>
        </p:txBody>
      </p:sp>
      <p:sp>
        <p:nvSpPr>
          <p:cNvPr id="123" name="Rectangle 60"/>
          <p:cNvSpPr>
            <a:spLocks/>
          </p:cNvSpPr>
          <p:nvPr/>
        </p:nvSpPr>
        <p:spPr bwMode="auto">
          <a:xfrm>
            <a:off x="9322435" y="2727625"/>
            <a:ext cx="120226" cy="15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1400">
                <a:latin typeface="+mn-lt"/>
                <a:ea typeface="Baskerville" charset="0"/>
                <a:cs typeface="Baskerville" charset="0"/>
                <a:sym typeface="Baskerville" charset="0"/>
              </a:rPr>
              <a:t>Q</a:t>
            </a:r>
          </a:p>
        </p:txBody>
      </p:sp>
      <p:sp>
        <p:nvSpPr>
          <p:cNvPr id="178" name="Rectangle 61"/>
          <p:cNvSpPr>
            <a:spLocks/>
          </p:cNvSpPr>
          <p:nvPr/>
        </p:nvSpPr>
        <p:spPr bwMode="auto">
          <a:xfrm>
            <a:off x="9488005" y="2681633"/>
            <a:ext cx="120226" cy="15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1400">
                <a:latin typeface="+mn-lt"/>
                <a:ea typeface="Baskerville" charset="0"/>
                <a:cs typeface="Baskerville" charset="0"/>
                <a:sym typeface="Baskerville" charset="0"/>
              </a:rPr>
              <a:t>Q</a:t>
            </a:r>
          </a:p>
        </p:txBody>
      </p:sp>
      <p:sp>
        <p:nvSpPr>
          <p:cNvPr id="179" name="Rectangle 62"/>
          <p:cNvSpPr>
            <a:spLocks/>
          </p:cNvSpPr>
          <p:nvPr/>
        </p:nvSpPr>
        <p:spPr bwMode="auto">
          <a:xfrm>
            <a:off x="9975517" y="2552856"/>
            <a:ext cx="120226" cy="15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1400">
                <a:latin typeface="+mn-lt"/>
                <a:ea typeface="Baskerville" charset="0"/>
                <a:cs typeface="Baskerville" charset="0"/>
                <a:sym typeface="Baskerville" charset="0"/>
              </a:rPr>
              <a:t>Q</a:t>
            </a:r>
          </a:p>
        </p:txBody>
      </p:sp>
      <p:sp>
        <p:nvSpPr>
          <p:cNvPr id="180" name="Rectangle 63"/>
          <p:cNvSpPr>
            <a:spLocks/>
          </p:cNvSpPr>
          <p:nvPr/>
        </p:nvSpPr>
        <p:spPr bwMode="auto">
          <a:xfrm>
            <a:off x="9731970" y="2626443"/>
            <a:ext cx="110608" cy="15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1400">
                <a:latin typeface="+mn-lt"/>
                <a:ea typeface="Baskerville" charset="0"/>
                <a:cs typeface="Baskerville" charset="0"/>
                <a:sym typeface="Baskerville" charset="0"/>
              </a:rPr>
              <a:t>D</a:t>
            </a:r>
          </a:p>
        </p:txBody>
      </p:sp>
      <p:sp>
        <p:nvSpPr>
          <p:cNvPr id="181" name="Rectangle 64"/>
          <p:cNvSpPr>
            <a:spLocks/>
          </p:cNvSpPr>
          <p:nvPr/>
        </p:nvSpPr>
        <p:spPr bwMode="auto">
          <a:xfrm>
            <a:off x="10247187" y="1679014"/>
            <a:ext cx="846257" cy="15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1400">
                <a:latin typeface="+mn-lt"/>
                <a:ea typeface="Baskerville" charset="0"/>
                <a:cs typeface="Baskerville" charset="0"/>
                <a:sym typeface="Baskerville" charset="0"/>
              </a:rPr>
              <a:t>Scintillators</a:t>
            </a:r>
          </a:p>
        </p:txBody>
      </p:sp>
      <p:sp>
        <p:nvSpPr>
          <p:cNvPr id="182" name="Rectangle 65"/>
          <p:cNvSpPr>
            <a:spLocks/>
          </p:cNvSpPr>
          <p:nvPr/>
        </p:nvSpPr>
        <p:spPr bwMode="auto">
          <a:xfrm>
            <a:off x="10955820" y="3133136"/>
            <a:ext cx="992708" cy="15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1400" dirty="0">
                <a:latin typeface="+mn-lt"/>
                <a:ea typeface="Baskerville" charset="0"/>
                <a:cs typeface="Baskerville" charset="0"/>
                <a:sym typeface="Baskerville" charset="0"/>
              </a:rPr>
              <a:t>Gas Cerenkov</a:t>
            </a:r>
          </a:p>
        </p:txBody>
      </p:sp>
      <p:sp>
        <p:nvSpPr>
          <p:cNvPr id="183" name="Rectangle 66"/>
          <p:cNvSpPr>
            <a:spLocks/>
          </p:cNvSpPr>
          <p:nvPr/>
        </p:nvSpPr>
        <p:spPr bwMode="auto">
          <a:xfrm>
            <a:off x="11054278" y="1438039"/>
            <a:ext cx="1040413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1400" dirty="0">
                <a:latin typeface="+mn-lt"/>
                <a:ea typeface="Baskerville" charset="0"/>
                <a:cs typeface="Baskerville" charset="0"/>
                <a:sym typeface="Baskerville" charset="0"/>
              </a:rPr>
              <a:t>Pion </a:t>
            </a:r>
            <a:r>
              <a:rPr lang="en-US" sz="1400" dirty="0" err="1">
                <a:latin typeface="+mn-lt"/>
                <a:ea typeface="Baskerville" charset="0"/>
                <a:cs typeface="Baskerville" charset="0"/>
                <a:sym typeface="Baskerville" charset="0"/>
              </a:rPr>
              <a:t>Rejectors</a:t>
            </a:r>
            <a:endParaRPr lang="en-US" sz="1400" dirty="0">
              <a:latin typeface="+mn-lt"/>
              <a:ea typeface="Baskerville" charset="0"/>
              <a:cs typeface="Baskerville" charset="0"/>
              <a:sym typeface="Baskerville" charset="0"/>
            </a:endParaRPr>
          </a:p>
          <a:p>
            <a:pPr algn="ctr">
              <a:lnSpc>
                <a:spcPct val="70000"/>
              </a:lnSpc>
            </a:pPr>
            <a:r>
              <a:rPr lang="en-US" sz="1400" dirty="0">
                <a:latin typeface="+mn-lt"/>
                <a:ea typeface="Baskerville" charset="0"/>
                <a:cs typeface="Baskerville" charset="0"/>
                <a:sym typeface="Baskerville" charset="0"/>
              </a:rPr>
              <a:t>(</a:t>
            </a:r>
            <a:r>
              <a:rPr lang="en-US" sz="1400" dirty="0" err="1">
                <a:latin typeface="+mn-lt"/>
                <a:ea typeface="Baskerville" charset="0"/>
                <a:cs typeface="Baskerville" charset="0"/>
                <a:sym typeface="Baskerville" charset="0"/>
              </a:rPr>
              <a:t>Pb</a:t>
            </a:r>
            <a:r>
              <a:rPr lang="en-US" sz="1400" dirty="0">
                <a:latin typeface="+mn-lt"/>
                <a:ea typeface="Baskerville" charset="0"/>
                <a:cs typeface="Baskerville" charset="0"/>
                <a:sym typeface="Baskerville" charset="0"/>
              </a:rPr>
              <a:t> Glass)</a:t>
            </a:r>
          </a:p>
        </p:txBody>
      </p:sp>
      <p:sp>
        <p:nvSpPr>
          <p:cNvPr id="184" name="Line 85"/>
          <p:cNvSpPr>
            <a:spLocks noChangeShapeType="1"/>
          </p:cNvSpPr>
          <p:nvPr/>
        </p:nvSpPr>
        <p:spPr bwMode="auto">
          <a:xfrm rot="10800000" flipH="1">
            <a:off x="10437483" y="4309259"/>
            <a:ext cx="728968" cy="209262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" name="Line 86"/>
          <p:cNvSpPr>
            <a:spLocks noChangeShapeType="1"/>
          </p:cNvSpPr>
          <p:nvPr/>
        </p:nvSpPr>
        <p:spPr bwMode="auto">
          <a:xfrm rot="10800000" flipH="1">
            <a:off x="11136556" y="4382845"/>
            <a:ext cx="300096" cy="325392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" name="Line 89"/>
          <p:cNvSpPr>
            <a:spLocks noChangeShapeType="1"/>
          </p:cNvSpPr>
          <p:nvPr/>
        </p:nvSpPr>
        <p:spPr bwMode="auto">
          <a:xfrm rot="10800000">
            <a:off x="10866355" y="2975499"/>
            <a:ext cx="661130" cy="126477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7" name="Line 91"/>
          <p:cNvSpPr>
            <a:spLocks noChangeShapeType="1"/>
          </p:cNvSpPr>
          <p:nvPr/>
        </p:nvSpPr>
        <p:spPr bwMode="auto">
          <a:xfrm rot="10800000">
            <a:off x="10112092" y="2156847"/>
            <a:ext cx="220760" cy="39552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" name="Line 92"/>
          <p:cNvSpPr>
            <a:spLocks noChangeShapeType="1"/>
          </p:cNvSpPr>
          <p:nvPr/>
        </p:nvSpPr>
        <p:spPr bwMode="auto">
          <a:xfrm rot="10800000" flipH="1">
            <a:off x="10421385" y="1873998"/>
            <a:ext cx="102332" cy="639285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" name="Line 93"/>
          <p:cNvSpPr>
            <a:spLocks noChangeShapeType="1"/>
          </p:cNvSpPr>
          <p:nvPr/>
        </p:nvSpPr>
        <p:spPr bwMode="auto">
          <a:xfrm rot="10800000">
            <a:off x="10524867" y="1873998"/>
            <a:ext cx="482913" cy="485212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1" name="Group 190"/>
          <p:cNvGrpSpPr/>
          <p:nvPr/>
        </p:nvGrpSpPr>
        <p:grpSpPr>
          <a:xfrm>
            <a:off x="696399" y="230204"/>
            <a:ext cx="2454398" cy="915507"/>
            <a:chOff x="696399" y="230204"/>
            <a:chExt cx="2454398" cy="915507"/>
          </a:xfrm>
        </p:grpSpPr>
        <p:grpSp>
          <p:nvGrpSpPr>
            <p:cNvPr id="192" name="Group 191"/>
            <p:cNvGrpSpPr/>
            <p:nvPr/>
          </p:nvGrpSpPr>
          <p:grpSpPr>
            <a:xfrm>
              <a:off x="696399" y="230204"/>
              <a:ext cx="2454398" cy="915507"/>
              <a:chOff x="8606606" y="129342"/>
              <a:chExt cx="2454398" cy="915507"/>
            </a:xfrm>
          </p:grpSpPr>
          <p:grpSp>
            <p:nvGrpSpPr>
              <p:cNvPr id="194" name="Group 193"/>
              <p:cNvGrpSpPr/>
              <p:nvPr/>
            </p:nvGrpSpPr>
            <p:grpSpPr>
              <a:xfrm>
                <a:off x="8606606" y="129342"/>
                <a:ext cx="2435251" cy="915507"/>
                <a:chOff x="8035214" y="3522558"/>
                <a:chExt cx="2435251" cy="915507"/>
              </a:xfrm>
            </p:grpSpPr>
            <p:cxnSp>
              <p:nvCxnSpPr>
                <p:cNvPr id="196" name="Straight Arrow Connector 195"/>
                <p:cNvCxnSpPr/>
                <p:nvPr/>
              </p:nvCxnSpPr>
              <p:spPr>
                <a:xfrm flipV="1">
                  <a:off x="8218396" y="4038588"/>
                  <a:ext cx="997183" cy="1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Arrow Connector 196"/>
                <p:cNvCxnSpPr/>
                <p:nvPr/>
              </p:nvCxnSpPr>
              <p:spPr>
                <a:xfrm flipV="1">
                  <a:off x="9212367" y="3643498"/>
                  <a:ext cx="1023536" cy="382056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Freeform 197"/>
                <p:cNvSpPr/>
                <p:nvPr/>
              </p:nvSpPr>
              <p:spPr>
                <a:xfrm>
                  <a:off x="9183069" y="4028876"/>
                  <a:ext cx="215691" cy="294540"/>
                </a:xfrm>
                <a:custGeom>
                  <a:avLst/>
                  <a:gdLst>
                    <a:gd name="connsiteX0" fmla="*/ 12653 w 229361"/>
                    <a:gd name="connsiteY0" fmla="*/ 0 h 313207"/>
                    <a:gd name="connsiteX1" fmla="*/ 157032 w 229361"/>
                    <a:gd name="connsiteY1" fmla="*/ 48126 h 313207"/>
                    <a:gd name="connsiteX2" fmla="*/ 622 w 229361"/>
                    <a:gd name="connsiteY2" fmla="*/ 108284 h 313207"/>
                    <a:gd name="connsiteX3" fmla="*/ 229222 w 229361"/>
                    <a:gd name="connsiteY3" fmla="*/ 156410 h 313207"/>
                    <a:gd name="connsiteX4" fmla="*/ 36717 w 229361"/>
                    <a:gd name="connsiteY4" fmla="*/ 288758 h 313207"/>
                    <a:gd name="connsiteX5" fmla="*/ 181096 w 229361"/>
                    <a:gd name="connsiteY5" fmla="*/ 312821 h 313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361" h="313207">
                      <a:moveTo>
                        <a:pt x="12653" y="0"/>
                      </a:moveTo>
                      <a:cubicBezTo>
                        <a:pt x="85845" y="15039"/>
                        <a:pt x="159037" y="30079"/>
                        <a:pt x="157032" y="48126"/>
                      </a:cubicBezTo>
                      <a:cubicBezTo>
                        <a:pt x="155027" y="66173"/>
                        <a:pt x="-11410" y="90237"/>
                        <a:pt x="622" y="108284"/>
                      </a:cubicBezTo>
                      <a:cubicBezTo>
                        <a:pt x="12654" y="126331"/>
                        <a:pt x="223206" y="126331"/>
                        <a:pt x="229222" y="156410"/>
                      </a:cubicBezTo>
                      <a:cubicBezTo>
                        <a:pt x="235238" y="186489"/>
                        <a:pt x="44738" y="262690"/>
                        <a:pt x="36717" y="288758"/>
                      </a:cubicBezTo>
                      <a:cubicBezTo>
                        <a:pt x="28696" y="314827"/>
                        <a:pt x="104896" y="313824"/>
                        <a:pt x="181096" y="312821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9" name="Straight Arrow Connector 198"/>
                <p:cNvCxnSpPr/>
                <p:nvPr/>
              </p:nvCxnSpPr>
              <p:spPr>
                <a:xfrm>
                  <a:off x="9495012" y="4273513"/>
                  <a:ext cx="844185" cy="57004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0" name="Oval 199"/>
                <p:cNvSpPr/>
                <p:nvPr/>
              </p:nvSpPr>
              <p:spPr>
                <a:xfrm>
                  <a:off x="8035214" y="3972962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1" name="Oval 200"/>
                <p:cNvSpPr/>
                <p:nvPr/>
              </p:nvSpPr>
              <p:spPr>
                <a:xfrm>
                  <a:off x="10265200" y="3522558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02" name="Group 201"/>
                <p:cNvGrpSpPr/>
                <p:nvPr/>
              </p:nvGrpSpPr>
              <p:grpSpPr>
                <a:xfrm>
                  <a:off x="9342341" y="4221230"/>
                  <a:ext cx="171300" cy="216835"/>
                  <a:chOff x="8568213" y="4233930"/>
                  <a:chExt cx="171300" cy="216835"/>
                </a:xfrm>
              </p:grpSpPr>
              <p:sp>
                <p:nvSpPr>
                  <p:cNvPr id="20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8584157" y="4295409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04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8568213" y="4233930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195" name="Oval 106"/>
              <p:cNvSpPr>
                <a:spLocks noChangeArrowheads="1"/>
              </p:cNvSpPr>
              <p:nvPr/>
            </p:nvSpPr>
            <p:spPr bwMode="auto">
              <a:xfrm>
                <a:off x="10905648" y="872401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93" name="Oval 103"/>
            <p:cNvSpPr>
              <a:spLocks noChangeArrowheads="1"/>
            </p:cNvSpPr>
            <p:nvPr/>
          </p:nvSpPr>
          <p:spPr bwMode="auto">
            <a:xfrm>
              <a:off x="1925848" y="973263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20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20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/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347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"/>
          <p:cNvSpPr>
            <a:spLocks/>
          </p:cNvSpPr>
          <p:nvPr/>
        </p:nvSpPr>
        <p:spPr bwMode="auto">
          <a:xfrm>
            <a:off x="4171727" y="3183254"/>
            <a:ext cx="339605" cy="220284"/>
          </a:xfrm>
          <a:prstGeom prst="rect">
            <a:avLst/>
          </a:prstGeom>
          <a:noFill/>
          <a:ln w="50800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" name="Line 3"/>
          <p:cNvSpPr>
            <a:spLocks noChangeShapeType="1"/>
          </p:cNvSpPr>
          <p:nvPr/>
        </p:nvSpPr>
        <p:spPr bwMode="auto">
          <a:xfrm rot="10800000" flipH="1">
            <a:off x="8701909" y="1521943"/>
            <a:ext cx="912233" cy="1768012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Line 4"/>
          <p:cNvSpPr>
            <a:spLocks noChangeShapeType="1"/>
          </p:cNvSpPr>
          <p:nvPr/>
        </p:nvSpPr>
        <p:spPr bwMode="auto">
          <a:xfrm>
            <a:off x="8692729" y="3280777"/>
            <a:ext cx="388990" cy="1250573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" name="Line 6"/>
          <p:cNvSpPr>
            <a:spLocks noChangeShapeType="1"/>
          </p:cNvSpPr>
          <p:nvPr/>
        </p:nvSpPr>
        <p:spPr bwMode="auto">
          <a:xfrm>
            <a:off x="8692729" y="3280777"/>
            <a:ext cx="388990" cy="1250573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" name="Line 7"/>
          <p:cNvSpPr>
            <a:spLocks noChangeShapeType="1"/>
          </p:cNvSpPr>
          <p:nvPr/>
        </p:nvSpPr>
        <p:spPr bwMode="auto">
          <a:xfrm rot="10800000">
            <a:off x="8686992" y="3293397"/>
            <a:ext cx="3078644" cy="905231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Line 8"/>
          <p:cNvSpPr>
            <a:spLocks noChangeShapeType="1"/>
          </p:cNvSpPr>
          <p:nvPr/>
        </p:nvSpPr>
        <p:spPr bwMode="auto">
          <a:xfrm flipH="1">
            <a:off x="8682402" y="2473067"/>
            <a:ext cx="3085528" cy="819183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" name="Line 9"/>
          <p:cNvSpPr>
            <a:spLocks noChangeShapeType="1"/>
          </p:cNvSpPr>
          <p:nvPr/>
        </p:nvSpPr>
        <p:spPr bwMode="auto">
          <a:xfrm>
            <a:off x="4193526" y="3293397"/>
            <a:ext cx="8056339" cy="0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Rectangle 10"/>
          <p:cNvSpPr>
            <a:spLocks/>
          </p:cNvSpPr>
          <p:nvPr/>
        </p:nvSpPr>
        <p:spPr bwMode="auto">
          <a:xfrm>
            <a:off x="4703000" y="3201612"/>
            <a:ext cx="651759" cy="174392"/>
          </a:xfrm>
          <a:prstGeom prst="rect">
            <a:avLst/>
          </a:prstGeom>
          <a:solidFill>
            <a:srgbClr val="2B4714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" name="Rectangle 11"/>
          <p:cNvSpPr>
            <a:spLocks/>
          </p:cNvSpPr>
          <p:nvPr/>
        </p:nvSpPr>
        <p:spPr bwMode="auto">
          <a:xfrm>
            <a:off x="5620970" y="3201612"/>
            <a:ext cx="312110" cy="174392"/>
          </a:xfrm>
          <a:prstGeom prst="rect">
            <a:avLst/>
          </a:prstGeom>
          <a:solidFill>
            <a:srgbClr val="D90B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0" name="Rectangle 12"/>
          <p:cNvSpPr>
            <a:spLocks/>
          </p:cNvSpPr>
          <p:nvPr/>
        </p:nvSpPr>
        <p:spPr bwMode="auto">
          <a:xfrm>
            <a:off x="6079955" y="3201612"/>
            <a:ext cx="137696" cy="174392"/>
          </a:xfrm>
          <a:prstGeom prst="rect">
            <a:avLst/>
          </a:prstGeom>
          <a:solidFill>
            <a:srgbClr val="FCBD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1" name="Rectangle 13"/>
          <p:cNvSpPr>
            <a:spLocks/>
          </p:cNvSpPr>
          <p:nvPr/>
        </p:nvSpPr>
        <p:spPr bwMode="auto">
          <a:xfrm>
            <a:off x="6392065" y="3128184"/>
            <a:ext cx="284571" cy="321248"/>
          </a:xfrm>
          <a:prstGeom prst="rect">
            <a:avLst/>
          </a:prstGeom>
          <a:solidFill>
            <a:srgbClr val="C632F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2" name="Rectangle 14"/>
          <p:cNvSpPr>
            <a:spLocks/>
          </p:cNvSpPr>
          <p:nvPr/>
        </p:nvSpPr>
        <p:spPr bwMode="auto">
          <a:xfrm>
            <a:off x="6795972" y="3201612"/>
            <a:ext cx="642579" cy="174392"/>
          </a:xfrm>
          <a:prstGeom prst="rect">
            <a:avLst/>
          </a:pr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" name="Rectangle 15"/>
          <p:cNvSpPr>
            <a:spLocks/>
          </p:cNvSpPr>
          <p:nvPr/>
        </p:nvSpPr>
        <p:spPr bwMode="auto">
          <a:xfrm>
            <a:off x="7576247" y="3201612"/>
            <a:ext cx="128516" cy="165213"/>
          </a:xfrm>
          <a:prstGeom prst="rect">
            <a:avLst/>
          </a:prstGeom>
          <a:solidFill>
            <a:srgbClr val="66B132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4" name="Rectangle 16"/>
          <p:cNvSpPr>
            <a:spLocks/>
          </p:cNvSpPr>
          <p:nvPr/>
        </p:nvSpPr>
        <p:spPr bwMode="auto">
          <a:xfrm>
            <a:off x="7814920" y="3201612"/>
            <a:ext cx="128516" cy="165213"/>
          </a:xfrm>
          <a:prstGeom prst="rect">
            <a:avLst/>
          </a:prstGeom>
          <a:solidFill>
            <a:srgbClr val="66B132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5" name="Oval 17"/>
          <p:cNvSpPr>
            <a:spLocks/>
          </p:cNvSpPr>
          <p:nvPr/>
        </p:nvSpPr>
        <p:spPr bwMode="auto">
          <a:xfrm>
            <a:off x="8338163" y="2935435"/>
            <a:ext cx="706837" cy="706746"/>
          </a:xfrm>
          <a:prstGeom prst="ellipse">
            <a:avLst/>
          </a:prstGeom>
          <a:noFill/>
          <a:ln w="50800">
            <a:solidFill>
              <a:srgbClr val="4527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6" name="Oval 18"/>
          <p:cNvSpPr>
            <a:spLocks/>
          </p:cNvSpPr>
          <p:nvPr/>
        </p:nvSpPr>
        <p:spPr bwMode="auto">
          <a:xfrm>
            <a:off x="8356522" y="2953792"/>
            <a:ext cx="670118" cy="670032"/>
          </a:xfrm>
          <a:prstGeom prst="ellipse">
            <a:avLst/>
          </a:prstGeom>
          <a:noFill/>
          <a:ln w="158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" name="Rectangle 19"/>
          <p:cNvSpPr>
            <a:spLocks/>
          </p:cNvSpPr>
          <p:nvPr/>
        </p:nvSpPr>
        <p:spPr bwMode="auto">
          <a:xfrm>
            <a:off x="12037584" y="3018042"/>
            <a:ext cx="212281" cy="532354"/>
          </a:xfrm>
          <a:prstGeom prst="rect">
            <a:avLst/>
          </a:prstGeom>
          <a:solidFill>
            <a:srgbClr val="808080">
              <a:alpha val="25000"/>
            </a:srgbClr>
          </a:solidFill>
          <a:ln w="38100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8" name="Oval 20"/>
          <p:cNvSpPr>
            <a:spLocks/>
          </p:cNvSpPr>
          <p:nvPr/>
        </p:nvSpPr>
        <p:spPr bwMode="auto">
          <a:xfrm>
            <a:off x="7888357" y="2485688"/>
            <a:ext cx="1606448" cy="1606241"/>
          </a:xfrm>
          <a:prstGeom prst="ellipse">
            <a:avLst/>
          </a:prstGeom>
          <a:noFill/>
          <a:ln w="12700">
            <a:solidFill>
              <a:srgbClr val="47CCFC">
                <a:alpha val="25000"/>
              </a:srgbClr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9" name="Oval 21"/>
          <p:cNvSpPr>
            <a:spLocks/>
          </p:cNvSpPr>
          <p:nvPr/>
        </p:nvSpPr>
        <p:spPr bwMode="auto">
          <a:xfrm>
            <a:off x="5474095" y="62559"/>
            <a:ext cx="6434974" cy="6434141"/>
          </a:xfrm>
          <a:prstGeom prst="ellipse">
            <a:avLst/>
          </a:prstGeom>
          <a:noFill/>
          <a:ln w="25400">
            <a:solidFill>
              <a:srgbClr val="00BAFB">
                <a:alpha val="25000"/>
              </a:srgb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0" name="AutoShape 22"/>
          <p:cNvSpPr>
            <a:spLocks/>
          </p:cNvSpPr>
          <p:nvPr/>
        </p:nvSpPr>
        <p:spPr bwMode="auto">
          <a:xfrm rot="20711821">
            <a:off x="10595223" y="2442090"/>
            <a:ext cx="351124" cy="556448"/>
          </a:xfrm>
          <a:custGeom>
            <a:avLst/>
            <a:gdLst/>
            <a:ahLst/>
            <a:cxnLst/>
            <a:rect l="0" t="0" r="r" b="b"/>
            <a:pathLst>
              <a:path w="21591" h="21596">
                <a:moveTo>
                  <a:pt x="0" y="0"/>
                </a:moveTo>
                <a:lnTo>
                  <a:pt x="21591" y="4"/>
                </a:lnTo>
                <a:lnTo>
                  <a:pt x="21600" y="21600"/>
                </a:lnTo>
                <a:lnTo>
                  <a:pt x="9" y="21596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1" name="Line 23"/>
          <p:cNvSpPr>
            <a:spLocks noChangeShapeType="1"/>
          </p:cNvSpPr>
          <p:nvPr/>
        </p:nvSpPr>
        <p:spPr bwMode="auto">
          <a:xfrm>
            <a:off x="10246394" y="2578620"/>
            <a:ext cx="142285" cy="525470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" name="Line 24"/>
          <p:cNvSpPr>
            <a:spLocks noChangeShapeType="1"/>
          </p:cNvSpPr>
          <p:nvPr/>
        </p:nvSpPr>
        <p:spPr bwMode="auto">
          <a:xfrm>
            <a:off x="10323274" y="2555674"/>
            <a:ext cx="143433" cy="525470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" name="AutoShape 25"/>
          <p:cNvSpPr>
            <a:spLocks/>
          </p:cNvSpPr>
          <p:nvPr/>
        </p:nvSpPr>
        <p:spPr bwMode="auto">
          <a:xfrm rot="20693958">
            <a:off x="10469002" y="2522402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4" name="AutoShape 26"/>
          <p:cNvSpPr>
            <a:spLocks/>
          </p:cNvSpPr>
          <p:nvPr/>
        </p:nvSpPr>
        <p:spPr bwMode="auto">
          <a:xfrm rot="20693958">
            <a:off x="11062241" y="2362925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5" name="AutoShape 27"/>
          <p:cNvSpPr>
            <a:spLocks/>
          </p:cNvSpPr>
          <p:nvPr/>
        </p:nvSpPr>
        <p:spPr bwMode="auto">
          <a:xfrm rot="20711821">
            <a:off x="11159775" y="2309001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6" name="AutoShape 28"/>
          <p:cNvSpPr>
            <a:spLocks/>
          </p:cNvSpPr>
          <p:nvPr/>
        </p:nvSpPr>
        <p:spPr bwMode="auto">
          <a:xfrm rot="20711821">
            <a:off x="11437461" y="2233278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7" name="AutoShape 29"/>
          <p:cNvSpPr>
            <a:spLocks/>
          </p:cNvSpPr>
          <p:nvPr/>
        </p:nvSpPr>
        <p:spPr bwMode="auto">
          <a:xfrm rot="20711821">
            <a:off x="10058210" y="2751865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8" name="AutoShape 30"/>
          <p:cNvSpPr>
            <a:spLocks/>
          </p:cNvSpPr>
          <p:nvPr/>
        </p:nvSpPr>
        <p:spPr bwMode="auto">
          <a:xfrm rot="20711821">
            <a:off x="9551032" y="2890690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9" name="AutoShape 31"/>
          <p:cNvSpPr>
            <a:spLocks/>
          </p:cNvSpPr>
          <p:nvPr/>
        </p:nvSpPr>
        <p:spPr bwMode="auto">
          <a:xfrm rot="20711821">
            <a:off x="9407599" y="2929699"/>
            <a:ext cx="84912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0" name="AutoShape 32"/>
          <p:cNvSpPr>
            <a:spLocks/>
          </p:cNvSpPr>
          <p:nvPr/>
        </p:nvSpPr>
        <p:spPr bwMode="auto">
          <a:xfrm rot="20711821">
            <a:off x="9671515" y="2819556"/>
            <a:ext cx="351124" cy="299449"/>
          </a:xfrm>
          <a:custGeom>
            <a:avLst/>
            <a:gdLst/>
            <a:ahLst/>
            <a:cxnLst/>
            <a:rect l="0" t="0" r="r" b="b"/>
            <a:pathLst>
              <a:path w="21595" h="21593">
                <a:moveTo>
                  <a:pt x="0" y="0"/>
                </a:moveTo>
                <a:lnTo>
                  <a:pt x="21595" y="7"/>
                </a:lnTo>
                <a:lnTo>
                  <a:pt x="21600" y="21600"/>
                </a:lnTo>
                <a:lnTo>
                  <a:pt x="5" y="21593"/>
                </a:lnTo>
                <a:close/>
                <a:moveTo>
                  <a:pt x="0" y="0"/>
                </a:moveTo>
              </a:path>
            </a:pathLst>
          </a:custGeom>
          <a:solidFill>
            <a:srgbClr val="FCBD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1" name="AutoShape 33"/>
          <p:cNvSpPr>
            <a:spLocks/>
          </p:cNvSpPr>
          <p:nvPr/>
        </p:nvSpPr>
        <p:spPr bwMode="auto">
          <a:xfrm rot="20711821">
            <a:off x="9365143" y="2805789"/>
            <a:ext cx="830763" cy="359110"/>
          </a:xfrm>
          <a:custGeom>
            <a:avLst/>
            <a:gdLst/>
            <a:ahLst/>
            <a:cxnLst/>
            <a:rect l="0" t="0" r="r" b="b"/>
            <a:pathLst>
              <a:path w="21597" h="21587">
                <a:moveTo>
                  <a:pt x="0" y="0"/>
                </a:moveTo>
                <a:lnTo>
                  <a:pt x="21597" y="13"/>
                </a:lnTo>
                <a:lnTo>
                  <a:pt x="21600" y="21600"/>
                </a:lnTo>
                <a:lnTo>
                  <a:pt x="3" y="21587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2" name="AutoShape 34"/>
          <p:cNvSpPr>
            <a:spLocks/>
          </p:cNvSpPr>
          <p:nvPr/>
        </p:nvSpPr>
        <p:spPr bwMode="auto">
          <a:xfrm rot="20711821">
            <a:off x="10207381" y="2245899"/>
            <a:ext cx="1559402" cy="830656"/>
          </a:xfrm>
          <a:custGeom>
            <a:avLst/>
            <a:gdLst/>
            <a:ahLst/>
            <a:cxnLst/>
            <a:rect l="0" t="0" r="r" b="b"/>
            <a:pathLst>
              <a:path w="21597" h="21589">
                <a:moveTo>
                  <a:pt x="0" y="0"/>
                </a:moveTo>
                <a:lnTo>
                  <a:pt x="21597" y="11"/>
                </a:lnTo>
                <a:lnTo>
                  <a:pt x="21600" y="21600"/>
                </a:lnTo>
                <a:lnTo>
                  <a:pt x="3" y="21589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" name="Rectangle 35"/>
          <p:cNvSpPr>
            <a:spLocks/>
          </p:cNvSpPr>
          <p:nvPr/>
        </p:nvSpPr>
        <p:spPr bwMode="auto">
          <a:xfrm rot="20627071">
            <a:off x="8719121" y="3709873"/>
            <a:ext cx="284571" cy="229463"/>
          </a:xfrm>
          <a:prstGeom prst="rect">
            <a:avLst/>
          </a:prstGeom>
          <a:solidFill>
            <a:srgbClr val="FCBD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" name="Rectangle 36"/>
          <p:cNvSpPr>
            <a:spLocks/>
          </p:cNvSpPr>
          <p:nvPr/>
        </p:nvSpPr>
        <p:spPr bwMode="auto">
          <a:xfrm rot="20627071">
            <a:off x="8802886" y="4257142"/>
            <a:ext cx="385548" cy="45893"/>
          </a:xfrm>
          <a:prstGeom prst="rect">
            <a:avLst/>
          </a:pr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" name="Rectangle 37"/>
          <p:cNvSpPr>
            <a:spLocks/>
          </p:cNvSpPr>
          <p:nvPr/>
        </p:nvSpPr>
        <p:spPr bwMode="auto">
          <a:xfrm rot="20627071">
            <a:off x="8789116" y="4212396"/>
            <a:ext cx="385548" cy="18357"/>
          </a:xfrm>
          <a:prstGeom prst="rect">
            <a:avLst/>
          </a:pr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6" name="Line 38"/>
          <p:cNvSpPr>
            <a:spLocks noChangeShapeType="1"/>
          </p:cNvSpPr>
          <p:nvPr/>
        </p:nvSpPr>
        <p:spPr bwMode="auto">
          <a:xfrm rot="10800000" flipH="1">
            <a:off x="8791411" y="4118317"/>
            <a:ext cx="358009" cy="104406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Line 39"/>
          <p:cNvSpPr>
            <a:spLocks noChangeShapeType="1"/>
          </p:cNvSpPr>
          <p:nvPr/>
        </p:nvSpPr>
        <p:spPr bwMode="auto">
          <a:xfrm rot="10800000" flipH="1">
            <a:off x="8786821" y="4005880"/>
            <a:ext cx="297193" cy="87196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" name="Rectangle 40"/>
          <p:cNvSpPr>
            <a:spLocks/>
          </p:cNvSpPr>
          <p:nvPr/>
        </p:nvSpPr>
        <p:spPr bwMode="auto">
          <a:xfrm rot="20627071">
            <a:off x="8689287" y="3984081"/>
            <a:ext cx="569142" cy="385498"/>
          </a:xfrm>
          <a:prstGeom prst="rect">
            <a:avLst/>
          </a:prstGeom>
          <a:noFill/>
          <a:ln w="15875">
            <a:solidFill>
              <a:schemeClr val="tx1">
                <a:alpha val="25000"/>
              </a:schemeClr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9" name="AutoShape 41"/>
          <p:cNvSpPr>
            <a:spLocks/>
          </p:cNvSpPr>
          <p:nvPr/>
        </p:nvSpPr>
        <p:spPr bwMode="auto">
          <a:xfrm rot="966482">
            <a:off x="10572274" y="3623824"/>
            <a:ext cx="351124" cy="556448"/>
          </a:xfrm>
          <a:custGeom>
            <a:avLst/>
            <a:gdLst/>
            <a:ahLst/>
            <a:cxnLst/>
            <a:rect l="0" t="0" r="r" b="b"/>
            <a:pathLst>
              <a:path w="21591" h="21596">
                <a:moveTo>
                  <a:pt x="0" y="0"/>
                </a:moveTo>
                <a:lnTo>
                  <a:pt x="21591" y="4"/>
                </a:lnTo>
                <a:lnTo>
                  <a:pt x="21600" y="21600"/>
                </a:lnTo>
                <a:lnTo>
                  <a:pt x="9" y="21596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0" name="Line 42"/>
          <p:cNvSpPr>
            <a:spLocks noChangeShapeType="1"/>
          </p:cNvSpPr>
          <p:nvPr/>
        </p:nvSpPr>
        <p:spPr bwMode="auto">
          <a:xfrm flipH="1">
            <a:off x="10223445" y="3511387"/>
            <a:ext cx="148023" cy="524323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" name="Line 43"/>
          <p:cNvSpPr>
            <a:spLocks noChangeShapeType="1"/>
          </p:cNvSpPr>
          <p:nvPr/>
        </p:nvSpPr>
        <p:spPr bwMode="auto">
          <a:xfrm flipH="1">
            <a:off x="10301473" y="3530891"/>
            <a:ext cx="148023" cy="524323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" name="AutoShape 44"/>
          <p:cNvSpPr>
            <a:spLocks/>
          </p:cNvSpPr>
          <p:nvPr/>
        </p:nvSpPr>
        <p:spPr bwMode="auto">
          <a:xfrm rot="948617">
            <a:off x="10446053" y="3544659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" name="AutoShape 45"/>
          <p:cNvSpPr>
            <a:spLocks/>
          </p:cNvSpPr>
          <p:nvPr/>
        </p:nvSpPr>
        <p:spPr bwMode="auto">
          <a:xfrm rot="948617">
            <a:off x="11036996" y="3712167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4" name="AutoShape 46"/>
          <p:cNvSpPr>
            <a:spLocks/>
          </p:cNvSpPr>
          <p:nvPr/>
        </p:nvSpPr>
        <p:spPr bwMode="auto">
          <a:xfrm rot="966482">
            <a:off x="11134531" y="3764944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5" name="AutoShape 47"/>
          <p:cNvSpPr>
            <a:spLocks/>
          </p:cNvSpPr>
          <p:nvPr/>
        </p:nvSpPr>
        <p:spPr bwMode="auto">
          <a:xfrm rot="966482">
            <a:off x="11412217" y="3841814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" name="AutoShape 48"/>
          <p:cNvSpPr>
            <a:spLocks/>
          </p:cNvSpPr>
          <p:nvPr/>
        </p:nvSpPr>
        <p:spPr bwMode="auto">
          <a:xfrm rot="966482">
            <a:off x="10037556" y="3564164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7" name="AutoShape 49"/>
          <p:cNvSpPr>
            <a:spLocks/>
          </p:cNvSpPr>
          <p:nvPr/>
        </p:nvSpPr>
        <p:spPr bwMode="auto">
          <a:xfrm rot="966482">
            <a:off x="9531525" y="3421897"/>
            <a:ext cx="84912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8" name="AutoShape 50"/>
          <p:cNvSpPr>
            <a:spLocks/>
          </p:cNvSpPr>
          <p:nvPr/>
        </p:nvSpPr>
        <p:spPr bwMode="auto">
          <a:xfrm rot="966482">
            <a:off x="9391534" y="3378299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9" name="AutoShape 51"/>
          <p:cNvSpPr>
            <a:spLocks/>
          </p:cNvSpPr>
          <p:nvPr/>
        </p:nvSpPr>
        <p:spPr bwMode="auto">
          <a:xfrm rot="966482">
            <a:off x="9653156" y="3491883"/>
            <a:ext cx="351124" cy="299449"/>
          </a:xfrm>
          <a:custGeom>
            <a:avLst/>
            <a:gdLst/>
            <a:ahLst/>
            <a:cxnLst/>
            <a:rect l="0" t="0" r="r" b="b"/>
            <a:pathLst>
              <a:path w="21595" h="21593">
                <a:moveTo>
                  <a:pt x="0" y="0"/>
                </a:moveTo>
                <a:lnTo>
                  <a:pt x="21595" y="7"/>
                </a:lnTo>
                <a:lnTo>
                  <a:pt x="21600" y="21600"/>
                </a:lnTo>
                <a:lnTo>
                  <a:pt x="5" y="21593"/>
                </a:lnTo>
                <a:close/>
                <a:moveTo>
                  <a:pt x="0" y="0"/>
                </a:moveTo>
              </a:path>
            </a:pathLst>
          </a:custGeom>
          <a:solidFill>
            <a:srgbClr val="FCBD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0" name="AutoShape 52"/>
          <p:cNvSpPr>
            <a:spLocks/>
          </p:cNvSpPr>
          <p:nvPr/>
        </p:nvSpPr>
        <p:spPr bwMode="auto">
          <a:xfrm rot="966482">
            <a:off x="9346783" y="3441401"/>
            <a:ext cx="830763" cy="359110"/>
          </a:xfrm>
          <a:custGeom>
            <a:avLst/>
            <a:gdLst/>
            <a:ahLst/>
            <a:cxnLst/>
            <a:rect l="0" t="0" r="r" b="b"/>
            <a:pathLst>
              <a:path w="21597" h="21587">
                <a:moveTo>
                  <a:pt x="0" y="0"/>
                </a:moveTo>
                <a:lnTo>
                  <a:pt x="21597" y="13"/>
                </a:lnTo>
                <a:lnTo>
                  <a:pt x="21600" y="21600"/>
                </a:lnTo>
                <a:lnTo>
                  <a:pt x="3" y="21587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1" name="AutoShape 53"/>
          <p:cNvSpPr>
            <a:spLocks/>
          </p:cNvSpPr>
          <p:nvPr/>
        </p:nvSpPr>
        <p:spPr bwMode="auto">
          <a:xfrm rot="966482">
            <a:off x="10184431" y="3546954"/>
            <a:ext cx="1558255" cy="830656"/>
          </a:xfrm>
          <a:custGeom>
            <a:avLst/>
            <a:gdLst/>
            <a:ahLst/>
            <a:cxnLst/>
            <a:rect l="0" t="0" r="r" b="b"/>
            <a:pathLst>
              <a:path w="21597" h="21589">
                <a:moveTo>
                  <a:pt x="0" y="0"/>
                </a:moveTo>
                <a:lnTo>
                  <a:pt x="21597" y="11"/>
                </a:lnTo>
                <a:lnTo>
                  <a:pt x="21600" y="21600"/>
                </a:lnTo>
                <a:lnTo>
                  <a:pt x="3" y="21589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2" name="Rectangle 54"/>
          <p:cNvSpPr>
            <a:spLocks/>
          </p:cNvSpPr>
          <p:nvPr/>
        </p:nvSpPr>
        <p:spPr bwMode="auto">
          <a:xfrm>
            <a:off x="8439140" y="3082291"/>
            <a:ext cx="504884" cy="27536"/>
          </a:xfrm>
          <a:prstGeom prst="rect">
            <a:avLst/>
          </a:prstGeom>
          <a:solidFill>
            <a:srgbClr val="0044FE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3" name="Rectangle 55"/>
          <p:cNvSpPr>
            <a:spLocks/>
          </p:cNvSpPr>
          <p:nvPr/>
        </p:nvSpPr>
        <p:spPr bwMode="auto">
          <a:xfrm>
            <a:off x="8439140" y="3467789"/>
            <a:ext cx="504884" cy="27536"/>
          </a:xfrm>
          <a:prstGeom prst="rect">
            <a:avLst/>
          </a:prstGeom>
          <a:solidFill>
            <a:srgbClr val="0044FE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" name="AutoShape 56"/>
          <p:cNvSpPr>
            <a:spLocks/>
          </p:cNvSpPr>
          <p:nvPr/>
        </p:nvSpPr>
        <p:spPr bwMode="auto">
          <a:xfrm>
            <a:off x="8485038" y="3027220"/>
            <a:ext cx="27539" cy="51399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2712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5" name="AutoShape 57"/>
          <p:cNvSpPr>
            <a:spLocks/>
          </p:cNvSpPr>
          <p:nvPr/>
        </p:nvSpPr>
        <p:spPr bwMode="auto">
          <a:xfrm>
            <a:off x="8870586" y="3027220"/>
            <a:ext cx="27539" cy="51399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2712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6" name="AutoShape 58"/>
          <p:cNvSpPr>
            <a:spLocks/>
          </p:cNvSpPr>
          <p:nvPr/>
        </p:nvSpPr>
        <p:spPr bwMode="auto">
          <a:xfrm>
            <a:off x="8540117" y="3265862"/>
            <a:ext cx="293751" cy="36714"/>
          </a:xfrm>
          <a:prstGeom prst="roundRect">
            <a:avLst>
              <a:gd name="adj" fmla="val 50000"/>
            </a:avLst>
          </a:prstGeom>
          <a:solidFill>
            <a:srgbClr val="6293FE"/>
          </a:solidFill>
          <a:ln w="158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7" name="Oval 59"/>
          <p:cNvSpPr>
            <a:spLocks/>
          </p:cNvSpPr>
          <p:nvPr/>
        </p:nvSpPr>
        <p:spPr bwMode="auto">
          <a:xfrm>
            <a:off x="8319804" y="2917078"/>
            <a:ext cx="743556" cy="743460"/>
          </a:xfrm>
          <a:prstGeom prst="ellipse">
            <a:avLst/>
          </a:prstGeom>
          <a:noFill/>
          <a:ln w="158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3398365" y="-295277"/>
            <a:ext cx="5351074" cy="3492425"/>
            <a:chOff x="3228899" y="-131482"/>
            <a:chExt cx="5351074" cy="3492425"/>
          </a:xfrm>
        </p:grpSpPr>
        <p:pic>
          <p:nvPicPr>
            <p:cNvPr id="179" name="Picture 6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899" y="-131482"/>
              <a:ext cx="5351074" cy="349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1" name="Group 73"/>
            <p:cNvGrpSpPr>
              <a:grpSpLocks/>
            </p:cNvGrpSpPr>
            <p:nvPr/>
          </p:nvGrpSpPr>
          <p:grpSpPr bwMode="auto">
            <a:xfrm>
              <a:off x="4403491" y="679228"/>
              <a:ext cx="2980724" cy="738871"/>
              <a:chOff x="-1822" y="433"/>
              <a:chExt cx="2598" cy="644"/>
            </a:xfrm>
          </p:grpSpPr>
          <p:sp>
            <p:nvSpPr>
              <p:cNvPr id="182" name="Line 74"/>
              <p:cNvSpPr>
                <a:spLocks noChangeShapeType="1"/>
              </p:cNvSpPr>
              <p:nvPr/>
            </p:nvSpPr>
            <p:spPr bwMode="auto">
              <a:xfrm>
                <a:off x="0" y="537"/>
                <a:ext cx="776" cy="0"/>
              </a:xfrm>
              <a:prstGeom prst="line">
                <a:avLst/>
              </a:prstGeom>
              <a:noFill/>
              <a:ln w="25400">
                <a:solidFill>
                  <a:srgbClr val="FF6666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Line 75"/>
              <p:cNvSpPr>
                <a:spLocks noChangeShapeType="1"/>
              </p:cNvSpPr>
              <p:nvPr/>
            </p:nvSpPr>
            <p:spPr bwMode="auto">
              <a:xfrm>
                <a:off x="0" y="697"/>
                <a:ext cx="776" cy="0"/>
              </a:xfrm>
              <a:prstGeom prst="line">
                <a:avLst/>
              </a:prstGeom>
              <a:noFill/>
              <a:ln w="25400">
                <a:solidFill>
                  <a:srgbClr val="FF6666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Line 76"/>
              <p:cNvSpPr>
                <a:spLocks noChangeShapeType="1"/>
              </p:cNvSpPr>
              <p:nvPr/>
            </p:nvSpPr>
            <p:spPr bwMode="auto">
              <a:xfrm>
                <a:off x="0" y="857"/>
                <a:ext cx="776" cy="0"/>
              </a:xfrm>
              <a:prstGeom prst="line">
                <a:avLst/>
              </a:prstGeom>
              <a:noFill/>
              <a:ln w="25400">
                <a:solidFill>
                  <a:srgbClr val="FF6666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Line 77"/>
              <p:cNvSpPr>
                <a:spLocks noChangeShapeType="1"/>
              </p:cNvSpPr>
              <p:nvPr/>
            </p:nvSpPr>
            <p:spPr bwMode="auto">
              <a:xfrm>
                <a:off x="0" y="1017"/>
                <a:ext cx="776" cy="0"/>
              </a:xfrm>
              <a:prstGeom prst="line">
                <a:avLst/>
              </a:prstGeom>
              <a:noFill/>
              <a:ln w="25400">
                <a:solidFill>
                  <a:srgbClr val="FF6666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Rectangle 78"/>
              <p:cNvSpPr>
                <a:spLocks/>
              </p:cNvSpPr>
              <p:nvPr/>
            </p:nvSpPr>
            <p:spPr bwMode="auto">
              <a:xfrm>
                <a:off x="-1822" y="433"/>
                <a:ext cx="1105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Chalkboard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Chalkboard" charset="0"/>
                  </a:defRPr>
                </a:lvl9pPr>
              </a:lstStyle>
              <a:p>
                <a:pPr algn="ctr"/>
                <a:r>
                  <a:rPr lang="en-US" sz="2400" dirty="0">
                    <a:solidFill>
                      <a:srgbClr val="FF6666"/>
                    </a:solidFill>
                    <a:latin typeface="Baskerville" charset="0"/>
                    <a:ea typeface="Baskerville" charset="0"/>
                    <a:cs typeface="Baskerville" charset="0"/>
                    <a:sym typeface="Baskerville" charset="0"/>
                  </a:rPr>
                  <a:t>Pumping</a:t>
                </a:r>
              </a:p>
              <a:p>
                <a:pPr algn="ctr"/>
                <a:r>
                  <a:rPr lang="en-US" sz="2400" dirty="0">
                    <a:solidFill>
                      <a:srgbClr val="FF6666"/>
                    </a:solidFill>
                    <a:latin typeface="Baskerville" charset="0"/>
                    <a:ea typeface="Baskerville" charset="0"/>
                    <a:cs typeface="Baskerville" charset="0"/>
                    <a:sym typeface="Baskerville" charset="0"/>
                  </a:rPr>
                  <a:t>Chamber</a:t>
                </a:r>
              </a:p>
            </p:txBody>
          </p:sp>
        </p:grpSp>
        <p:sp>
          <p:nvSpPr>
            <p:cNvPr id="187" name="Rectangle 79"/>
            <p:cNvSpPr>
              <a:spLocks/>
            </p:cNvSpPr>
            <p:nvPr/>
          </p:nvSpPr>
          <p:spPr bwMode="auto">
            <a:xfrm>
              <a:off x="4186863" y="2242457"/>
              <a:ext cx="4056903" cy="75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Chalkboard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Chalkboard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Chalkboard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Chalkboard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Chalkboard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halkboard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halkboard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halkboard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Chalkboard" charset="0"/>
                </a:defRPr>
              </a:lvl9pPr>
            </a:lstStyle>
            <a:p>
              <a:pPr algn="ctr"/>
              <a:r>
                <a:rPr lang="en-US" sz="2000" dirty="0">
                  <a:solidFill>
                    <a:srgbClr val="000092"/>
                  </a:solidFill>
                  <a:latin typeface="Baskerville" charset="0"/>
                  <a:ea typeface="Baskerville" charset="0"/>
                  <a:cs typeface="Baskerville" charset="0"/>
                  <a:sym typeface="Baskerville" charset="0"/>
                </a:rPr>
                <a:t>Target Chamber</a:t>
              </a:r>
            </a:p>
            <a:p>
              <a:pPr algn="ctr"/>
              <a:r>
                <a:rPr lang="en-US" sz="2000" dirty="0">
                  <a:solidFill>
                    <a:srgbClr val="000092"/>
                  </a:solidFill>
                  <a:latin typeface="Baskerville" charset="0"/>
                  <a:ea typeface="Baskerville" charset="0"/>
                  <a:cs typeface="Baskerville" charset="0"/>
                  <a:sym typeface="Baskerville" charset="0"/>
                </a:rPr>
                <a:t>(Nuclear Physics Happens Here)</a:t>
              </a:r>
            </a:p>
          </p:txBody>
        </p:sp>
        <p:sp>
          <p:nvSpPr>
            <p:cNvPr id="188" name="Line 80"/>
            <p:cNvSpPr>
              <a:spLocks noChangeShapeType="1"/>
            </p:cNvSpPr>
            <p:nvPr/>
          </p:nvSpPr>
          <p:spPr bwMode="auto">
            <a:xfrm flipH="1">
              <a:off x="4143917" y="2198396"/>
              <a:ext cx="1315970" cy="0"/>
            </a:xfrm>
            <a:prstGeom prst="line">
              <a:avLst/>
            </a:prstGeom>
            <a:noFill/>
            <a:ln w="50800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Line 81"/>
            <p:cNvSpPr>
              <a:spLocks noChangeShapeType="1"/>
            </p:cNvSpPr>
            <p:nvPr/>
          </p:nvSpPr>
          <p:spPr bwMode="auto">
            <a:xfrm flipH="1">
              <a:off x="5245338" y="2198396"/>
              <a:ext cx="2025010" cy="0"/>
            </a:xfrm>
            <a:prstGeom prst="line">
              <a:avLst/>
            </a:prstGeom>
            <a:noFill/>
            <a:ln w="50800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Line 82"/>
            <p:cNvSpPr>
              <a:spLocks noChangeShapeType="1"/>
            </p:cNvSpPr>
            <p:nvPr/>
          </p:nvSpPr>
          <p:spPr bwMode="auto">
            <a:xfrm flipH="1">
              <a:off x="6007155" y="2198396"/>
              <a:ext cx="2025010" cy="0"/>
            </a:xfrm>
            <a:prstGeom prst="line">
              <a:avLst/>
            </a:prstGeom>
            <a:noFill/>
            <a:ln w="50800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/>
                  <a:t>Neutron Form Factor,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bSup>
                  </m:oMath>
                </a14:m>
                <a:r>
                  <a:rPr lang="en-US" b="1" dirty="0"/>
                  <a:t> </a:t>
                </a:r>
                <a:r>
                  <a:rPr lang="en-US" b="1" dirty="0" smtClean="0"/>
                  <a:t>Measurement</a:t>
                </a:r>
                <a:endParaRPr lang="en-US" b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5714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0" name="Rectangle 5"/>
          <p:cNvSpPr>
            <a:spLocks/>
          </p:cNvSpPr>
          <p:nvPr/>
        </p:nvSpPr>
        <p:spPr bwMode="auto">
          <a:xfrm rot="12433263">
            <a:off x="9062065" y="1942084"/>
            <a:ext cx="578321" cy="174878"/>
          </a:xfrm>
          <a:prstGeom prst="rect">
            <a:avLst/>
          </a:pr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82" name="Picture 6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450" y="223896"/>
            <a:ext cx="3388078" cy="278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12"/>
          <a:stretch/>
        </p:blipFill>
        <p:spPr>
          <a:xfrm>
            <a:off x="6165391" y="3742576"/>
            <a:ext cx="1803541" cy="2471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 Placeholder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457199" y="2926080"/>
                <a:ext cx="3559129" cy="3379124"/>
              </a:xfrm>
            </p:spPr>
            <p:txBody>
              <a:bodyPr>
                <a:noAutofit/>
              </a:bodyPr>
              <a:lstStyle/>
              <a:p>
                <a:r>
                  <a:rPr lang="en-US" sz="2400" b="1" dirty="0" smtClean="0"/>
                  <a:t>Polarized </a:t>
                </a:r>
                <a:r>
                  <a:rPr lang="en-US" sz="2400" b="1" baseline="30000" dirty="0"/>
                  <a:t>3</a:t>
                </a:r>
                <a:r>
                  <a:rPr lang="en-US" sz="2400" b="1" dirty="0"/>
                  <a:t>He Target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 smtClean="0"/>
                  <a:t>Optically </a:t>
                </a:r>
                <a:r>
                  <a:rPr lang="en-US" sz="1400" dirty="0"/>
                  <a:t>pumped </a:t>
                </a:r>
                <a:r>
                  <a:rPr lang="en-US" sz="1400" dirty="0" err="1" smtClean="0"/>
                  <a:t>Rb</a:t>
                </a:r>
                <a:r>
                  <a:rPr lang="en-US" sz="1400" dirty="0" smtClean="0"/>
                  <a:t> and K vapor </a:t>
                </a:r>
                <a:r>
                  <a:rPr lang="en-US" sz="1400" dirty="0"/>
                  <a:t>used to polarized </a:t>
                </a:r>
                <a:r>
                  <a:rPr lang="en-US" sz="1400" baseline="30000" dirty="0"/>
                  <a:t>3</a:t>
                </a:r>
                <a:r>
                  <a:rPr lang="en-US" sz="1400" dirty="0"/>
                  <a:t>He via spin exchange (SEOP)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NMR and EPR used to measure </a:t>
                </a:r>
                <a:r>
                  <a:rPr lang="en-US" sz="1400" i="1" dirty="0" err="1"/>
                  <a:t>P</a:t>
                </a:r>
                <a:r>
                  <a:rPr lang="en-US" sz="1400" i="1" baseline="-25000" dirty="0" err="1"/>
                  <a:t>t</a:t>
                </a:r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N present in cell to absorb photons from spin-exchange</a:t>
                </a:r>
                <a:br>
                  <a:rPr lang="en-US" sz="1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mr>
                      <m:m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5.3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±0.8% 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at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=0.1</m:t>
                          </m:r>
                        </m:e>
                      </m:mr>
                      <m:m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2.4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±0.3% 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at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=0.5</m:t>
                          </m:r>
                        </m:e>
                      </m:mr>
                      <m:m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2.8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±1.2% 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at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=1.0</m:t>
                          </m:r>
                        </m:e>
                      </m:mr>
                    </m:m>
                  </m:oMath>
                </a14:m>
                <a:endParaRPr lang="en-US" sz="1400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Achieved </a:t>
                </a:r>
                <a:r>
                  <a:rPr lang="en-US" sz="1400" i="1" dirty="0" err="1" smtClean="0"/>
                  <a:t>P</a:t>
                </a:r>
                <a:r>
                  <a:rPr lang="en-US" sz="1400" i="1" baseline="-25000" dirty="0" err="1" smtClean="0"/>
                  <a:t>t</a:t>
                </a:r>
                <a:r>
                  <a:rPr lang="en-US" sz="1400" dirty="0" smtClean="0"/>
                  <a:t> </a:t>
                </a:r>
                <a:r>
                  <a:rPr lang="en-US" sz="1400" dirty="0"/>
                  <a:t>of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51.4 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±0.4±2.8 %</m:t>
                    </m:r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Details in Y. Zhang, Ph.D. Thesis, Rutgers, </a:t>
                </a:r>
                <a:r>
                  <a:rPr lang="en-US" sz="1400" dirty="0" smtClean="0"/>
                  <a:t>2013</a:t>
                </a:r>
              </a:p>
            </p:txBody>
          </p:sp>
        </mc:Choice>
        <mc:Fallback xmlns="">
          <p:sp>
            <p:nvSpPr>
              <p:cNvPr id="8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457199" y="2926080"/>
                <a:ext cx="3559129" cy="3379124"/>
              </a:xfrm>
              <a:blipFill rotWithShape="0">
                <a:blip r:embed="rId6"/>
                <a:stretch>
                  <a:fillRect l="-2568" t="-2527" b="-5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5"/>
          <a:stretch/>
        </p:blipFill>
        <p:spPr>
          <a:xfrm>
            <a:off x="7655687" y="3780515"/>
            <a:ext cx="3486730" cy="2471337"/>
          </a:xfrm>
          <a:prstGeom prst="rect">
            <a:avLst/>
          </a:prstGeom>
        </p:spPr>
      </p:pic>
      <p:grpSp>
        <p:nvGrpSpPr>
          <p:cNvPr id="94" name="Group 93"/>
          <p:cNvGrpSpPr/>
          <p:nvPr/>
        </p:nvGrpSpPr>
        <p:grpSpPr>
          <a:xfrm>
            <a:off x="696399" y="230204"/>
            <a:ext cx="2454398" cy="915507"/>
            <a:chOff x="696399" y="230204"/>
            <a:chExt cx="2454398" cy="915507"/>
          </a:xfrm>
        </p:grpSpPr>
        <p:grpSp>
          <p:nvGrpSpPr>
            <p:cNvPr id="95" name="Group 94"/>
            <p:cNvGrpSpPr/>
            <p:nvPr/>
          </p:nvGrpSpPr>
          <p:grpSpPr>
            <a:xfrm>
              <a:off x="696399" y="230204"/>
              <a:ext cx="2454398" cy="915507"/>
              <a:chOff x="8606606" y="129342"/>
              <a:chExt cx="2454398" cy="915507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8606606" y="129342"/>
                <a:ext cx="2435251" cy="915507"/>
                <a:chOff x="8035214" y="3522558"/>
                <a:chExt cx="2435251" cy="915507"/>
              </a:xfrm>
            </p:grpSpPr>
            <p:cxnSp>
              <p:nvCxnSpPr>
                <p:cNvPr id="99" name="Straight Arrow Connector 98"/>
                <p:cNvCxnSpPr/>
                <p:nvPr/>
              </p:nvCxnSpPr>
              <p:spPr>
                <a:xfrm flipV="1">
                  <a:off x="8218396" y="4038588"/>
                  <a:ext cx="997183" cy="1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/>
                <p:cNvCxnSpPr/>
                <p:nvPr/>
              </p:nvCxnSpPr>
              <p:spPr>
                <a:xfrm flipV="1">
                  <a:off x="9212367" y="3643498"/>
                  <a:ext cx="1023536" cy="382056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Freeform 100"/>
                <p:cNvSpPr/>
                <p:nvPr/>
              </p:nvSpPr>
              <p:spPr>
                <a:xfrm>
                  <a:off x="9183069" y="4028876"/>
                  <a:ext cx="215691" cy="294540"/>
                </a:xfrm>
                <a:custGeom>
                  <a:avLst/>
                  <a:gdLst>
                    <a:gd name="connsiteX0" fmla="*/ 12653 w 229361"/>
                    <a:gd name="connsiteY0" fmla="*/ 0 h 313207"/>
                    <a:gd name="connsiteX1" fmla="*/ 157032 w 229361"/>
                    <a:gd name="connsiteY1" fmla="*/ 48126 h 313207"/>
                    <a:gd name="connsiteX2" fmla="*/ 622 w 229361"/>
                    <a:gd name="connsiteY2" fmla="*/ 108284 h 313207"/>
                    <a:gd name="connsiteX3" fmla="*/ 229222 w 229361"/>
                    <a:gd name="connsiteY3" fmla="*/ 156410 h 313207"/>
                    <a:gd name="connsiteX4" fmla="*/ 36717 w 229361"/>
                    <a:gd name="connsiteY4" fmla="*/ 288758 h 313207"/>
                    <a:gd name="connsiteX5" fmla="*/ 181096 w 229361"/>
                    <a:gd name="connsiteY5" fmla="*/ 312821 h 313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361" h="313207">
                      <a:moveTo>
                        <a:pt x="12653" y="0"/>
                      </a:moveTo>
                      <a:cubicBezTo>
                        <a:pt x="85845" y="15039"/>
                        <a:pt x="159037" y="30079"/>
                        <a:pt x="157032" y="48126"/>
                      </a:cubicBezTo>
                      <a:cubicBezTo>
                        <a:pt x="155027" y="66173"/>
                        <a:pt x="-11410" y="90237"/>
                        <a:pt x="622" y="108284"/>
                      </a:cubicBezTo>
                      <a:cubicBezTo>
                        <a:pt x="12654" y="126331"/>
                        <a:pt x="223206" y="126331"/>
                        <a:pt x="229222" y="156410"/>
                      </a:cubicBezTo>
                      <a:cubicBezTo>
                        <a:pt x="235238" y="186489"/>
                        <a:pt x="44738" y="262690"/>
                        <a:pt x="36717" y="288758"/>
                      </a:cubicBezTo>
                      <a:cubicBezTo>
                        <a:pt x="28696" y="314827"/>
                        <a:pt x="104896" y="313824"/>
                        <a:pt x="181096" y="312821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2" name="Straight Arrow Connector 101"/>
                <p:cNvCxnSpPr/>
                <p:nvPr/>
              </p:nvCxnSpPr>
              <p:spPr>
                <a:xfrm>
                  <a:off x="9495012" y="4273513"/>
                  <a:ext cx="844185" cy="57004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Oval 103"/>
                <p:cNvSpPr/>
                <p:nvPr/>
              </p:nvSpPr>
              <p:spPr>
                <a:xfrm>
                  <a:off x="8035214" y="3972962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10265200" y="3522558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06" name="Group 105"/>
                <p:cNvGrpSpPr/>
                <p:nvPr/>
              </p:nvGrpSpPr>
              <p:grpSpPr>
                <a:xfrm>
                  <a:off x="9342341" y="4221230"/>
                  <a:ext cx="171300" cy="216835"/>
                  <a:chOff x="8568213" y="4233930"/>
                  <a:chExt cx="171300" cy="216835"/>
                </a:xfrm>
              </p:grpSpPr>
              <p:sp>
                <p:nvSpPr>
                  <p:cNvPr id="10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8584157" y="4295409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08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8568213" y="4233930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98" name="Oval 106"/>
              <p:cNvSpPr>
                <a:spLocks noChangeArrowheads="1"/>
              </p:cNvSpPr>
              <p:nvPr/>
            </p:nvSpPr>
            <p:spPr bwMode="auto">
              <a:xfrm>
                <a:off x="10905648" y="872401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96" name="Oval 103"/>
            <p:cNvSpPr>
              <a:spLocks noChangeArrowheads="1"/>
            </p:cNvSpPr>
            <p:nvPr/>
          </p:nvSpPr>
          <p:spPr bwMode="auto">
            <a:xfrm>
              <a:off x="1925848" y="973263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11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1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/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		Elena Long &lt;ellie@jlab.org&gt;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082836" y="5028651"/>
                <a:ext cx="2134815" cy="9714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836" y="5028651"/>
                <a:ext cx="2134815" cy="97148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65"/>
          <a:stretch/>
        </p:blipFill>
        <p:spPr>
          <a:xfrm rot="10800000">
            <a:off x="6155139" y="3769400"/>
            <a:ext cx="1625119" cy="2471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54583" y="6292896"/>
            <a:ext cx="3417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 Long, Ph.D. Thesis arXiv:1209.2739 (2012)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526119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About @</a:t>
            </a:r>
            <a:r>
              <a:rPr lang="en-US" dirty="0" err="1" smtClean="0"/>
              <a:t>Elena_Long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26" y="1773542"/>
            <a:ext cx="7925724" cy="44953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-3" y="1928698"/>
            <a:ext cx="8749225" cy="1428864"/>
            <a:chOff x="-3" y="1928698"/>
            <a:chExt cx="8749225" cy="1428864"/>
          </a:xfrm>
        </p:grpSpPr>
        <p:sp>
          <p:nvSpPr>
            <p:cNvPr id="8" name="TextBox 7"/>
            <p:cNvSpPr txBox="1"/>
            <p:nvPr/>
          </p:nvSpPr>
          <p:spPr>
            <a:xfrm>
              <a:off x="-3" y="1928698"/>
              <a:ext cx="12732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’80s-2002</a:t>
              </a:r>
            </a:p>
            <a:p>
              <a:r>
                <a:rPr lang="en-US" dirty="0" smtClean="0">
                  <a:solidFill>
                    <a:srgbClr val="0070C0"/>
                  </a:solidFill>
                </a:rPr>
                <a:t>Growing up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 flipH="1">
              <a:off x="8559290" y="3167630"/>
              <a:ext cx="189932" cy="18993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-3" y="2539246"/>
            <a:ext cx="8539675" cy="923330"/>
            <a:chOff x="-3" y="2539246"/>
            <a:chExt cx="8539675" cy="923330"/>
          </a:xfrm>
        </p:grpSpPr>
        <p:sp>
          <p:nvSpPr>
            <p:cNvPr id="11" name="5-Point Star 10"/>
            <p:cNvSpPr/>
            <p:nvPr/>
          </p:nvSpPr>
          <p:spPr>
            <a:xfrm flipH="1">
              <a:off x="8349740" y="3186680"/>
              <a:ext cx="189932" cy="18993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3" y="2539246"/>
              <a:ext cx="15900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2002-2006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Undergrad: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Juniata College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3" y="3262596"/>
            <a:ext cx="8058589" cy="1033440"/>
            <a:chOff x="-3" y="3262596"/>
            <a:chExt cx="8058589" cy="1033440"/>
          </a:xfrm>
        </p:grpSpPr>
        <p:sp>
          <p:nvSpPr>
            <p:cNvPr id="12" name="5-Point Star 11"/>
            <p:cNvSpPr/>
            <p:nvPr/>
          </p:nvSpPr>
          <p:spPr>
            <a:xfrm flipH="1">
              <a:off x="7868654" y="3262596"/>
              <a:ext cx="189932" cy="189932"/>
            </a:xfrm>
            <a:prstGeom prst="star5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3" y="3372706"/>
              <a:ext cx="224138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2006-2008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Grad School (Classes):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Kent State University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3" y="3818596"/>
            <a:ext cx="8767707" cy="1348074"/>
            <a:chOff x="-3" y="3818596"/>
            <a:chExt cx="8767707" cy="1348074"/>
          </a:xfrm>
        </p:grpSpPr>
        <p:sp>
          <p:nvSpPr>
            <p:cNvPr id="13" name="5-Point Star 12"/>
            <p:cNvSpPr/>
            <p:nvPr/>
          </p:nvSpPr>
          <p:spPr>
            <a:xfrm flipH="1">
              <a:off x="8577772" y="3818596"/>
              <a:ext cx="189932" cy="189932"/>
            </a:xfrm>
            <a:prstGeom prst="star5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3" y="4243340"/>
              <a:ext cx="241829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2008-2012</a:t>
              </a:r>
            </a:p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Grad School (Research):</a:t>
              </a:r>
            </a:p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KSU @ Jefferson Lab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3" y="2672330"/>
            <a:ext cx="9219125" cy="3635712"/>
            <a:chOff x="-3" y="2672330"/>
            <a:chExt cx="9219125" cy="3635712"/>
          </a:xfrm>
        </p:grpSpPr>
        <p:sp>
          <p:nvSpPr>
            <p:cNvPr id="14" name="5-Point Star 13"/>
            <p:cNvSpPr/>
            <p:nvPr/>
          </p:nvSpPr>
          <p:spPr>
            <a:xfrm flipH="1">
              <a:off x="9029190" y="2672330"/>
              <a:ext cx="189932" cy="189932"/>
            </a:xfrm>
            <a:prstGeom prst="star5">
              <a:avLst/>
            </a:prstGeom>
            <a:solidFill>
              <a:srgbClr val="FF33CC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3" y="5107713"/>
              <a:ext cx="168296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2013-Present</a:t>
              </a:r>
            </a:p>
            <a:p>
              <a:r>
                <a:rPr lang="en-US" dirty="0" smtClean="0">
                  <a:solidFill>
                    <a:srgbClr val="7030A0"/>
                  </a:solidFill>
                </a:rPr>
                <a:t>Post Doc:</a:t>
              </a:r>
            </a:p>
            <a:p>
              <a:r>
                <a:rPr lang="en-US" dirty="0" smtClean="0">
                  <a:solidFill>
                    <a:srgbClr val="7030A0"/>
                  </a:solidFill>
                </a:rPr>
                <a:t>University of</a:t>
              </a:r>
            </a:p>
            <a:p>
              <a:r>
                <a:rPr lang="en-US" dirty="0" smtClean="0">
                  <a:solidFill>
                    <a:srgbClr val="7030A0"/>
                  </a:solidFill>
                </a:rPr>
                <a:t>New Hampshire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217809" y="2033540"/>
            <a:ext cx="1871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2009(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ish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Founded</a:t>
            </a:r>
          </a:p>
          <a:p>
            <a:r>
              <a:rPr lang="en-US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lgbt+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physicists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17809" y="3642473"/>
            <a:ext cx="13382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2014(</a:t>
            </a:r>
            <a:r>
              <a:rPr lang="en-US" dirty="0" err="1" smtClean="0">
                <a:solidFill>
                  <a:srgbClr val="7030A0"/>
                </a:solidFill>
              </a:rPr>
              <a:t>ish</a:t>
            </a:r>
            <a:r>
              <a:rPr lang="en-US" dirty="0" smtClean="0">
                <a:solidFill>
                  <a:srgbClr val="7030A0"/>
                </a:solidFill>
              </a:rPr>
              <a:t>)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Helped start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APS C-LGBT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217809" y="2993052"/>
            <a:ext cx="1740407" cy="651396"/>
            <a:chOff x="10299697" y="3558864"/>
            <a:chExt cx="1740407" cy="651396"/>
          </a:xfrm>
        </p:grpSpPr>
        <p:sp>
          <p:nvSpPr>
            <p:cNvPr id="21" name="TextBox 20"/>
            <p:cNvSpPr txBox="1"/>
            <p:nvPr/>
          </p:nvSpPr>
          <p:spPr>
            <a:xfrm>
              <a:off x="10299697" y="3558864"/>
              <a:ext cx="10583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2011(</a:t>
              </a:r>
              <a:r>
                <a:rPr lang="en-US" dirty="0" err="1" smtClean="0">
                  <a:solidFill>
                    <a:schemeClr val="bg1">
                      <a:lumMod val="50000"/>
                    </a:schemeClr>
                  </a:solidFill>
                </a:rPr>
                <a:t>ish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</a:p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Joined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73"/>
            <a:stretch/>
          </p:blipFill>
          <p:spPr>
            <a:xfrm>
              <a:off x="10956976" y="3906833"/>
              <a:ext cx="1083128" cy="303427"/>
            </a:xfrm>
            <a:prstGeom prst="rect">
              <a:avLst/>
            </a:prstGeom>
          </p:spPr>
        </p:pic>
      </p:grpSp>
      <p:sp>
        <p:nvSpPr>
          <p:cNvPr id="3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7011245" y="102418"/>
            <a:ext cx="5241718" cy="1640973"/>
            <a:chOff x="7011245" y="102418"/>
            <a:chExt cx="5241718" cy="164097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l="16521" t="2083" r="18082" b="73009"/>
            <a:stretch/>
          </p:blipFill>
          <p:spPr>
            <a:xfrm>
              <a:off x="7011245" y="102418"/>
              <a:ext cx="5241718" cy="112243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8732819" y="1097060"/>
              <a:ext cx="17985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hlinkClick r:id="rId5"/>
                </a:rPr>
                <a:t>lgbtphysicists.org</a:t>
              </a:r>
              <a:endParaRPr lang="en-US" dirty="0" smtClean="0"/>
            </a:p>
            <a:p>
              <a:endParaRPr lang="en-US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24"/>
          <a:stretch/>
        </p:blipFill>
        <p:spPr>
          <a:xfrm>
            <a:off x="3163029" y="2295620"/>
            <a:ext cx="3347949" cy="17265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29087" t="1042" r="29210" b="1214"/>
          <a:stretch/>
        </p:blipFill>
        <p:spPr>
          <a:xfrm>
            <a:off x="3113260" y="1799869"/>
            <a:ext cx="3439940" cy="45329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r="16408" b="64388"/>
          <a:stretch/>
        </p:blipFill>
        <p:spPr>
          <a:xfrm>
            <a:off x="3441700" y="4531406"/>
            <a:ext cx="8678394" cy="170839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325071" y="3959317"/>
            <a:ext cx="21541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March 2015, Page 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8544" y="1636541"/>
            <a:ext cx="128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Career Path</a:t>
            </a:r>
            <a:endParaRPr lang="en-US" u="sng" dirty="0"/>
          </a:p>
        </p:txBody>
      </p:sp>
      <p:sp>
        <p:nvSpPr>
          <p:cNvPr id="36" name="TextBox 35"/>
          <p:cNvSpPr txBox="1"/>
          <p:nvPr/>
        </p:nvSpPr>
        <p:spPr>
          <a:xfrm>
            <a:off x="10217809" y="1734083"/>
            <a:ext cx="201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Unpaid Career Path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036939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32" grpId="0" animBg="1"/>
      <p:bldP spid="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"/>
          <p:cNvSpPr>
            <a:spLocks/>
          </p:cNvSpPr>
          <p:nvPr/>
        </p:nvSpPr>
        <p:spPr bwMode="auto">
          <a:xfrm>
            <a:off x="4171727" y="3183254"/>
            <a:ext cx="339605" cy="220284"/>
          </a:xfrm>
          <a:prstGeom prst="rect">
            <a:avLst/>
          </a:prstGeom>
          <a:noFill/>
          <a:ln w="50800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" name="Line 3"/>
          <p:cNvSpPr>
            <a:spLocks noChangeShapeType="1"/>
          </p:cNvSpPr>
          <p:nvPr/>
        </p:nvSpPr>
        <p:spPr bwMode="auto">
          <a:xfrm rot="10800000" flipH="1">
            <a:off x="8701909" y="1521943"/>
            <a:ext cx="912233" cy="1768012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Line 4"/>
          <p:cNvSpPr>
            <a:spLocks noChangeShapeType="1"/>
          </p:cNvSpPr>
          <p:nvPr/>
        </p:nvSpPr>
        <p:spPr bwMode="auto">
          <a:xfrm>
            <a:off x="8692729" y="3280777"/>
            <a:ext cx="388990" cy="1250573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" name="Line 6"/>
          <p:cNvSpPr>
            <a:spLocks noChangeShapeType="1"/>
          </p:cNvSpPr>
          <p:nvPr/>
        </p:nvSpPr>
        <p:spPr bwMode="auto">
          <a:xfrm>
            <a:off x="8692729" y="3280777"/>
            <a:ext cx="388990" cy="1250573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" name="Line 7"/>
          <p:cNvSpPr>
            <a:spLocks noChangeShapeType="1"/>
          </p:cNvSpPr>
          <p:nvPr/>
        </p:nvSpPr>
        <p:spPr bwMode="auto">
          <a:xfrm rot="10800000">
            <a:off x="8686992" y="3293397"/>
            <a:ext cx="3078644" cy="905231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Line 8"/>
          <p:cNvSpPr>
            <a:spLocks noChangeShapeType="1"/>
          </p:cNvSpPr>
          <p:nvPr/>
        </p:nvSpPr>
        <p:spPr bwMode="auto">
          <a:xfrm flipH="1">
            <a:off x="8682402" y="2473067"/>
            <a:ext cx="3085528" cy="819183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" name="Line 9"/>
          <p:cNvSpPr>
            <a:spLocks noChangeShapeType="1"/>
          </p:cNvSpPr>
          <p:nvPr/>
        </p:nvSpPr>
        <p:spPr bwMode="auto">
          <a:xfrm>
            <a:off x="4193526" y="3293397"/>
            <a:ext cx="8056339" cy="0"/>
          </a:xfrm>
          <a:prstGeom prst="line">
            <a:avLst/>
          </a:prstGeom>
          <a:noFill/>
          <a:ln w="25400">
            <a:solidFill>
              <a:schemeClr val="tx1">
                <a:alpha val="25000"/>
              </a:schemeClr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Rectangle 10"/>
          <p:cNvSpPr>
            <a:spLocks/>
          </p:cNvSpPr>
          <p:nvPr/>
        </p:nvSpPr>
        <p:spPr bwMode="auto">
          <a:xfrm>
            <a:off x="4703000" y="3201612"/>
            <a:ext cx="651759" cy="174392"/>
          </a:xfrm>
          <a:prstGeom prst="rect">
            <a:avLst/>
          </a:prstGeom>
          <a:solidFill>
            <a:srgbClr val="2B4714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" name="Rectangle 11"/>
          <p:cNvSpPr>
            <a:spLocks/>
          </p:cNvSpPr>
          <p:nvPr/>
        </p:nvSpPr>
        <p:spPr bwMode="auto">
          <a:xfrm>
            <a:off x="5620970" y="3201612"/>
            <a:ext cx="312110" cy="174392"/>
          </a:xfrm>
          <a:prstGeom prst="rect">
            <a:avLst/>
          </a:prstGeom>
          <a:solidFill>
            <a:srgbClr val="D90B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0" name="Rectangle 12"/>
          <p:cNvSpPr>
            <a:spLocks/>
          </p:cNvSpPr>
          <p:nvPr/>
        </p:nvSpPr>
        <p:spPr bwMode="auto">
          <a:xfrm>
            <a:off x="6079955" y="3201612"/>
            <a:ext cx="137696" cy="174392"/>
          </a:xfrm>
          <a:prstGeom prst="rect">
            <a:avLst/>
          </a:prstGeom>
          <a:solidFill>
            <a:srgbClr val="FCBD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1" name="Rectangle 13"/>
          <p:cNvSpPr>
            <a:spLocks/>
          </p:cNvSpPr>
          <p:nvPr/>
        </p:nvSpPr>
        <p:spPr bwMode="auto">
          <a:xfrm>
            <a:off x="6392065" y="3128184"/>
            <a:ext cx="284571" cy="321248"/>
          </a:xfrm>
          <a:prstGeom prst="rect">
            <a:avLst/>
          </a:prstGeom>
          <a:solidFill>
            <a:srgbClr val="C632F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2" name="Rectangle 14"/>
          <p:cNvSpPr>
            <a:spLocks/>
          </p:cNvSpPr>
          <p:nvPr/>
        </p:nvSpPr>
        <p:spPr bwMode="auto">
          <a:xfrm>
            <a:off x="6795972" y="3201612"/>
            <a:ext cx="642579" cy="174392"/>
          </a:xfrm>
          <a:prstGeom prst="rect">
            <a:avLst/>
          </a:pr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" name="Rectangle 15"/>
          <p:cNvSpPr>
            <a:spLocks/>
          </p:cNvSpPr>
          <p:nvPr/>
        </p:nvSpPr>
        <p:spPr bwMode="auto">
          <a:xfrm>
            <a:off x="7576247" y="3201612"/>
            <a:ext cx="128516" cy="165213"/>
          </a:xfrm>
          <a:prstGeom prst="rect">
            <a:avLst/>
          </a:prstGeom>
          <a:solidFill>
            <a:srgbClr val="66B132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4" name="Rectangle 16"/>
          <p:cNvSpPr>
            <a:spLocks/>
          </p:cNvSpPr>
          <p:nvPr/>
        </p:nvSpPr>
        <p:spPr bwMode="auto">
          <a:xfrm>
            <a:off x="7814920" y="3201612"/>
            <a:ext cx="128516" cy="165213"/>
          </a:xfrm>
          <a:prstGeom prst="rect">
            <a:avLst/>
          </a:prstGeom>
          <a:solidFill>
            <a:srgbClr val="66B132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5" name="Oval 17"/>
          <p:cNvSpPr>
            <a:spLocks/>
          </p:cNvSpPr>
          <p:nvPr/>
        </p:nvSpPr>
        <p:spPr bwMode="auto">
          <a:xfrm>
            <a:off x="8338163" y="2935435"/>
            <a:ext cx="706837" cy="706746"/>
          </a:xfrm>
          <a:prstGeom prst="ellipse">
            <a:avLst/>
          </a:prstGeom>
          <a:noFill/>
          <a:ln w="50800">
            <a:solidFill>
              <a:schemeClr val="accent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6" name="Oval 18"/>
          <p:cNvSpPr>
            <a:spLocks/>
          </p:cNvSpPr>
          <p:nvPr/>
        </p:nvSpPr>
        <p:spPr bwMode="auto">
          <a:xfrm>
            <a:off x="8356522" y="2953792"/>
            <a:ext cx="670118" cy="670032"/>
          </a:xfrm>
          <a:prstGeom prst="ellipse">
            <a:avLst/>
          </a:prstGeom>
          <a:noFill/>
          <a:ln w="15875">
            <a:solidFill>
              <a:schemeClr val="accent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" name="Rectangle 19"/>
          <p:cNvSpPr>
            <a:spLocks/>
          </p:cNvSpPr>
          <p:nvPr/>
        </p:nvSpPr>
        <p:spPr bwMode="auto">
          <a:xfrm>
            <a:off x="12037584" y="3018042"/>
            <a:ext cx="212281" cy="532354"/>
          </a:xfrm>
          <a:prstGeom prst="rect">
            <a:avLst/>
          </a:prstGeom>
          <a:solidFill>
            <a:srgbClr val="808080">
              <a:alpha val="25000"/>
            </a:srgbClr>
          </a:solidFill>
          <a:ln w="38100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8" name="Oval 20"/>
          <p:cNvSpPr>
            <a:spLocks/>
          </p:cNvSpPr>
          <p:nvPr/>
        </p:nvSpPr>
        <p:spPr bwMode="auto">
          <a:xfrm>
            <a:off x="7888357" y="2485688"/>
            <a:ext cx="1606448" cy="1606241"/>
          </a:xfrm>
          <a:prstGeom prst="ellipse">
            <a:avLst/>
          </a:prstGeom>
          <a:noFill/>
          <a:ln w="12700">
            <a:solidFill>
              <a:srgbClr val="47CCFC">
                <a:alpha val="25000"/>
              </a:srgbClr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9" name="Oval 21"/>
          <p:cNvSpPr>
            <a:spLocks/>
          </p:cNvSpPr>
          <p:nvPr/>
        </p:nvSpPr>
        <p:spPr bwMode="auto">
          <a:xfrm>
            <a:off x="5474095" y="62559"/>
            <a:ext cx="6434974" cy="6434141"/>
          </a:xfrm>
          <a:prstGeom prst="ellipse">
            <a:avLst/>
          </a:prstGeom>
          <a:noFill/>
          <a:ln w="25400">
            <a:solidFill>
              <a:srgbClr val="00BAFB">
                <a:alpha val="25000"/>
              </a:srgb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0" name="AutoShape 22"/>
          <p:cNvSpPr>
            <a:spLocks/>
          </p:cNvSpPr>
          <p:nvPr/>
        </p:nvSpPr>
        <p:spPr bwMode="auto">
          <a:xfrm rot="20711821">
            <a:off x="10595223" y="2442090"/>
            <a:ext cx="351124" cy="556448"/>
          </a:xfrm>
          <a:custGeom>
            <a:avLst/>
            <a:gdLst/>
            <a:ahLst/>
            <a:cxnLst/>
            <a:rect l="0" t="0" r="r" b="b"/>
            <a:pathLst>
              <a:path w="21591" h="21596">
                <a:moveTo>
                  <a:pt x="0" y="0"/>
                </a:moveTo>
                <a:lnTo>
                  <a:pt x="21591" y="4"/>
                </a:lnTo>
                <a:lnTo>
                  <a:pt x="21600" y="21600"/>
                </a:lnTo>
                <a:lnTo>
                  <a:pt x="9" y="21596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1" name="Line 23"/>
          <p:cNvSpPr>
            <a:spLocks noChangeShapeType="1"/>
          </p:cNvSpPr>
          <p:nvPr/>
        </p:nvSpPr>
        <p:spPr bwMode="auto">
          <a:xfrm>
            <a:off x="10246394" y="2578620"/>
            <a:ext cx="142285" cy="525470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" name="Line 24"/>
          <p:cNvSpPr>
            <a:spLocks noChangeShapeType="1"/>
          </p:cNvSpPr>
          <p:nvPr/>
        </p:nvSpPr>
        <p:spPr bwMode="auto">
          <a:xfrm>
            <a:off x="10323274" y="2555674"/>
            <a:ext cx="143433" cy="525470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" name="AutoShape 25"/>
          <p:cNvSpPr>
            <a:spLocks/>
          </p:cNvSpPr>
          <p:nvPr/>
        </p:nvSpPr>
        <p:spPr bwMode="auto">
          <a:xfrm rot="20693958">
            <a:off x="10469002" y="2522402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4" name="AutoShape 26"/>
          <p:cNvSpPr>
            <a:spLocks/>
          </p:cNvSpPr>
          <p:nvPr/>
        </p:nvSpPr>
        <p:spPr bwMode="auto">
          <a:xfrm rot="20693958">
            <a:off x="11062241" y="2362925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5" name="AutoShape 27"/>
          <p:cNvSpPr>
            <a:spLocks/>
          </p:cNvSpPr>
          <p:nvPr/>
        </p:nvSpPr>
        <p:spPr bwMode="auto">
          <a:xfrm rot="20711821">
            <a:off x="11159775" y="2309001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6" name="AutoShape 28"/>
          <p:cNvSpPr>
            <a:spLocks/>
          </p:cNvSpPr>
          <p:nvPr/>
        </p:nvSpPr>
        <p:spPr bwMode="auto">
          <a:xfrm rot="20711821">
            <a:off x="11437461" y="2233278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7" name="AutoShape 29"/>
          <p:cNvSpPr>
            <a:spLocks/>
          </p:cNvSpPr>
          <p:nvPr/>
        </p:nvSpPr>
        <p:spPr bwMode="auto">
          <a:xfrm rot="20711821">
            <a:off x="10058210" y="2751865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8" name="AutoShape 30"/>
          <p:cNvSpPr>
            <a:spLocks/>
          </p:cNvSpPr>
          <p:nvPr/>
        </p:nvSpPr>
        <p:spPr bwMode="auto">
          <a:xfrm rot="20711821">
            <a:off x="9551032" y="2890690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9" name="AutoShape 31"/>
          <p:cNvSpPr>
            <a:spLocks/>
          </p:cNvSpPr>
          <p:nvPr/>
        </p:nvSpPr>
        <p:spPr bwMode="auto">
          <a:xfrm rot="20711821">
            <a:off x="9407599" y="2929699"/>
            <a:ext cx="84912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0" name="AutoShape 32"/>
          <p:cNvSpPr>
            <a:spLocks/>
          </p:cNvSpPr>
          <p:nvPr/>
        </p:nvSpPr>
        <p:spPr bwMode="auto">
          <a:xfrm rot="20711821">
            <a:off x="9671515" y="2819556"/>
            <a:ext cx="351124" cy="299449"/>
          </a:xfrm>
          <a:custGeom>
            <a:avLst/>
            <a:gdLst/>
            <a:ahLst/>
            <a:cxnLst/>
            <a:rect l="0" t="0" r="r" b="b"/>
            <a:pathLst>
              <a:path w="21595" h="21593">
                <a:moveTo>
                  <a:pt x="0" y="0"/>
                </a:moveTo>
                <a:lnTo>
                  <a:pt x="21595" y="7"/>
                </a:lnTo>
                <a:lnTo>
                  <a:pt x="21600" y="21600"/>
                </a:lnTo>
                <a:lnTo>
                  <a:pt x="5" y="21593"/>
                </a:lnTo>
                <a:close/>
                <a:moveTo>
                  <a:pt x="0" y="0"/>
                </a:moveTo>
              </a:path>
            </a:pathLst>
          </a:custGeom>
          <a:solidFill>
            <a:srgbClr val="FCBD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1" name="AutoShape 33"/>
          <p:cNvSpPr>
            <a:spLocks/>
          </p:cNvSpPr>
          <p:nvPr/>
        </p:nvSpPr>
        <p:spPr bwMode="auto">
          <a:xfrm rot="20711821">
            <a:off x="9365143" y="2805789"/>
            <a:ext cx="830763" cy="359110"/>
          </a:xfrm>
          <a:custGeom>
            <a:avLst/>
            <a:gdLst/>
            <a:ahLst/>
            <a:cxnLst/>
            <a:rect l="0" t="0" r="r" b="b"/>
            <a:pathLst>
              <a:path w="21597" h="21587">
                <a:moveTo>
                  <a:pt x="0" y="0"/>
                </a:moveTo>
                <a:lnTo>
                  <a:pt x="21597" y="13"/>
                </a:lnTo>
                <a:lnTo>
                  <a:pt x="21600" y="21600"/>
                </a:lnTo>
                <a:lnTo>
                  <a:pt x="3" y="21587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2" name="AutoShape 34"/>
          <p:cNvSpPr>
            <a:spLocks/>
          </p:cNvSpPr>
          <p:nvPr/>
        </p:nvSpPr>
        <p:spPr bwMode="auto">
          <a:xfrm rot="20711821">
            <a:off x="10207381" y="2245899"/>
            <a:ext cx="1559402" cy="830656"/>
          </a:xfrm>
          <a:custGeom>
            <a:avLst/>
            <a:gdLst/>
            <a:ahLst/>
            <a:cxnLst/>
            <a:rect l="0" t="0" r="r" b="b"/>
            <a:pathLst>
              <a:path w="21597" h="21589">
                <a:moveTo>
                  <a:pt x="0" y="0"/>
                </a:moveTo>
                <a:lnTo>
                  <a:pt x="21597" y="11"/>
                </a:lnTo>
                <a:lnTo>
                  <a:pt x="21600" y="21600"/>
                </a:lnTo>
                <a:lnTo>
                  <a:pt x="3" y="21589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" name="Rectangle 35"/>
          <p:cNvSpPr>
            <a:spLocks/>
          </p:cNvSpPr>
          <p:nvPr/>
        </p:nvSpPr>
        <p:spPr bwMode="auto">
          <a:xfrm rot="20627071">
            <a:off x="8719121" y="3709873"/>
            <a:ext cx="284571" cy="229463"/>
          </a:xfrm>
          <a:prstGeom prst="rect">
            <a:avLst/>
          </a:prstGeom>
          <a:solidFill>
            <a:srgbClr val="FCBD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" name="Rectangle 36"/>
          <p:cNvSpPr>
            <a:spLocks/>
          </p:cNvSpPr>
          <p:nvPr/>
        </p:nvSpPr>
        <p:spPr bwMode="auto">
          <a:xfrm rot="20627071">
            <a:off x="8802886" y="4257142"/>
            <a:ext cx="385548" cy="45893"/>
          </a:xfrm>
          <a:prstGeom prst="rect">
            <a:avLst/>
          </a:pr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5" name="Rectangle 37"/>
          <p:cNvSpPr>
            <a:spLocks/>
          </p:cNvSpPr>
          <p:nvPr/>
        </p:nvSpPr>
        <p:spPr bwMode="auto">
          <a:xfrm rot="20627071">
            <a:off x="8789116" y="4212396"/>
            <a:ext cx="385548" cy="18357"/>
          </a:xfrm>
          <a:prstGeom prst="rect">
            <a:avLst/>
          </a:prstGeom>
          <a:solidFill>
            <a:srgbClr val="1D300D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6" name="Line 38"/>
          <p:cNvSpPr>
            <a:spLocks noChangeShapeType="1"/>
          </p:cNvSpPr>
          <p:nvPr/>
        </p:nvSpPr>
        <p:spPr bwMode="auto">
          <a:xfrm rot="10800000" flipH="1">
            <a:off x="8791411" y="4118317"/>
            <a:ext cx="358009" cy="104406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Line 39"/>
          <p:cNvSpPr>
            <a:spLocks noChangeShapeType="1"/>
          </p:cNvSpPr>
          <p:nvPr/>
        </p:nvSpPr>
        <p:spPr bwMode="auto">
          <a:xfrm rot="10800000" flipH="1">
            <a:off x="8786821" y="4005880"/>
            <a:ext cx="297193" cy="87196"/>
          </a:xfrm>
          <a:prstGeom prst="line">
            <a:avLst/>
          </a:prstGeom>
          <a:noFill/>
          <a:ln w="38100">
            <a:solidFill>
              <a:schemeClr val="tx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" name="Rectangle 40"/>
          <p:cNvSpPr>
            <a:spLocks/>
          </p:cNvSpPr>
          <p:nvPr/>
        </p:nvSpPr>
        <p:spPr bwMode="auto">
          <a:xfrm rot="20627071">
            <a:off x="8689287" y="3984081"/>
            <a:ext cx="569142" cy="385498"/>
          </a:xfrm>
          <a:prstGeom prst="rect">
            <a:avLst/>
          </a:prstGeom>
          <a:noFill/>
          <a:ln w="15875">
            <a:solidFill>
              <a:schemeClr val="tx1">
                <a:alpha val="25000"/>
              </a:schemeClr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9" name="AutoShape 41"/>
          <p:cNvSpPr>
            <a:spLocks/>
          </p:cNvSpPr>
          <p:nvPr/>
        </p:nvSpPr>
        <p:spPr bwMode="auto">
          <a:xfrm rot="966482">
            <a:off x="10572274" y="3623824"/>
            <a:ext cx="351124" cy="556448"/>
          </a:xfrm>
          <a:custGeom>
            <a:avLst/>
            <a:gdLst/>
            <a:ahLst/>
            <a:cxnLst/>
            <a:rect l="0" t="0" r="r" b="b"/>
            <a:pathLst>
              <a:path w="21591" h="21596">
                <a:moveTo>
                  <a:pt x="0" y="0"/>
                </a:moveTo>
                <a:lnTo>
                  <a:pt x="21591" y="4"/>
                </a:lnTo>
                <a:lnTo>
                  <a:pt x="21600" y="21600"/>
                </a:lnTo>
                <a:lnTo>
                  <a:pt x="9" y="21596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0" name="Line 42"/>
          <p:cNvSpPr>
            <a:spLocks noChangeShapeType="1"/>
          </p:cNvSpPr>
          <p:nvPr/>
        </p:nvSpPr>
        <p:spPr bwMode="auto">
          <a:xfrm flipH="1">
            <a:off x="10223445" y="3511387"/>
            <a:ext cx="148023" cy="524323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" name="Line 43"/>
          <p:cNvSpPr>
            <a:spLocks noChangeShapeType="1"/>
          </p:cNvSpPr>
          <p:nvPr/>
        </p:nvSpPr>
        <p:spPr bwMode="auto">
          <a:xfrm flipH="1">
            <a:off x="10301473" y="3530891"/>
            <a:ext cx="148023" cy="524323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" name="AutoShape 44"/>
          <p:cNvSpPr>
            <a:spLocks/>
          </p:cNvSpPr>
          <p:nvPr/>
        </p:nvSpPr>
        <p:spPr bwMode="auto">
          <a:xfrm rot="948617">
            <a:off x="10446053" y="3544659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" name="AutoShape 45"/>
          <p:cNvSpPr>
            <a:spLocks/>
          </p:cNvSpPr>
          <p:nvPr/>
        </p:nvSpPr>
        <p:spPr bwMode="auto">
          <a:xfrm rot="948617">
            <a:off x="11036996" y="3712167"/>
            <a:ext cx="26392" cy="556448"/>
          </a:xfrm>
          <a:custGeom>
            <a:avLst/>
            <a:gdLst/>
            <a:ahLst/>
            <a:cxnLst/>
            <a:rect l="0" t="0" r="r" b="b"/>
            <a:pathLst>
              <a:path w="21474" h="21600">
                <a:moveTo>
                  <a:pt x="0" y="0"/>
                </a:moveTo>
                <a:lnTo>
                  <a:pt x="21474" y="0"/>
                </a:lnTo>
                <a:lnTo>
                  <a:pt x="21600" y="21600"/>
                </a:lnTo>
                <a:lnTo>
                  <a:pt x="126" y="21600"/>
                </a:lnTo>
                <a:close/>
                <a:moveTo>
                  <a:pt x="0" y="0"/>
                </a:moveTo>
              </a:path>
            </a:pathLst>
          </a:custGeom>
          <a:solidFill>
            <a:srgbClr val="1D300D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4" name="AutoShape 46"/>
          <p:cNvSpPr>
            <a:spLocks/>
          </p:cNvSpPr>
          <p:nvPr/>
        </p:nvSpPr>
        <p:spPr bwMode="auto">
          <a:xfrm rot="966482">
            <a:off x="11134531" y="3764944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5" name="AutoShape 47"/>
          <p:cNvSpPr>
            <a:spLocks/>
          </p:cNvSpPr>
          <p:nvPr/>
        </p:nvSpPr>
        <p:spPr bwMode="auto">
          <a:xfrm rot="966482">
            <a:off x="11412217" y="3841814"/>
            <a:ext cx="214576" cy="556448"/>
          </a:xfrm>
          <a:custGeom>
            <a:avLst/>
            <a:gdLst/>
            <a:ahLst/>
            <a:cxnLst/>
            <a:rect l="0" t="0" r="r" b="b"/>
            <a:pathLst>
              <a:path w="21585" h="21598">
                <a:moveTo>
                  <a:pt x="0" y="0"/>
                </a:moveTo>
                <a:lnTo>
                  <a:pt x="21585" y="2"/>
                </a:lnTo>
                <a:lnTo>
                  <a:pt x="21600" y="21600"/>
                </a:lnTo>
                <a:lnTo>
                  <a:pt x="15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003DCC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" name="AutoShape 48"/>
          <p:cNvSpPr>
            <a:spLocks/>
          </p:cNvSpPr>
          <p:nvPr/>
        </p:nvSpPr>
        <p:spPr bwMode="auto">
          <a:xfrm rot="966482">
            <a:off x="10037556" y="3564164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7" name="AutoShape 49"/>
          <p:cNvSpPr>
            <a:spLocks/>
          </p:cNvSpPr>
          <p:nvPr/>
        </p:nvSpPr>
        <p:spPr bwMode="auto">
          <a:xfrm rot="966482">
            <a:off x="9531525" y="3421897"/>
            <a:ext cx="84912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8" name="AutoShape 50"/>
          <p:cNvSpPr>
            <a:spLocks/>
          </p:cNvSpPr>
          <p:nvPr/>
        </p:nvSpPr>
        <p:spPr bwMode="auto">
          <a:xfrm rot="966482">
            <a:off x="9391534" y="3378299"/>
            <a:ext cx="86060" cy="299449"/>
          </a:xfrm>
          <a:custGeom>
            <a:avLst/>
            <a:gdLst/>
            <a:ahLst/>
            <a:cxnLst/>
            <a:rect l="0" t="0" r="r" b="b"/>
            <a:pathLst>
              <a:path w="21580" h="21598">
                <a:moveTo>
                  <a:pt x="0" y="0"/>
                </a:moveTo>
                <a:lnTo>
                  <a:pt x="21580" y="2"/>
                </a:lnTo>
                <a:lnTo>
                  <a:pt x="21600" y="21600"/>
                </a:lnTo>
                <a:lnTo>
                  <a:pt x="20" y="21598"/>
                </a:lnTo>
                <a:close/>
                <a:moveTo>
                  <a:pt x="0" y="0"/>
                </a:moveTo>
              </a:path>
            </a:pathLst>
          </a:custGeom>
          <a:solidFill>
            <a:srgbClr val="C000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9" name="AutoShape 51"/>
          <p:cNvSpPr>
            <a:spLocks/>
          </p:cNvSpPr>
          <p:nvPr/>
        </p:nvSpPr>
        <p:spPr bwMode="auto">
          <a:xfrm rot="966482">
            <a:off x="9653156" y="3491883"/>
            <a:ext cx="351124" cy="299449"/>
          </a:xfrm>
          <a:custGeom>
            <a:avLst/>
            <a:gdLst/>
            <a:ahLst/>
            <a:cxnLst/>
            <a:rect l="0" t="0" r="r" b="b"/>
            <a:pathLst>
              <a:path w="21595" h="21593">
                <a:moveTo>
                  <a:pt x="0" y="0"/>
                </a:moveTo>
                <a:lnTo>
                  <a:pt x="21595" y="7"/>
                </a:lnTo>
                <a:lnTo>
                  <a:pt x="21600" y="21600"/>
                </a:lnTo>
                <a:lnTo>
                  <a:pt x="5" y="21593"/>
                </a:lnTo>
                <a:close/>
                <a:moveTo>
                  <a:pt x="0" y="0"/>
                </a:moveTo>
              </a:path>
            </a:pathLst>
          </a:custGeom>
          <a:solidFill>
            <a:srgbClr val="FCBD00"/>
          </a:solidFill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0" name="AutoShape 52"/>
          <p:cNvSpPr>
            <a:spLocks/>
          </p:cNvSpPr>
          <p:nvPr/>
        </p:nvSpPr>
        <p:spPr bwMode="auto">
          <a:xfrm rot="966482">
            <a:off x="9346783" y="3441401"/>
            <a:ext cx="830763" cy="359110"/>
          </a:xfrm>
          <a:custGeom>
            <a:avLst/>
            <a:gdLst/>
            <a:ahLst/>
            <a:cxnLst/>
            <a:rect l="0" t="0" r="r" b="b"/>
            <a:pathLst>
              <a:path w="21597" h="21587">
                <a:moveTo>
                  <a:pt x="0" y="0"/>
                </a:moveTo>
                <a:lnTo>
                  <a:pt x="21597" y="13"/>
                </a:lnTo>
                <a:lnTo>
                  <a:pt x="21600" y="21600"/>
                </a:lnTo>
                <a:lnTo>
                  <a:pt x="3" y="21587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1" name="AutoShape 53"/>
          <p:cNvSpPr>
            <a:spLocks/>
          </p:cNvSpPr>
          <p:nvPr/>
        </p:nvSpPr>
        <p:spPr bwMode="auto">
          <a:xfrm rot="966482">
            <a:off x="10184431" y="3546954"/>
            <a:ext cx="1558255" cy="830656"/>
          </a:xfrm>
          <a:custGeom>
            <a:avLst/>
            <a:gdLst/>
            <a:ahLst/>
            <a:cxnLst/>
            <a:rect l="0" t="0" r="r" b="b"/>
            <a:pathLst>
              <a:path w="21597" h="21589">
                <a:moveTo>
                  <a:pt x="0" y="0"/>
                </a:moveTo>
                <a:lnTo>
                  <a:pt x="21597" y="11"/>
                </a:lnTo>
                <a:lnTo>
                  <a:pt x="21600" y="21600"/>
                </a:lnTo>
                <a:lnTo>
                  <a:pt x="3" y="21589"/>
                </a:lnTo>
                <a:close/>
                <a:moveTo>
                  <a:pt x="0" y="0"/>
                </a:moveTo>
              </a:path>
            </a:pathLst>
          </a:custGeom>
          <a:noFill/>
          <a:ln w="1587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2" name="Rectangle 54"/>
          <p:cNvSpPr>
            <a:spLocks/>
          </p:cNvSpPr>
          <p:nvPr/>
        </p:nvSpPr>
        <p:spPr bwMode="auto">
          <a:xfrm>
            <a:off x="8439140" y="3082291"/>
            <a:ext cx="504884" cy="27536"/>
          </a:xfrm>
          <a:prstGeom prst="rect">
            <a:avLst/>
          </a:prstGeom>
          <a:solidFill>
            <a:srgbClr val="0044FE">
              <a:alpha val="25000"/>
            </a:srgbClr>
          </a:solidFill>
          <a:ln w="15875">
            <a:solidFill>
              <a:schemeClr val="accent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3" name="Rectangle 55"/>
          <p:cNvSpPr>
            <a:spLocks/>
          </p:cNvSpPr>
          <p:nvPr/>
        </p:nvSpPr>
        <p:spPr bwMode="auto">
          <a:xfrm>
            <a:off x="8439140" y="3467789"/>
            <a:ext cx="504884" cy="27536"/>
          </a:xfrm>
          <a:prstGeom prst="rect">
            <a:avLst/>
          </a:prstGeom>
          <a:solidFill>
            <a:srgbClr val="0044FE">
              <a:alpha val="25000"/>
            </a:srgbClr>
          </a:solidFill>
          <a:ln w="15875">
            <a:solidFill>
              <a:schemeClr val="accent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" name="AutoShape 56"/>
          <p:cNvSpPr>
            <a:spLocks/>
          </p:cNvSpPr>
          <p:nvPr/>
        </p:nvSpPr>
        <p:spPr bwMode="auto">
          <a:xfrm>
            <a:off x="8485038" y="3027220"/>
            <a:ext cx="27539" cy="51399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2712">
              <a:alpha val="25000"/>
            </a:srgbClr>
          </a:solidFill>
          <a:ln w="15875">
            <a:solidFill>
              <a:schemeClr val="accent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5" name="AutoShape 57"/>
          <p:cNvSpPr>
            <a:spLocks/>
          </p:cNvSpPr>
          <p:nvPr/>
        </p:nvSpPr>
        <p:spPr bwMode="auto">
          <a:xfrm>
            <a:off x="8870586" y="3027220"/>
            <a:ext cx="27539" cy="51399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2712">
              <a:alpha val="25000"/>
            </a:srgbClr>
          </a:solidFill>
          <a:ln w="15875">
            <a:solidFill>
              <a:schemeClr val="accent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6" name="AutoShape 58"/>
          <p:cNvSpPr>
            <a:spLocks/>
          </p:cNvSpPr>
          <p:nvPr/>
        </p:nvSpPr>
        <p:spPr bwMode="auto">
          <a:xfrm>
            <a:off x="8540117" y="3265862"/>
            <a:ext cx="293751" cy="36714"/>
          </a:xfrm>
          <a:prstGeom prst="roundRect">
            <a:avLst>
              <a:gd name="adj" fmla="val 50000"/>
            </a:avLst>
          </a:prstGeom>
          <a:solidFill>
            <a:srgbClr val="6293FE">
              <a:alpha val="25000"/>
            </a:srgbClr>
          </a:solidFill>
          <a:ln w="15875">
            <a:solidFill>
              <a:schemeClr val="accent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7" name="Oval 59"/>
          <p:cNvSpPr>
            <a:spLocks/>
          </p:cNvSpPr>
          <p:nvPr/>
        </p:nvSpPr>
        <p:spPr bwMode="auto">
          <a:xfrm>
            <a:off x="8319804" y="2917078"/>
            <a:ext cx="743556" cy="743460"/>
          </a:xfrm>
          <a:prstGeom prst="ellipse">
            <a:avLst/>
          </a:prstGeom>
          <a:noFill/>
          <a:ln w="15875">
            <a:solidFill>
              <a:schemeClr val="accent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/>
                  <a:t>Neutron Form Factor,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bSup>
                  </m:oMath>
                </a14:m>
                <a:r>
                  <a:rPr lang="en-US" b="1" dirty="0"/>
                  <a:t> </a:t>
                </a:r>
                <a:r>
                  <a:rPr lang="en-US" b="1" dirty="0" smtClean="0"/>
                  <a:t>Measurement</a:t>
                </a:r>
                <a:endParaRPr lang="en-US" b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5714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b="1" dirty="0" smtClean="0"/>
              <a:t>Right HRS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Detected scattered electrons from </a:t>
            </a:r>
            <a:r>
              <a:rPr lang="en-US" sz="1800" baseline="30000" dirty="0"/>
              <a:t>3</a:t>
            </a:r>
            <a:r>
              <a:rPr lang="en-US" sz="1800" dirty="0"/>
              <a:t>He(</a:t>
            </a:r>
            <a:r>
              <a:rPr lang="en-US" sz="1800" i="1" dirty="0" err="1"/>
              <a:t>e,e’n</a:t>
            </a:r>
            <a:r>
              <a:rPr lang="en-US" sz="1800" dirty="0"/>
              <a:t>) and 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He(</a:t>
            </a:r>
            <a:r>
              <a:rPr lang="en-US" sz="1800" i="1" dirty="0" err="1" smtClean="0"/>
              <a:t>e,e</a:t>
            </a:r>
            <a:r>
              <a:rPr lang="en-US" sz="1800" i="1" dirty="0" smtClean="0"/>
              <a:t>’</a:t>
            </a:r>
            <a:r>
              <a:rPr lang="en-US" sz="18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Detector package included VDCs, trigger scintillators, gas Cherenkov, and lead-glass calorimeters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7" name="Picture 7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38" y="3589978"/>
            <a:ext cx="3670073" cy="270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5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41" y="60195"/>
            <a:ext cx="3357953" cy="301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5"/>
          <p:cNvSpPr>
            <a:spLocks/>
          </p:cNvSpPr>
          <p:nvPr/>
        </p:nvSpPr>
        <p:spPr bwMode="auto">
          <a:xfrm rot="12433263">
            <a:off x="9062065" y="1942084"/>
            <a:ext cx="578321" cy="174878"/>
          </a:xfrm>
          <a:prstGeom prst="rect">
            <a:avLst/>
          </a:prstGeom>
          <a:solidFill>
            <a:srgbClr val="C00000">
              <a:alpha val="25000"/>
            </a:srgbClr>
          </a:solidFill>
          <a:ln w="15875">
            <a:solidFill>
              <a:schemeClr val="tx1">
                <a:alpha val="2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" name="Rectangle 69"/>
          <p:cNvSpPr>
            <a:spLocks/>
          </p:cNvSpPr>
          <p:nvPr/>
        </p:nvSpPr>
        <p:spPr bwMode="auto">
          <a:xfrm>
            <a:off x="9971271" y="4511426"/>
            <a:ext cx="1170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halkboard" charset="0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</a:defRPr>
            </a:lvl9pPr>
          </a:lstStyle>
          <a:p>
            <a:pPr algn="ctr"/>
            <a:r>
              <a:rPr lang="en-US" sz="2400" b="1" dirty="0">
                <a:latin typeface="+mj-lt"/>
                <a:ea typeface="Baskerville SemiBold" charset="0"/>
                <a:cs typeface="Baskerville SemiBold" charset="0"/>
                <a:sym typeface="Baskerville SemiBold" charset="0"/>
              </a:rPr>
              <a:t>Right HRS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696399" y="230204"/>
            <a:ext cx="2454398" cy="915507"/>
            <a:chOff x="696399" y="230204"/>
            <a:chExt cx="2454398" cy="915507"/>
          </a:xfrm>
        </p:grpSpPr>
        <p:grpSp>
          <p:nvGrpSpPr>
            <p:cNvPr id="83" name="Group 82"/>
            <p:cNvGrpSpPr/>
            <p:nvPr/>
          </p:nvGrpSpPr>
          <p:grpSpPr>
            <a:xfrm>
              <a:off x="696399" y="230204"/>
              <a:ext cx="2454398" cy="915507"/>
              <a:chOff x="8606606" y="129342"/>
              <a:chExt cx="2454398" cy="915507"/>
            </a:xfrm>
          </p:grpSpPr>
          <p:grpSp>
            <p:nvGrpSpPr>
              <p:cNvPr id="85" name="Group 84"/>
              <p:cNvGrpSpPr/>
              <p:nvPr/>
            </p:nvGrpSpPr>
            <p:grpSpPr>
              <a:xfrm>
                <a:off x="8606606" y="129342"/>
                <a:ext cx="2435251" cy="915507"/>
                <a:chOff x="8035214" y="3522558"/>
                <a:chExt cx="2435251" cy="915507"/>
              </a:xfrm>
            </p:grpSpPr>
            <p:cxnSp>
              <p:nvCxnSpPr>
                <p:cNvPr id="87" name="Straight Arrow Connector 86"/>
                <p:cNvCxnSpPr/>
                <p:nvPr/>
              </p:nvCxnSpPr>
              <p:spPr>
                <a:xfrm flipV="1">
                  <a:off x="8218396" y="4038588"/>
                  <a:ext cx="997183" cy="1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Arrow Connector 87"/>
                <p:cNvCxnSpPr/>
                <p:nvPr/>
              </p:nvCxnSpPr>
              <p:spPr>
                <a:xfrm flipV="1">
                  <a:off x="9212367" y="3643498"/>
                  <a:ext cx="1023536" cy="382056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Freeform 88"/>
                <p:cNvSpPr/>
                <p:nvPr/>
              </p:nvSpPr>
              <p:spPr>
                <a:xfrm>
                  <a:off x="9183069" y="4028876"/>
                  <a:ext cx="215691" cy="294540"/>
                </a:xfrm>
                <a:custGeom>
                  <a:avLst/>
                  <a:gdLst>
                    <a:gd name="connsiteX0" fmla="*/ 12653 w 229361"/>
                    <a:gd name="connsiteY0" fmla="*/ 0 h 313207"/>
                    <a:gd name="connsiteX1" fmla="*/ 157032 w 229361"/>
                    <a:gd name="connsiteY1" fmla="*/ 48126 h 313207"/>
                    <a:gd name="connsiteX2" fmla="*/ 622 w 229361"/>
                    <a:gd name="connsiteY2" fmla="*/ 108284 h 313207"/>
                    <a:gd name="connsiteX3" fmla="*/ 229222 w 229361"/>
                    <a:gd name="connsiteY3" fmla="*/ 156410 h 313207"/>
                    <a:gd name="connsiteX4" fmla="*/ 36717 w 229361"/>
                    <a:gd name="connsiteY4" fmla="*/ 288758 h 313207"/>
                    <a:gd name="connsiteX5" fmla="*/ 181096 w 229361"/>
                    <a:gd name="connsiteY5" fmla="*/ 312821 h 313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361" h="313207">
                      <a:moveTo>
                        <a:pt x="12653" y="0"/>
                      </a:moveTo>
                      <a:cubicBezTo>
                        <a:pt x="85845" y="15039"/>
                        <a:pt x="159037" y="30079"/>
                        <a:pt x="157032" y="48126"/>
                      </a:cubicBezTo>
                      <a:cubicBezTo>
                        <a:pt x="155027" y="66173"/>
                        <a:pt x="-11410" y="90237"/>
                        <a:pt x="622" y="108284"/>
                      </a:cubicBezTo>
                      <a:cubicBezTo>
                        <a:pt x="12654" y="126331"/>
                        <a:pt x="223206" y="126331"/>
                        <a:pt x="229222" y="156410"/>
                      </a:cubicBezTo>
                      <a:cubicBezTo>
                        <a:pt x="235238" y="186489"/>
                        <a:pt x="44738" y="262690"/>
                        <a:pt x="36717" y="288758"/>
                      </a:cubicBezTo>
                      <a:cubicBezTo>
                        <a:pt x="28696" y="314827"/>
                        <a:pt x="104896" y="313824"/>
                        <a:pt x="181096" y="312821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0" name="Straight Arrow Connector 89"/>
                <p:cNvCxnSpPr/>
                <p:nvPr/>
              </p:nvCxnSpPr>
              <p:spPr>
                <a:xfrm>
                  <a:off x="9495012" y="4273513"/>
                  <a:ext cx="844185" cy="57004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Oval 105"/>
                <p:cNvSpPr/>
                <p:nvPr/>
              </p:nvSpPr>
              <p:spPr>
                <a:xfrm>
                  <a:off x="8035214" y="3972962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10265200" y="3522558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08" name="Group 107"/>
                <p:cNvGrpSpPr/>
                <p:nvPr/>
              </p:nvGrpSpPr>
              <p:grpSpPr>
                <a:xfrm>
                  <a:off x="9342341" y="4221230"/>
                  <a:ext cx="171300" cy="216835"/>
                  <a:chOff x="8568213" y="4233930"/>
                  <a:chExt cx="171300" cy="216835"/>
                </a:xfrm>
              </p:grpSpPr>
              <p:sp>
                <p:nvSpPr>
                  <p:cNvPr id="10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8584157" y="4295409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110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8568213" y="4233930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86" name="Oval 106"/>
              <p:cNvSpPr>
                <a:spLocks noChangeArrowheads="1"/>
              </p:cNvSpPr>
              <p:nvPr/>
            </p:nvSpPr>
            <p:spPr bwMode="auto">
              <a:xfrm>
                <a:off x="10905648" y="872401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84" name="Oval 103"/>
            <p:cNvSpPr>
              <a:spLocks noChangeArrowheads="1"/>
            </p:cNvSpPr>
            <p:nvPr/>
          </p:nvSpPr>
          <p:spPr bwMode="auto">
            <a:xfrm>
              <a:off x="1925848" y="973263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11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1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/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	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12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Form Factors – World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1880" t="7292" r="52883" b="25721"/>
          <a:stretch/>
        </p:blipFill>
        <p:spPr>
          <a:xfrm>
            <a:off x="1377354" y="1829821"/>
            <a:ext cx="5023446" cy="41822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1880" t="52971" r="52883" b="30713"/>
          <a:stretch/>
        </p:blipFill>
        <p:spPr>
          <a:xfrm>
            <a:off x="897869" y="1829821"/>
            <a:ext cx="6917460" cy="44434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/>
          <a:srcRect l="1880" t="52971" r="52883" b="30713"/>
          <a:stretch/>
        </p:blipFill>
        <p:spPr>
          <a:xfrm flipV="1">
            <a:off x="910917" y="1826606"/>
            <a:ext cx="6891364" cy="4507452"/>
          </a:xfrm>
          <a:prstGeom prst="rect">
            <a:avLst/>
          </a:prstGeom>
        </p:spPr>
      </p:pic>
      <p:sp>
        <p:nvSpPr>
          <p:cNvPr id="58" name="Oval 57"/>
          <p:cNvSpPr/>
          <p:nvPr/>
        </p:nvSpPr>
        <p:spPr>
          <a:xfrm>
            <a:off x="2870500" y="4568789"/>
            <a:ext cx="3671249" cy="935738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p-Down Arrow 2"/>
          <p:cNvSpPr/>
          <p:nvPr/>
        </p:nvSpPr>
        <p:spPr>
          <a:xfrm>
            <a:off x="8047553" y="2850761"/>
            <a:ext cx="384994" cy="25654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rved Left Arrow 4"/>
          <p:cNvSpPr/>
          <p:nvPr/>
        </p:nvSpPr>
        <p:spPr>
          <a:xfrm>
            <a:off x="8047553" y="2850761"/>
            <a:ext cx="1291227" cy="277028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569200" y="5960176"/>
            <a:ext cx="470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</a:t>
            </a:r>
            <a:r>
              <a:rPr lang="en-US" dirty="0" err="1" smtClean="0"/>
              <a:t>Povh</a:t>
            </a:r>
            <a:r>
              <a:rPr lang="en-US" dirty="0" smtClean="0"/>
              <a:t>,</a:t>
            </a:r>
            <a:r>
              <a:rPr lang="en-US" i="1" dirty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</a:t>
            </a:r>
            <a:r>
              <a:rPr lang="en-US" b="1" dirty="0" smtClean="0"/>
              <a:t>Particles </a:t>
            </a:r>
            <a:r>
              <a:rPr lang="en-US" b="1" dirty="0"/>
              <a:t>and </a:t>
            </a:r>
            <a:r>
              <a:rPr lang="en-US" b="1" dirty="0" smtClean="0"/>
              <a:t>Nuclei</a:t>
            </a:r>
            <a:r>
              <a:rPr lang="en-US" dirty="0" smtClean="0"/>
              <a:t>, 6</a:t>
            </a:r>
            <a:r>
              <a:rPr lang="en-US" baseline="30000" dirty="0" smtClean="0"/>
              <a:t>th</a:t>
            </a:r>
            <a:r>
              <a:rPr lang="en-US" dirty="0" smtClean="0"/>
              <a:t> ed. (2008)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8606606" y="129342"/>
            <a:ext cx="2454398" cy="915507"/>
            <a:chOff x="8606606" y="129342"/>
            <a:chExt cx="2454398" cy="915507"/>
          </a:xfrm>
        </p:grpSpPr>
        <p:sp>
          <p:nvSpPr>
            <p:cNvPr id="28" name="Oval 103"/>
            <p:cNvSpPr>
              <a:spLocks noChangeArrowheads="1"/>
            </p:cNvSpPr>
            <p:nvPr/>
          </p:nvSpPr>
          <p:spPr bwMode="auto">
            <a:xfrm>
              <a:off x="9862922" y="88056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8606606" y="129342"/>
              <a:ext cx="2454398" cy="915507"/>
              <a:chOff x="8606606" y="129342"/>
              <a:chExt cx="2454398" cy="915507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8606606" y="129342"/>
                <a:ext cx="2435251" cy="915507"/>
                <a:chOff x="8035214" y="3522558"/>
                <a:chExt cx="2435251" cy="915507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8218396" y="4038588"/>
                  <a:ext cx="997183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flipV="1">
                  <a:off x="9212367" y="3643498"/>
                  <a:ext cx="1023536" cy="3820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Freeform 33"/>
                <p:cNvSpPr/>
                <p:nvPr/>
              </p:nvSpPr>
              <p:spPr>
                <a:xfrm>
                  <a:off x="9183069" y="4028876"/>
                  <a:ext cx="215691" cy="294540"/>
                </a:xfrm>
                <a:custGeom>
                  <a:avLst/>
                  <a:gdLst>
                    <a:gd name="connsiteX0" fmla="*/ 12653 w 229361"/>
                    <a:gd name="connsiteY0" fmla="*/ 0 h 313207"/>
                    <a:gd name="connsiteX1" fmla="*/ 157032 w 229361"/>
                    <a:gd name="connsiteY1" fmla="*/ 48126 h 313207"/>
                    <a:gd name="connsiteX2" fmla="*/ 622 w 229361"/>
                    <a:gd name="connsiteY2" fmla="*/ 108284 h 313207"/>
                    <a:gd name="connsiteX3" fmla="*/ 229222 w 229361"/>
                    <a:gd name="connsiteY3" fmla="*/ 156410 h 313207"/>
                    <a:gd name="connsiteX4" fmla="*/ 36717 w 229361"/>
                    <a:gd name="connsiteY4" fmla="*/ 288758 h 313207"/>
                    <a:gd name="connsiteX5" fmla="*/ 181096 w 229361"/>
                    <a:gd name="connsiteY5" fmla="*/ 312821 h 313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361" h="313207">
                      <a:moveTo>
                        <a:pt x="12653" y="0"/>
                      </a:moveTo>
                      <a:cubicBezTo>
                        <a:pt x="85845" y="15039"/>
                        <a:pt x="159037" y="30079"/>
                        <a:pt x="157032" y="48126"/>
                      </a:cubicBezTo>
                      <a:cubicBezTo>
                        <a:pt x="155027" y="66173"/>
                        <a:pt x="-11410" y="90237"/>
                        <a:pt x="622" y="108284"/>
                      </a:cubicBezTo>
                      <a:cubicBezTo>
                        <a:pt x="12654" y="126331"/>
                        <a:pt x="223206" y="126331"/>
                        <a:pt x="229222" y="156410"/>
                      </a:cubicBezTo>
                      <a:cubicBezTo>
                        <a:pt x="235238" y="186489"/>
                        <a:pt x="44738" y="262690"/>
                        <a:pt x="36717" y="288758"/>
                      </a:cubicBezTo>
                      <a:cubicBezTo>
                        <a:pt x="28696" y="314827"/>
                        <a:pt x="104896" y="313824"/>
                        <a:pt x="181096" y="312821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9495012" y="4273513"/>
                  <a:ext cx="844185" cy="570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Oval 35"/>
                <p:cNvSpPr/>
                <p:nvPr/>
              </p:nvSpPr>
              <p:spPr>
                <a:xfrm>
                  <a:off x="8035214" y="3972962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10265200" y="3522558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0" name="Group 39"/>
                <p:cNvGrpSpPr/>
                <p:nvPr/>
              </p:nvGrpSpPr>
              <p:grpSpPr>
                <a:xfrm>
                  <a:off x="9342341" y="4221230"/>
                  <a:ext cx="171300" cy="216835"/>
                  <a:chOff x="8568213" y="4233930"/>
                  <a:chExt cx="171300" cy="216835"/>
                </a:xfrm>
              </p:grpSpPr>
              <p:sp>
                <p:nvSpPr>
                  <p:cNvPr id="4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8584157" y="4295409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0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8568213" y="4233930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31" name="Oval 106"/>
              <p:cNvSpPr>
                <a:spLocks noChangeArrowheads="1"/>
              </p:cNvSpPr>
              <p:nvPr/>
            </p:nvSpPr>
            <p:spPr bwMode="auto">
              <a:xfrm>
                <a:off x="10905648" y="872401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6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6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783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3" grpId="0" animBg="1"/>
      <p:bldP spid="3" grpId="1" animBg="1"/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098" t="1418" r="16454" b="1505"/>
          <a:stretch/>
        </p:blipFill>
        <p:spPr>
          <a:xfrm>
            <a:off x="783312" y="1821670"/>
            <a:ext cx="6209441" cy="437594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736857">
            <a:off x="6065971" y="4734590"/>
            <a:ext cx="2614532" cy="1000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Fourier</a:t>
            </a:r>
          </a:p>
          <a:p>
            <a:pPr algn="ctr"/>
            <a:r>
              <a:rPr lang="en-US" dirty="0" smtClean="0"/>
              <a:t>Transform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Form Factors – World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7950308" y="4714720"/>
            <a:ext cx="4148629" cy="1683823"/>
            <a:chOff x="7950308" y="4714720"/>
            <a:chExt cx="4148629" cy="16838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34870" t="40451" r="26184" b="16667"/>
            <a:stretch/>
          </p:blipFill>
          <p:spPr>
            <a:xfrm>
              <a:off x="8619413" y="4754530"/>
              <a:ext cx="2536267" cy="157007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950308" y="4714720"/>
              <a:ext cx="7056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dirty="0" smtClean="0"/>
                <a:t>ρ</a:t>
              </a:r>
              <a:r>
                <a:rPr lang="en-US" dirty="0" smtClean="0"/>
                <a:t>(b)</a:t>
              </a:r>
            </a:p>
            <a:p>
              <a:r>
                <a:rPr lang="en-US" dirty="0" smtClean="0"/>
                <a:t>[fm</a:t>
              </a:r>
              <a:r>
                <a:rPr lang="en-US" baseline="30000" dirty="0" smtClean="0"/>
                <a:t>-2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870074" y="6029211"/>
              <a:ext cx="12288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 [</a:t>
              </a:r>
              <a:r>
                <a:rPr lang="en-US" dirty="0" err="1" smtClean="0"/>
                <a:t>fm</a:t>
              </a:r>
              <a:r>
                <a:rPr lang="en-US" dirty="0" smtClean="0"/>
                <a:t>]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585884" y="1753131"/>
            <a:ext cx="3104148" cy="3124292"/>
            <a:chOff x="1588168" y="2292548"/>
            <a:chExt cx="3104148" cy="3124292"/>
          </a:xfr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grpSp>
          <p:nvGrpSpPr>
            <p:cNvPr id="13" name="Group 12"/>
            <p:cNvGrpSpPr/>
            <p:nvPr/>
          </p:nvGrpSpPr>
          <p:grpSpPr>
            <a:xfrm>
              <a:off x="1588168" y="2310063"/>
              <a:ext cx="3104148" cy="3106777"/>
              <a:chOff x="1588168" y="2310063"/>
              <a:chExt cx="3104148" cy="3106777"/>
            </a:xfrm>
            <a:grpFill/>
          </p:grpSpPr>
          <p:sp>
            <p:nvSpPr>
              <p:cNvPr id="15" name="Oval 14"/>
              <p:cNvSpPr/>
              <p:nvPr/>
            </p:nvSpPr>
            <p:spPr>
              <a:xfrm>
                <a:off x="1588168" y="2310063"/>
                <a:ext cx="3104148" cy="310414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764507" y="2411170"/>
                <a:ext cx="837089" cy="264687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6600" dirty="0" smtClean="0">
                    <a:solidFill>
                      <a:schemeClr val="bg1"/>
                    </a:solidFill>
                  </a:rPr>
                  <a:t>-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276120" y="2779998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258506" y="3938108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502758" y="3941230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502758" y="2779998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777027" y="3528297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025572" y="483206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222778" y="3528297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978184" y="2292548"/>
              <a:ext cx="309700" cy="5847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-</a:t>
              </a:r>
              <a:endParaRPr lang="en-US" sz="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606606" y="129342"/>
            <a:ext cx="2454398" cy="915507"/>
            <a:chOff x="8606606" y="129342"/>
            <a:chExt cx="2454398" cy="915507"/>
          </a:xfrm>
        </p:grpSpPr>
        <p:sp>
          <p:nvSpPr>
            <p:cNvPr id="39" name="Oval 103"/>
            <p:cNvSpPr>
              <a:spLocks noChangeArrowheads="1"/>
            </p:cNvSpPr>
            <p:nvPr/>
          </p:nvSpPr>
          <p:spPr bwMode="auto">
            <a:xfrm>
              <a:off x="9862922" y="88056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8606606" y="129342"/>
              <a:ext cx="2454398" cy="915507"/>
              <a:chOff x="8606606" y="129342"/>
              <a:chExt cx="2454398" cy="915507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8606606" y="129342"/>
                <a:ext cx="2435251" cy="915507"/>
                <a:chOff x="8035214" y="3522558"/>
                <a:chExt cx="2435251" cy="915507"/>
              </a:xfrm>
            </p:grpSpPr>
            <p:cxnSp>
              <p:nvCxnSpPr>
                <p:cNvPr id="59" name="Straight Arrow Connector 58"/>
                <p:cNvCxnSpPr/>
                <p:nvPr/>
              </p:nvCxnSpPr>
              <p:spPr>
                <a:xfrm flipV="1">
                  <a:off x="8218396" y="4038588"/>
                  <a:ext cx="997183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/>
                <p:cNvCxnSpPr/>
                <p:nvPr/>
              </p:nvCxnSpPr>
              <p:spPr>
                <a:xfrm flipV="1">
                  <a:off x="9212367" y="3643498"/>
                  <a:ext cx="1023536" cy="3820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Freeform 60"/>
                <p:cNvSpPr/>
                <p:nvPr/>
              </p:nvSpPr>
              <p:spPr>
                <a:xfrm>
                  <a:off x="9183069" y="4028876"/>
                  <a:ext cx="215691" cy="294540"/>
                </a:xfrm>
                <a:custGeom>
                  <a:avLst/>
                  <a:gdLst>
                    <a:gd name="connsiteX0" fmla="*/ 12653 w 229361"/>
                    <a:gd name="connsiteY0" fmla="*/ 0 h 313207"/>
                    <a:gd name="connsiteX1" fmla="*/ 157032 w 229361"/>
                    <a:gd name="connsiteY1" fmla="*/ 48126 h 313207"/>
                    <a:gd name="connsiteX2" fmla="*/ 622 w 229361"/>
                    <a:gd name="connsiteY2" fmla="*/ 108284 h 313207"/>
                    <a:gd name="connsiteX3" fmla="*/ 229222 w 229361"/>
                    <a:gd name="connsiteY3" fmla="*/ 156410 h 313207"/>
                    <a:gd name="connsiteX4" fmla="*/ 36717 w 229361"/>
                    <a:gd name="connsiteY4" fmla="*/ 288758 h 313207"/>
                    <a:gd name="connsiteX5" fmla="*/ 181096 w 229361"/>
                    <a:gd name="connsiteY5" fmla="*/ 312821 h 313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361" h="313207">
                      <a:moveTo>
                        <a:pt x="12653" y="0"/>
                      </a:moveTo>
                      <a:cubicBezTo>
                        <a:pt x="85845" y="15039"/>
                        <a:pt x="159037" y="30079"/>
                        <a:pt x="157032" y="48126"/>
                      </a:cubicBezTo>
                      <a:cubicBezTo>
                        <a:pt x="155027" y="66173"/>
                        <a:pt x="-11410" y="90237"/>
                        <a:pt x="622" y="108284"/>
                      </a:cubicBezTo>
                      <a:cubicBezTo>
                        <a:pt x="12654" y="126331"/>
                        <a:pt x="223206" y="126331"/>
                        <a:pt x="229222" y="156410"/>
                      </a:cubicBezTo>
                      <a:cubicBezTo>
                        <a:pt x="235238" y="186489"/>
                        <a:pt x="44738" y="262690"/>
                        <a:pt x="36717" y="288758"/>
                      </a:cubicBezTo>
                      <a:cubicBezTo>
                        <a:pt x="28696" y="314827"/>
                        <a:pt x="104896" y="313824"/>
                        <a:pt x="181096" y="312821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2" name="Straight Arrow Connector 61"/>
                <p:cNvCxnSpPr/>
                <p:nvPr/>
              </p:nvCxnSpPr>
              <p:spPr>
                <a:xfrm>
                  <a:off x="9495012" y="4273513"/>
                  <a:ext cx="844185" cy="570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Oval 62"/>
                <p:cNvSpPr/>
                <p:nvPr/>
              </p:nvSpPr>
              <p:spPr>
                <a:xfrm>
                  <a:off x="8035214" y="3972962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10265200" y="3522558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5" name="Group 64"/>
                <p:cNvGrpSpPr/>
                <p:nvPr/>
              </p:nvGrpSpPr>
              <p:grpSpPr>
                <a:xfrm>
                  <a:off x="9342341" y="4221230"/>
                  <a:ext cx="171300" cy="216835"/>
                  <a:chOff x="8568213" y="4233930"/>
                  <a:chExt cx="171300" cy="216835"/>
                </a:xfrm>
              </p:grpSpPr>
              <p:sp>
                <p:nvSpPr>
                  <p:cNvPr id="6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8584157" y="4295409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67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8568213" y="4233930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58" name="Oval 106"/>
              <p:cNvSpPr>
                <a:spLocks noChangeArrowheads="1"/>
              </p:cNvSpPr>
              <p:nvPr/>
            </p:nvSpPr>
            <p:spPr bwMode="auto">
              <a:xfrm>
                <a:off x="10905648" y="872401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6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7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-2790" y="5972208"/>
            <a:ext cx="463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V. </a:t>
            </a:r>
            <a:r>
              <a:rPr lang="en-US" dirty="0" err="1" smtClean="0"/>
              <a:t>Sulkowsky</a:t>
            </a:r>
            <a:r>
              <a:rPr lang="en-US" dirty="0" smtClean="0"/>
              <a:t>, G. </a:t>
            </a:r>
            <a:r>
              <a:rPr lang="en-US" dirty="0" err="1" smtClean="0"/>
              <a:t>Jin</a:t>
            </a:r>
            <a:r>
              <a:rPr lang="en-US" dirty="0" smtClean="0"/>
              <a:t>, E. Long, </a:t>
            </a:r>
            <a:r>
              <a:rPr lang="en-US" i="1" dirty="0" smtClean="0"/>
              <a:t>et al</a:t>
            </a:r>
            <a:r>
              <a:rPr lang="en-US" dirty="0" smtClean="0"/>
              <a:t>, PRL (in prep.)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501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Form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4870" t="40451" r="26184" b="16667"/>
          <a:stretch/>
        </p:blipFill>
        <p:spPr>
          <a:xfrm>
            <a:off x="8619413" y="4754530"/>
            <a:ext cx="2536267" cy="15700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70074" y="6029211"/>
            <a:ext cx="122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[</a:t>
            </a:r>
            <a:r>
              <a:rPr lang="en-US" dirty="0" err="1" smtClean="0"/>
              <a:t>fm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37506" t="34549" r="25208" b="23263"/>
          <a:stretch/>
        </p:blipFill>
        <p:spPr>
          <a:xfrm>
            <a:off x="3498247" y="4896396"/>
            <a:ext cx="2227727" cy="141711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464468" y="1646438"/>
            <a:ext cx="3104148" cy="3273809"/>
            <a:chOff x="1588168" y="2140402"/>
            <a:chExt cx="3104148" cy="3273809"/>
          </a:xfrm>
        </p:grpSpPr>
        <p:grpSp>
          <p:nvGrpSpPr>
            <p:cNvPr id="26" name="Group 25"/>
            <p:cNvGrpSpPr/>
            <p:nvPr/>
          </p:nvGrpSpPr>
          <p:grpSpPr>
            <a:xfrm>
              <a:off x="1588168" y="2310063"/>
              <a:ext cx="3104148" cy="3104148"/>
              <a:chOff x="1588168" y="2310063"/>
              <a:chExt cx="3104148" cy="3104148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1588168" y="2310063"/>
                <a:ext cx="3104148" cy="310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518116" y="2424398"/>
                <a:ext cx="1244251" cy="264687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6600" dirty="0" smtClean="0">
                    <a:solidFill>
                      <a:schemeClr val="bg1"/>
                    </a:solidFill>
                  </a:rPr>
                  <a:t>+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136420" y="242439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118806" y="358250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363058" y="3585630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363058" y="242439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631333" y="3286172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917423" y="4489419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077084" y="3286172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870035" y="2140402"/>
              <a:ext cx="529312" cy="92333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5400" dirty="0" smtClean="0">
                  <a:solidFill>
                    <a:schemeClr val="bg1"/>
                  </a:solidFill>
                </a:rPr>
                <a:t>+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892255" y="4879344"/>
            <a:ext cx="70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ρ</a:t>
            </a:r>
            <a:r>
              <a:rPr lang="en-US" dirty="0" smtClean="0"/>
              <a:t>(b)</a:t>
            </a:r>
          </a:p>
          <a:p>
            <a:r>
              <a:rPr lang="en-US" dirty="0" smtClean="0"/>
              <a:t>[fm</a:t>
            </a:r>
            <a:r>
              <a:rPr lang="en-US" baseline="30000" dirty="0" smtClean="0"/>
              <a:t>-2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481003" y="6029211"/>
            <a:ext cx="122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[</a:t>
            </a:r>
            <a:r>
              <a:rPr lang="en-US" dirty="0" err="1" smtClean="0"/>
              <a:t>fm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7585884" y="1753131"/>
            <a:ext cx="3104148" cy="3124292"/>
            <a:chOff x="1588168" y="2292548"/>
            <a:chExt cx="3104148" cy="3124292"/>
          </a:xfr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grpSp>
          <p:nvGrpSpPr>
            <p:cNvPr id="58" name="Group 57"/>
            <p:cNvGrpSpPr/>
            <p:nvPr/>
          </p:nvGrpSpPr>
          <p:grpSpPr>
            <a:xfrm>
              <a:off x="1588168" y="2310063"/>
              <a:ext cx="3104148" cy="3106777"/>
              <a:chOff x="1588168" y="2310063"/>
              <a:chExt cx="3104148" cy="3106777"/>
            </a:xfrm>
            <a:grpFill/>
          </p:grpSpPr>
          <p:sp>
            <p:nvSpPr>
              <p:cNvPr id="60" name="Oval 59"/>
              <p:cNvSpPr/>
              <p:nvPr/>
            </p:nvSpPr>
            <p:spPr>
              <a:xfrm>
                <a:off x="1588168" y="2310063"/>
                <a:ext cx="3104148" cy="310414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764507" y="2411170"/>
                <a:ext cx="837089" cy="264687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6600" dirty="0" smtClean="0">
                    <a:solidFill>
                      <a:schemeClr val="bg1"/>
                    </a:solidFill>
                  </a:rPr>
                  <a:t>-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276120" y="2779998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258506" y="3938108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502758" y="3941230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502758" y="2779998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777027" y="3528297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025572" y="483206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222778" y="3528297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2978184" y="2292548"/>
              <a:ext cx="309700" cy="5847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-</a:t>
              </a:r>
              <a:endParaRPr lang="en-US" sz="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7950308" y="4714720"/>
            <a:ext cx="70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ρ</a:t>
            </a:r>
            <a:r>
              <a:rPr lang="en-US" dirty="0" smtClean="0"/>
              <a:t>(b)</a:t>
            </a:r>
          </a:p>
          <a:p>
            <a:r>
              <a:rPr lang="en-US" dirty="0" smtClean="0"/>
              <a:t>[fm</a:t>
            </a:r>
            <a:r>
              <a:rPr lang="en-US" baseline="30000" dirty="0" smtClean="0"/>
              <a:t>-2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29384" y="2819602"/>
            <a:ext cx="1813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Constituents of</a:t>
            </a:r>
          </a:p>
          <a:p>
            <a:pPr algn="ctr"/>
            <a:r>
              <a:rPr lang="en-US" dirty="0" smtClean="0"/>
              <a:t>nucleons are </a:t>
            </a:r>
          </a:p>
          <a:p>
            <a:pPr algn="ctr"/>
            <a:r>
              <a:rPr lang="en-US" dirty="0" smtClean="0"/>
              <a:t>charged particles</a:t>
            </a:r>
            <a:endParaRPr lang="en-US" dirty="0"/>
          </a:p>
        </p:txBody>
      </p:sp>
      <p:grpSp>
        <p:nvGrpSpPr>
          <p:cNvPr id="112" name="Group 111"/>
          <p:cNvGrpSpPr/>
          <p:nvPr/>
        </p:nvGrpSpPr>
        <p:grpSpPr>
          <a:xfrm>
            <a:off x="1291396" y="129342"/>
            <a:ext cx="2474001" cy="982817"/>
            <a:chOff x="8035214" y="3522558"/>
            <a:chExt cx="2474001" cy="982817"/>
          </a:xfrm>
        </p:grpSpPr>
        <p:cxnSp>
          <p:nvCxnSpPr>
            <p:cNvPr id="113" name="Straight Arrow Connector 112"/>
            <p:cNvCxnSpPr/>
            <p:nvPr/>
          </p:nvCxnSpPr>
          <p:spPr>
            <a:xfrm flipV="1">
              <a:off x="8218396" y="4038588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V="1">
              <a:off x="9212367" y="3643498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Freeform 114"/>
            <p:cNvSpPr/>
            <p:nvPr/>
          </p:nvSpPr>
          <p:spPr>
            <a:xfrm>
              <a:off x="9183069" y="4028876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>
              <a:off x="9488179" y="4353204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8035214" y="3972962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10265200" y="3522558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9" name="Oval 110"/>
            <p:cNvSpPr>
              <a:spLocks noChangeArrowheads="1"/>
            </p:cNvSpPr>
            <p:nvPr/>
          </p:nvSpPr>
          <p:spPr bwMode="auto">
            <a:xfrm>
              <a:off x="9332823" y="424984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20" name="Oval 110"/>
            <p:cNvSpPr>
              <a:spLocks noChangeArrowheads="1"/>
            </p:cNvSpPr>
            <p:nvPr/>
          </p:nvSpPr>
          <p:spPr bwMode="auto">
            <a:xfrm>
              <a:off x="10353859" y="4350019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8606606" y="129342"/>
            <a:ext cx="2454398" cy="915507"/>
            <a:chOff x="8606606" y="129342"/>
            <a:chExt cx="2454398" cy="915507"/>
          </a:xfrm>
        </p:grpSpPr>
        <p:sp>
          <p:nvSpPr>
            <p:cNvPr id="72" name="Oval 103"/>
            <p:cNvSpPr>
              <a:spLocks noChangeArrowheads="1"/>
            </p:cNvSpPr>
            <p:nvPr/>
          </p:nvSpPr>
          <p:spPr bwMode="auto">
            <a:xfrm>
              <a:off x="9862922" y="88056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8606606" y="129342"/>
              <a:ext cx="2454398" cy="915507"/>
              <a:chOff x="8606606" y="129342"/>
              <a:chExt cx="2454398" cy="915507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8606606" y="129342"/>
                <a:ext cx="2435251" cy="915507"/>
                <a:chOff x="8035214" y="3522558"/>
                <a:chExt cx="2435251" cy="915507"/>
              </a:xfrm>
            </p:grpSpPr>
            <p:cxnSp>
              <p:nvCxnSpPr>
                <p:cNvPr id="76" name="Straight Arrow Connector 75"/>
                <p:cNvCxnSpPr/>
                <p:nvPr/>
              </p:nvCxnSpPr>
              <p:spPr>
                <a:xfrm flipV="1">
                  <a:off x="8218396" y="4038588"/>
                  <a:ext cx="997183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/>
                <p:cNvCxnSpPr/>
                <p:nvPr/>
              </p:nvCxnSpPr>
              <p:spPr>
                <a:xfrm flipV="1">
                  <a:off x="9212367" y="3643498"/>
                  <a:ext cx="1023536" cy="3820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Freeform 77"/>
                <p:cNvSpPr/>
                <p:nvPr/>
              </p:nvSpPr>
              <p:spPr>
                <a:xfrm>
                  <a:off x="9183069" y="4028876"/>
                  <a:ext cx="215691" cy="294540"/>
                </a:xfrm>
                <a:custGeom>
                  <a:avLst/>
                  <a:gdLst>
                    <a:gd name="connsiteX0" fmla="*/ 12653 w 229361"/>
                    <a:gd name="connsiteY0" fmla="*/ 0 h 313207"/>
                    <a:gd name="connsiteX1" fmla="*/ 157032 w 229361"/>
                    <a:gd name="connsiteY1" fmla="*/ 48126 h 313207"/>
                    <a:gd name="connsiteX2" fmla="*/ 622 w 229361"/>
                    <a:gd name="connsiteY2" fmla="*/ 108284 h 313207"/>
                    <a:gd name="connsiteX3" fmla="*/ 229222 w 229361"/>
                    <a:gd name="connsiteY3" fmla="*/ 156410 h 313207"/>
                    <a:gd name="connsiteX4" fmla="*/ 36717 w 229361"/>
                    <a:gd name="connsiteY4" fmla="*/ 288758 h 313207"/>
                    <a:gd name="connsiteX5" fmla="*/ 181096 w 229361"/>
                    <a:gd name="connsiteY5" fmla="*/ 312821 h 313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361" h="313207">
                      <a:moveTo>
                        <a:pt x="12653" y="0"/>
                      </a:moveTo>
                      <a:cubicBezTo>
                        <a:pt x="85845" y="15039"/>
                        <a:pt x="159037" y="30079"/>
                        <a:pt x="157032" y="48126"/>
                      </a:cubicBezTo>
                      <a:cubicBezTo>
                        <a:pt x="155027" y="66173"/>
                        <a:pt x="-11410" y="90237"/>
                        <a:pt x="622" y="108284"/>
                      </a:cubicBezTo>
                      <a:cubicBezTo>
                        <a:pt x="12654" y="126331"/>
                        <a:pt x="223206" y="126331"/>
                        <a:pt x="229222" y="156410"/>
                      </a:cubicBezTo>
                      <a:cubicBezTo>
                        <a:pt x="235238" y="186489"/>
                        <a:pt x="44738" y="262690"/>
                        <a:pt x="36717" y="288758"/>
                      </a:cubicBezTo>
                      <a:cubicBezTo>
                        <a:pt x="28696" y="314827"/>
                        <a:pt x="104896" y="313824"/>
                        <a:pt x="181096" y="312821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9" name="Straight Arrow Connector 78"/>
                <p:cNvCxnSpPr/>
                <p:nvPr/>
              </p:nvCxnSpPr>
              <p:spPr>
                <a:xfrm>
                  <a:off x="9495012" y="4273513"/>
                  <a:ext cx="844185" cy="570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8035214" y="3972962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10265200" y="3522558"/>
                  <a:ext cx="205265" cy="20526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82" name="Group 81"/>
                <p:cNvGrpSpPr/>
                <p:nvPr/>
              </p:nvGrpSpPr>
              <p:grpSpPr>
                <a:xfrm>
                  <a:off x="9342341" y="4221230"/>
                  <a:ext cx="171300" cy="216835"/>
                  <a:chOff x="8568213" y="4233930"/>
                  <a:chExt cx="171300" cy="216835"/>
                </a:xfrm>
              </p:grpSpPr>
              <p:sp>
                <p:nvSpPr>
                  <p:cNvPr id="8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8584157" y="4295409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84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8568213" y="4233930"/>
                    <a:ext cx="155356" cy="1553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/>
                  </a:p>
                </p:txBody>
              </p:sp>
            </p:grpSp>
          </p:grpSp>
          <p:sp>
            <p:nvSpPr>
              <p:cNvPr id="75" name="Oval 106"/>
              <p:cNvSpPr>
                <a:spLocks noChangeArrowheads="1"/>
              </p:cNvSpPr>
              <p:nvPr/>
            </p:nvSpPr>
            <p:spPr bwMode="auto">
              <a:xfrm>
                <a:off x="10905648" y="872401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85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8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524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Functions - Unpolarized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</p:spPr>
            <p:txBody>
              <a:bodyPr/>
              <a:lstStyle/>
              <a:p>
                <a:r>
                  <a:rPr lang="en-US" dirty="0" smtClean="0"/>
                  <a:t>Structure functions describe deviations from point-like structure</a:t>
                </a:r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Mott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  <a:blipFill rotWithShape="0">
                <a:blip r:embed="rId2"/>
                <a:stretch>
                  <a:fillRect l="-1142" t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3760970" y="2937835"/>
            <a:ext cx="2060308" cy="965828"/>
            <a:chOff x="3767087" y="3009901"/>
            <a:chExt cx="2060308" cy="965828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4673600" y="3009901"/>
              <a:ext cx="76200" cy="39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767087" y="3329398"/>
              <a:ext cx="20603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Gives insight to</a:t>
              </a:r>
            </a:p>
            <a:p>
              <a:pPr algn="ctr"/>
              <a:r>
                <a:rPr lang="en-US" dirty="0" smtClean="0"/>
                <a:t>proton substructure</a:t>
              </a:r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149884" y="2565400"/>
            <a:ext cx="5756174" cy="1128060"/>
            <a:chOff x="2149884" y="2565400"/>
            <a:chExt cx="5756174" cy="1128060"/>
          </a:xfrm>
        </p:grpSpPr>
        <p:sp>
          <p:nvSpPr>
            <p:cNvPr id="37" name="Rounded Rectangle 36"/>
            <p:cNvSpPr/>
            <p:nvPr/>
          </p:nvSpPr>
          <p:spPr>
            <a:xfrm>
              <a:off x="2149884" y="2565400"/>
              <a:ext cx="3417197" cy="50052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 flipV="1">
              <a:off x="5567082" y="2704775"/>
              <a:ext cx="998816" cy="3611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869859" y="3047129"/>
              <a:ext cx="20361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Deviation from</a:t>
              </a:r>
            </a:p>
            <a:p>
              <a:pPr algn="ctr"/>
              <a:r>
                <a:rPr lang="en-US" dirty="0" smtClean="0"/>
                <a:t>a point-like nucleon</a:t>
              </a:r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2066" y="3006661"/>
            <a:ext cx="2036198" cy="1450328"/>
            <a:chOff x="3569551" y="3080090"/>
            <a:chExt cx="2036198" cy="1450328"/>
          </a:xfrm>
        </p:grpSpPr>
        <p:cxnSp>
          <p:nvCxnSpPr>
            <p:cNvPr id="43" name="Straight Arrow Connector 42"/>
            <p:cNvCxnSpPr/>
            <p:nvPr/>
          </p:nvCxnSpPr>
          <p:spPr>
            <a:xfrm flipV="1">
              <a:off x="4596065" y="3080090"/>
              <a:ext cx="300790" cy="7579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569551" y="3884087"/>
              <a:ext cx="20361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Scattering from</a:t>
              </a:r>
            </a:p>
            <a:p>
              <a:pPr algn="ctr"/>
              <a:r>
                <a:rPr lang="en-US" dirty="0" smtClean="0"/>
                <a:t>a point-like nucleon</a:t>
              </a:r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-2790" y="5972208"/>
            <a:ext cx="463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</a:t>
            </a:r>
            <a:r>
              <a:rPr lang="en-US" dirty="0" err="1" smtClean="0"/>
              <a:t>Halzen</a:t>
            </a:r>
            <a:r>
              <a:rPr lang="en-US" dirty="0" smtClean="0"/>
              <a:t>, A Martin, </a:t>
            </a:r>
            <a:r>
              <a:rPr lang="en-US" b="1" dirty="0" smtClean="0"/>
              <a:t>Quarks and Leptons</a:t>
            </a:r>
            <a:r>
              <a:rPr lang="en-US" dirty="0" smtClean="0"/>
              <a:t> (1984)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3622358" y="4223287"/>
            <a:ext cx="3289747" cy="1607586"/>
            <a:chOff x="6161361" y="4018567"/>
            <a:chExt cx="3289747" cy="1607586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6636350" y="4220356"/>
              <a:ext cx="0" cy="10628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6622064" y="5268959"/>
              <a:ext cx="2693386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9083123" y="5188802"/>
                  <a:ext cx="3679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3123" y="5188802"/>
                  <a:ext cx="367985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8316749" y="5256821"/>
                  <a:ext cx="3679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6749" y="5256821"/>
                  <a:ext cx="367985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6161361" y="4018567"/>
                  <a:ext cx="460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1361" y="4018567"/>
                  <a:ext cx="46070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/>
            <p:cNvCxnSpPr/>
            <p:nvPr/>
          </p:nvCxnSpPr>
          <p:spPr>
            <a:xfrm flipV="1">
              <a:off x="8486456" y="4447465"/>
              <a:ext cx="1" cy="8167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6"/>
          <a:srcRect l="5459" t="1711" r="37023" b="2631"/>
          <a:stretch/>
        </p:blipFill>
        <p:spPr>
          <a:xfrm>
            <a:off x="7417186" y="1800434"/>
            <a:ext cx="4523875" cy="423000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3423" y="4641679"/>
            <a:ext cx="1763819" cy="512933"/>
            <a:chOff x="483423" y="4641679"/>
            <a:chExt cx="1763819" cy="512933"/>
          </a:xfrm>
        </p:grpSpPr>
        <p:grpSp>
          <p:nvGrpSpPr>
            <p:cNvPr id="27" name="Group 26"/>
            <p:cNvGrpSpPr/>
            <p:nvPr/>
          </p:nvGrpSpPr>
          <p:grpSpPr>
            <a:xfrm>
              <a:off x="789917" y="4641679"/>
              <a:ext cx="1457325" cy="369332"/>
              <a:chOff x="2714625" y="4300479"/>
              <a:chExt cx="1457325" cy="369332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2714625" y="4638675"/>
                <a:ext cx="14573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2756643" y="4300479"/>
                <a:ext cx="13676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Single Quark</a:t>
                </a:r>
                <a:endParaRPr lang="en-US" dirty="0"/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483423" y="478528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81" name="Straight Arrow Connector 80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reeform 82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95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6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7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8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9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0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1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3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87" name="Straight Arrow Connector 86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7489976" y="5960176"/>
            <a:ext cx="470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</a:t>
            </a:r>
            <a:r>
              <a:rPr lang="en-US" dirty="0" err="1" smtClean="0"/>
              <a:t>Povh</a:t>
            </a:r>
            <a:r>
              <a:rPr lang="en-US" dirty="0" smtClean="0"/>
              <a:t>,</a:t>
            </a:r>
            <a:r>
              <a:rPr lang="en-US" i="1" dirty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</a:t>
            </a:r>
            <a:r>
              <a:rPr lang="en-US" b="1" dirty="0" smtClean="0"/>
              <a:t>Particles </a:t>
            </a:r>
            <a:r>
              <a:rPr lang="en-US" b="1" dirty="0"/>
              <a:t>and </a:t>
            </a:r>
            <a:r>
              <a:rPr lang="en-US" b="1" dirty="0" smtClean="0"/>
              <a:t>Nuclei</a:t>
            </a:r>
            <a:r>
              <a:rPr lang="en-US" dirty="0" smtClean="0"/>
              <a:t>, 6</a:t>
            </a:r>
            <a:r>
              <a:rPr lang="en-US" baseline="30000" dirty="0" smtClean="0"/>
              <a:t>th</a:t>
            </a:r>
            <a:r>
              <a:rPr lang="en-US" dirty="0" smtClean="0"/>
              <a:t> ed. (2008)</a:t>
            </a:r>
            <a:endParaRPr lang="en-US" dirty="0"/>
          </a:p>
        </p:txBody>
      </p:sp>
      <p:sp>
        <p:nvSpPr>
          <p:cNvPr id="5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5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70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Unpolarized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</p:spPr>
            <p:txBody>
              <a:bodyPr/>
              <a:lstStyle/>
              <a:p>
                <a:r>
                  <a:rPr lang="en-US" dirty="0" smtClean="0"/>
                  <a:t>Structure functions describe deviations from point-like structure</a:t>
                </a:r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Mott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  <a:blipFill rotWithShape="0">
                <a:blip r:embed="rId2"/>
                <a:stretch>
                  <a:fillRect l="-1142" t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760970" y="2937835"/>
            <a:ext cx="2060308" cy="965828"/>
            <a:chOff x="3767087" y="3009901"/>
            <a:chExt cx="2060308" cy="965828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4673600" y="3009901"/>
              <a:ext cx="76200" cy="39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767087" y="3329398"/>
              <a:ext cx="20603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Gives insight to</a:t>
              </a:r>
            </a:p>
            <a:p>
              <a:pPr algn="ctr"/>
              <a:r>
                <a:rPr lang="en-US" dirty="0" smtClean="0"/>
                <a:t>proton substructure</a:t>
              </a:r>
              <a:endParaRPr lang="en-US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622358" y="4223287"/>
            <a:ext cx="3289747" cy="1631863"/>
            <a:chOff x="6161361" y="4018567"/>
            <a:chExt cx="3289747" cy="1631863"/>
          </a:xfrm>
        </p:grpSpPr>
        <p:cxnSp>
          <p:nvCxnSpPr>
            <p:cNvPr id="48" name="Straight Arrow Connector 47"/>
            <p:cNvCxnSpPr/>
            <p:nvPr/>
          </p:nvCxnSpPr>
          <p:spPr>
            <a:xfrm flipV="1">
              <a:off x="6636350" y="4220356"/>
              <a:ext cx="0" cy="10628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6622064" y="5268959"/>
              <a:ext cx="2693386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9083123" y="5188802"/>
                  <a:ext cx="3679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3123" y="5188802"/>
                  <a:ext cx="367985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8316749" y="5256821"/>
                  <a:ext cx="3679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6749" y="5256821"/>
                  <a:ext cx="367985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6161361" y="4018567"/>
                  <a:ext cx="460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1361" y="4018567"/>
                  <a:ext cx="46070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Connector 53"/>
            <p:cNvCxnSpPr/>
            <p:nvPr/>
          </p:nvCxnSpPr>
          <p:spPr>
            <a:xfrm flipV="1">
              <a:off x="7258159" y="4447465"/>
              <a:ext cx="1" cy="8167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6971640" y="5281098"/>
                  <a:ext cx="6078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640" y="5281098"/>
                  <a:ext cx="607859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483423" y="4193347"/>
            <a:ext cx="1935146" cy="1265418"/>
            <a:chOff x="3022426" y="4193347"/>
            <a:chExt cx="1935146" cy="1265418"/>
          </a:xfrm>
        </p:grpSpPr>
        <p:grpSp>
          <p:nvGrpSpPr>
            <p:cNvPr id="5" name="Group 4"/>
            <p:cNvGrpSpPr/>
            <p:nvPr/>
          </p:nvGrpSpPr>
          <p:grpSpPr>
            <a:xfrm>
              <a:off x="3157592" y="4193347"/>
              <a:ext cx="1799980" cy="1072277"/>
              <a:chOff x="3157592" y="4193347"/>
              <a:chExt cx="1799980" cy="1072277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3328920" y="4979875"/>
                <a:ext cx="14573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3157592" y="4193347"/>
                <a:ext cx="1799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3 Valence Quarks</a:t>
                </a:r>
                <a:endParaRPr lang="en-US" dirty="0"/>
              </a:p>
            </p:txBody>
          </p:sp>
          <p:cxnSp>
            <p:nvCxnSpPr>
              <p:cNvPr id="56" name="Straight Connector 55"/>
              <p:cNvCxnSpPr/>
              <p:nvPr/>
            </p:nvCxnSpPr>
            <p:spPr>
              <a:xfrm>
                <a:off x="3328920" y="5265624"/>
                <a:ext cx="14573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3328920" y="4672411"/>
                <a:ext cx="14573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3022426" y="447966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22426" y="478528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022426" y="5089433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76" name="Straight Arrow Connector 75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Freeform 77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90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1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2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3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4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5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6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7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8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82" name="Straight Arrow Connector 81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-2790" y="5972208"/>
            <a:ext cx="463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</a:t>
            </a:r>
            <a:r>
              <a:rPr lang="en-US" dirty="0" err="1" smtClean="0"/>
              <a:t>Halzen</a:t>
            </a:r>
            <a:r>
              <a:rPr lang="en-US" dirty="0" smtClean="0"/>
              <a:t>, A Martin, </a:t>
            </a:r>
            <a:r>
              <a:rPr lang="en-US" b="1" dirty="0" smtClean="0"/>
              <a:t>Quarks and Leptons</a:t>
            </a:r>
            <a:r>
              <a:rPr lang="en-US" dirty="0" smtClean="0"/>
              <a:t> (1984)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7489976" y="5960176"/>
            <a:ext cx="470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</a:t>
            </a:r>
            <a:r>
              <a:rPr lang="en-US" dirty="0" err="1" smtClean="0"/>
              <a:t>Povh</a:t>
            </a:r>
            <a:r>
              <a:rPr lang="en-US" dirty="0" smtClean="0"/>
              <a:t>,</a:t>
            </a:r>
            <a:r>
              <a:rPr lang="en-US" i="1" dirty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</a:t>
            </a:r>
            <a:r>
              <a:rPr lang="en-US" b="1" dirty="0" smtClean="0"/>
              <a:t>Particles </a:t>
            </a:r>
            <a:r>
              <a:rPr lang="en-US" b="1" dirty="0"/>
              <a:t>and </a:t>
            </a:r>
            <a:r>
              <a:rPr lang="en-US" b="1" dirty="0" smtClean="0"/>
              <a:t>Nuclei</a:t>
            </a:r>
            <a:r>
              <a:rPr lang="en-US" dirty="0" smtClean="0"/>
              <a:t>, 6</a:t>
            </a:r>
            <a:r>
              <a:rPr lang="en-US" baseline="30000" dirty="0" smtClean="0"/>
              <a:t>th</a:t>
            </a:r>
            <a:r>
              <a:rPr lang="en-US" dirty="0" smtClean="0"/>
              <a:t> ed. (2008)</a:t>
            </a:r>
            <a:endParaRPr lang="en-US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/>
          <a:srcRect l="5459" t="1711" r="37023" b="2631"/>
          <a:stretch/>
        </p:blipFill>
        <p:spPr>
          <a:xfrm>
            <a:off x="7417186" y="1800434"/>
            <a:ext cx="4523875" cy="4230001"/>
          </a:xfrm>
          <a:prstGeom prst="rect">
            <a:avLst/>
          </a:prstGeom>
        </p:spPr>
      </p:pic>
      <p:sp>
        <p:nvSpPr>
          <p:cNvPr id="6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473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Unpolarized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</p:spPr>
            <p:txBody>
              <a:bodyPr/>
              <a:lstStyle/>
              <a:p>
                <a:r>
                  <a:rPr lang="en-US" dirty="0" smtClean="0"/>
                  <a:t>Structure functions describe deviations from point-like structure</a:t>
                </a:r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Mott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  <a:blipFill rotWithShape="0">
                <a:blip r:embed="rId2"/>
                <a:stretch>
                  <a:fillRect l="-1142" t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760970" y="2937835"/>
            <a:ext cx="2060308" cy="965828"/>
            <a:chOff x="3767087" y="3009901"/>
            <a:chExt cx="2060308" cy="965828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4673600" y="3009901"/>
              <a:ext cx="76200" cy="39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767087" y="3329398"/>
              <a:ext cx="20603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Gives insight to</a:t>
              </a:r>
            </a:p>
            <a:p>
              <a:pPr algn="ctr"/>
              <a:r>
                <a:rPr lang="en-US" dirty="0" smtClean="0"/>
                <a:t>proton substructure</a:t>
              </a:r>
              <a:endParaRPr lang="en-US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622358" y="4223287"/>
            <a:ext cx="3289747" cy="1631863"/>
            <a:chOff x="6161361" y="4223287"/>
            <a:chExt cx="3289747" cy="1631863"/>
          </a:xfrm>
        </p:grpSpPr>
        <p:grpSp>
          <p:nvGrpSpPr>
            <p:cNvPr id="46" name="Group 45"/>
            <p:cNvGrpSpPr/>
            <p:nvPr/>
          </p:nvGrpSpPr>
          <p:grpSpPr>
            <a:xfrm>
              <a:off x="6161361" y="4223287"/>
              <a:ext cx="3289747" cy="1631863"/>
              <a:chOff x="6161361" y="4018567"/>
              <a:chExt cx="3289747" cy="1631863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 flipV="1">
                <a:off x="6636350" y="4220356"/>
                <a:ext cx="0" cy="106288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V="1">
                <a:off x="6622064" y="5268959"/>
                <a:ext cx="2693386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9083123" y="5188802"/>
                    <a:ext cx="36798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83123" y="5188802"/>
                    <a:ext cx="367985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8316749" y="5256821"/>
                    <a:ext cx="36798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6749" y="5256821"/>
                    <a:ext cx="367985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6161361" y="4018567"/>
                    <a:ext cx="46070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1361" y="4018567"/>
                    <a:ext cx="460704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3" name="Straight Connector 52"/>
              <p:cNvCxnSpPr/>
              <p:nvPr/>
            </p:nvCxnSpPr>
            <p:spPr>
              <a:xfrm flipV="1">
                <a:off x="7258159" y="4210832"/>
                <a:ext cx="0" cy="105336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971640" y="5281098"/>
                    <a:ext cx="60785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1/3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71640" y="5281098"/>
                    <a:ext cx="607859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1" name="Freeform 70"/>
            <p:cNvSpPr/>
            <p:nvPr/>
          </p:nvSpPr>
          <p:spPr>
            <a:xfrm>
              <a:off x="6631780" y="4629150"/>
              <a:ext cx="1885949" cy="845452"/>
            </a:xfrm>
            <a:custGeom>
              <a:avLst/>
              <a:gdLst>
                <a:gd name="connsiteX0" fmla="*/ 0 w 1928812"/>
                <a:gd name="connsiteY0" fmla="*/ 838902 h 841283"/>
                <a:gd name="connsiteX1" fmla="*/ 271462 w 1928812"/>
                <a:gd name="connsiteY1" fmla="*/ 574583 h 841283"/>
                <a:gd name="connsiteX2" fmla="*/ 621506 w 1928812"/>
                <a:gd name="connsiteY2" fmla="*/ 702 h 841283"/>
                <a:gd name="connsiteX3" fmla="*/ 1069181 w 1928812"/>
                <a:gd name="connsiteY3" fmla="*/ 465046 h 841283"/>
                <a:gd name="connsiteX4" fmla="*/ 1928812 w 1928812"/>
                <a:gd name="connsiteY4" fmla="*/ 841283 h 841283"/>
                <a:gd name="connsiteX0" fmla="*/ 0 w 1928812"/>
                <a:gd name="connsiteY0" fmla="*/ 838663 h 841044"/>
                <a:gd name="connsiteX1" fmla="*/ 323850 w 1928812"/>
                <a:gd name="connsiteY1" fmla="*/ 552913 h 841044"/>
                <a:gd name="connsiteX2" fmla="*/ 621506 w 1928812"/>
                <a:gd name="connsiteY2" fmla="*/ 463 h 841044"/>
                <a:gd name="connsiteX3" fmla="*/ 1069181 w 1928812"/>
                <a:gd name="connsiteY3" fmla="*/ 464807 h 841044"/>
                <a:gd name="connsiteX4" fmla="*/ 1928812 w 1928812"/>
                <a:gd name="connsiteY4" fmla="*/ 841044 h 841044"/>
                <a:gd name="connsiteX0" fmla="*/ 0 w 1928812"/>
                <a:gd name="connsiteY0" fmla="*/ 838663 h 841044"/>
                <a:gd name="connsiteX1" fmla="*/ 323850 w 1928812"/>
                <a:gd name="connsiteY1" fmla="*/ 552913 h 841044"/>
                <a:gd name="connsiteX2" fmla="*/ 621506 w 1928812"/>
                <a:gd name="connsiteY2" fmla="*/ 463 h 841044"/>
                <a:gd name="connsiteX3" fmla="*/ 1069181 w 1928812"/>
                <a:gd name="connsiteY3" fmla="*/ 464807 h 841044"/>
                <a:gd name="connsiteX4" fmla="*/ 1928812 w 1928812"/>
                <a:gd name="connsiteY4" fmla="*/ 841044 h 841044"/>
                <a:gd name="connsiteX0" fmla="*/ 0 w 1945481"/>
                <a:gd name="connsiteY0" fmla="*/ 836282 h 841044"/>
                <a:gd name="connsiteX1" fmla="*/ 340519 w 1945481"/>
                <a:gd name="connsiteY1" fmla="*/ 552913 h 841044"/>
                <a:gd name="connsiteX2" fmla="*/ 638175 w 1945481"/>
                <a:gd name="connsiteY2" fmla="*/ 463 h 841044"/>
                <a:gd name="connsiteX3" fmla="*/ 1085850 w 1945481"/>
                <a:gd name="connsiteY3" fmla="*/ 464807 h 841044"/>
                <a:gd name="connsiteX4" fmla="*/ 1945481 w 1945481"/>
                <a:gd name="connsiteY4" fmla="*/ 841044 h 841044"/>
                <a:gd name="connsiteX0" fmla="*/ 0 w 1945481"/>
                <a:gd name="connsiteY0" fmla="*/ 836282 h 841044"/>
                <a:gd name="connsiteX1" fmla="*/ 340519 w 1945481"/>
                <a:gd name="connsiteY1" fmla="*/ 552913 h 841044"/>
                <a:gd name="connsiteX2" fmla="*/ 638175 w 1945481"/>
                <a:gd name="connsiteY2" fmla="*/ 463 h 841044"/>
                <a:gd name="connsiteX3" fmla="*/ 1085850 w 1945481"/>
                <a:gd name="connsiteY3" fmla="*/ 464807 h 841044"/>
                <a:gd name="connsiteX4" fmla="*/ 1945481 w 1945481"/>
                <a:gd name="connsiteY4" fmla="*/ 841044 h 841044"/>
                <a:gd name="connsiteX0" fmla="*/ 0 w 1812131"/>
                <a:gd name="connsiteY0" fmla="*/ 836281 h 838662"/>
                <a:gd name="connsiteX1" fmla="*/ 340519 w 1812131"/>
                <a:gd name="connsiteY1" fmla="*/ 552912 h 838662"/>
                <a:gd name="connsiteX2" fmla="*/ 638175 w 1812131"/>
                <a:gd name="connsiteY2" fmla="*/ 462 h 838662"/>
                <a:gd name="connsiteX3" fmla="*/ 1085850 w 1812131"/>
                <a:gd name="connsiteY3" fmla="*/ 464806 h 838662"/>
                <a:gd name="connsiteX4" fmla="*/ 1812131 w 1812131"/>
                <a:gd name="connsiteY4" fmla="*/ 838662 h 838662"/>
                <a:gd name="connsiteX0" fmla="*/ 0 w 1812131"/>
                <a:gd name="connsiteY0" fmla="*/ 836281 h 838662"/>
                <a:gd name="connsiteX1" fmla="*/ 340519 w 1812131"/>
                <a:gd name="connsiteY1" fmla="*/ 552912 h 838662"/>
                <a:gd name="connsiteX2" fmla="*/ 638175 w 1812131"/>
                <a:gd name="connsiteY2" fmla="*/ 462 h 838662"/>
                <a:gd name="connsiteX3" fmla="*/ 1085850 w 1812131"/>
                <a:gd name="connsiteY3" fmla="*/ 464806 h 838662"/>
                <a:gd name="connsiteX4" fmla="*/ 1812131 w 1812131"/>
                <a:gd name="connsiteY4" fmla="*/ 838662 h 838662"/>
                <a:gd name="connsiteX0" fmla="*/ 0 w 1812131"/>
                <a:gd name="connsiteY0" fmla="*/ 839338 h 841719"/>
                <a:gd name="connsiteX1" fmla="*/ 340519 w 1812131"/>
                <a:gd name="connsiteY1" fmla="*/ 555969 h 841719"/>
                <a:gd name="connsiteX2" fmla="*/ 638175 w 1812131"/>
                <a:gd name="connsiteY2" fmla="*/ 3519 h 841719"/>
                <a:gd name="connsiteX3" fmla="*/ 1812131 w 1812131"/>
                <a:gd name="connsiteY3" fmla="*/ 841719 h 841719"/>
                <a:gd name="connsiteX0" fmla="*/ 0 w 1812131"/>
                <a:gd name="connsiteY0" fmla="*/ 839338 h 841733"/>
                <a:gd name="connsiteX1" fmla="*/ 340519 w 1812131"/>
                <a:gd name="connsiteY1" fmla="*/ 555969 h 841733"/>
                <a:gd name="connsiteX2" fmla="*/ 638175 w 1812131"/>
                <a:gd name="connsiteY2" fmla="*/ 3519 h 841733"/>
                <a:gd name="connsiteX3" fmla="*/ 1812131 w 1812131"/>
                <a:gd name="connsiteY3" fmla="*/ 841719 h 841733"/>
                <a:gd name="connsiteX0" fmla="*/ 0 w 1812131"/>
                <a:gd name="connsiteY0" fmla="*/ 835840 h 838234"/>
                <a:gd name="connsiteX1" fmla="*/ 340519 w 1812131"/>
                <a:gd name="connsiteY1" fmla="*/ 552471 h 838234"/>
                <a:gd name="connsiteX2" fmla="*/ 638175 w 1812131"/>
                <a:gd name="connsiteY2" fmla="*/ 21 h 838234"/>
                <a:gd name="connsiteX3" fmla="*/ 1812131 w 1812131"/>
                <a:gd name="connsiteY3" fmla="*/ 838221 h 838234"/>
                <a:gd name="connsiteX0" fmla="*/ 0 w 1812131"/>
                <a:gd name="connsiteY0" fmla="*/ 835840 h 838234"/>
                <a:gd name="connsiteX1" fmla="*/ 638175 w 1812131"/>
                <a:gd name="connsiteY1" fmla="*/ 21 h 838234"/>
                <a:gd name="connsiteX2" fmla="*/ 1812131 w 1812131"/>
                <a:gd name="connsiteY2" fmla="*/ 838221 h 838234"/>
                <a:gd name="connsiteX0" fmla="*/ 0 w 1812131"/>
                <a:gd name="connsiteY0" fmla="*/ 835840 h 838234"/>
                <a:gd name="connsiteX1" fmla="*/ 638175 w 1812131"/>
                <a:gd name="connsiteY1" fmla="*/ 21 h 838234"/>
                <a:gd name="connsiteX2" fmla="*/ 1812131 w 1812131"/>
                <a:gd name="connsiteY2" fmla="*/ 838221 h 838234"/>
                <a:gd name="connsiteX0" fmla="*/ 0 w 1812131"/>
                <a:gd name="connsiteY0" fmla="*/ 835820 h 838214"/>
                <a:gd name="connsiteX1" fmla="*/ 638175 w 1812131"/>
                <a:gd name="connsiteY1" fmla="*/ 1 h 838214"/>
                <a:gd name="connsiteX2" fmla="*/ 1812131 w 1812131"/>
                <a:gd name="connsiteY2" fmla="*/ 838201 h 838214"/>
                <a:gd name="connsiteX0" fmla="*/ 0 w 1812131"/>
                <a:gd name="connsiteY0" fmla="*/ 835820 h 838214"/>
                <a:gd name="connsiteX1" fmla="*/ 638175 w 1812131"/>
                <a:gd name="connsiteY1" fmla="*/ 1 h 838214"/>
                <a:gd name="connsiteX2" fmla="*/ 1812131 w 1812131"/>
                <a:gd name="connsiteY2" fmla="*/ 838201 h 838214"/>
                <a:gd name="connsiteX0" fmla="*/ 0 w 1812131"/>
                <a:gd name="connsiteY0" fmla="*/ 835820 h 838309"/>
                <a:gd name="connsiteX1" fmla="*/ 638175 w 1812131"/>
                <a:gd name="connsiteY1" fmla="*/ 1 h 838309"/>
                <a:gd name="connsiteX2" fmla="*/ 1812131 w 1812131"/>
                <a:gd name="connsiteY2" fmla="*/ 838201 h 838309"/>
                <a:gd name="connsiteX0" fmla="*/ 0 w 1907381"/>
                <a:gd name="connsiteY0" fmla="*/ 835820 h 835820"/>
                <a:gd name="connsiteX1" fmla="*/ 638175 w 1907381"/>
                <a:gd name="connsiteY1" fmla="*/ 1 h 835820"/>
                <a:gd name="connsiteX2" fmla="*/ 1907381 w 1907381"/>
                <a:gd name="connsiteY2" fmla="*/ 833439 h 835820"/>
                <a:gd name="connsiteX0" fmla="*/ 0 w 1907381"/>
                <a:gd name="connsiteY0" fmla="*/ 835820 h 835820"/>
                <a:gd name="connsiteX1" fmla="*/ 638175 w 1907381"/>
                <a:gd name="connsiteY1" fmla="*/ 1 h 835820"/>
                <a:gd name="connsiteX2" fmla="*/ 1907381 w 1907381"/>
                <a:gd name="connsiteY2" fmla="*/ 833439 h 835820"/>
                <a:gd name="connsiteX0" fmla="*/ 0 w 1907381"/>
                <a:gd name="connsiteY0" fmla="*/ 835820 h 835820"/>
                <a:gd name="connsiteX1" fmla="*/ 638175 w 1907381"/>
                <a:gd name="connsiteY1" fmla="*/ 1 h 835820"/>
                <a:gd name="connsiteX2" fmla="*/ 1907381 w 1907381"/>
                <a:gd name="connsiteY2" fmla="*/ 833439 h 835820"/>
                <a:gd name="connsiteX0" fmla="*/ 0 w 1895475"/>
                <a:gd name="connsiteY0" fmla="*/ 840583 h 840583"/>
                <a:gd name="connsiteX1" fmla="*/ 626269 w 1895475"/>
                <a:gd name="connsiteY1" fmla="*/ 1 h 840583"/>
                <a:gd name="connsiteX2" fmla="*/ 1895475 w 1895475"/>
                <a:gd name="connsiteY2" fmla="*/ 833439 h 840583"/>
                <a:gd name="connsiteX0" fmla="*/ 0 w 1893093"/>
                <a:gd name="connsiteY0" fmla="*/ 840583 h 843071"/>
                <a:gd name="connsiteX1" fmla="*/ 626269 w 1893093"/>
                <a:gd name="connsiteY1" fmla="*/ 1 h 843071"/>
                <a:gd name="connsiteX2" fmla="*/ 1893093 w 1893093"/>
                <a:gd name="connsiteY2" fmla="*/ 842964 h 843071"/>
                <a:gd name="connsiteX0" fmla="*/ 0 w 1885949"/>
                <a:gd name="connsiteY0" fmla="*/ 840583 h 845452"/>
                <a:gd name="connsiteX1" fmla="*/ 626269 w 1885949"/>
                <a:gd name="connsiteY1" fmla="*/ 1 h 845452"/>
                <a:gd name="connsiteX2" fmla="*/ 1885949 w 1885949"/>
                <a:gd name="connsiteY2" fmla="*/ 845345 h 84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5949" h="845452">
                  <a:moveTo>
                    <a:pt x="0" y="840583"/>
                  </a:moveTo>
                  <a:cubicBezTo>
                    <a:pt x="266303" y="837905"/>
                    <a:pt x="311944" y="-793"/>
                    <a:pt x="626269" y="1"/>
                  </a:cubicBezTo>
                  <a:cubicBezTo>
                    <a:pt x="940594" y="795"/>
                    <a:pt x="1112737" y="856457"/>
                    <a:pt x="1885949" y="84534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281480" y="4789892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Valence</a:t>
            </a:r>
            <a:endParaRPr lang="en-US" dirty="0"/>
          </a:p>
        </p:txBody>
      </p:sp>
      <p:grpSp>
        <p:nvGrpSpPr>
          <p:cNvPr id="79" name="Group 78"/>
          <p:cNvGrpSpPr/>
          <p:nvPr/>
        </p:nvGrpSpPr>
        <p:grpSpPr>
          <a:xfrm>
            <a:off x="479000" y="4193347"/>
            <a:ext cx="2079159" cy="1265418"/>
            <a:chOff x="3018003" y="4193347"/>
            <a:chExt cx="2079159" cy="1265418"/>
          </a:xfrm>
        </p:grpSpPr>
        <p:grpSp>
          <p:nvGrpSpPr>
            <p:cNvPr id="74" name="Group 73"/>
            <p:cNvGrpSpPr/>
            <p:nvPr/>
          </p:nvGrpSpPr>
          <p:grpSpPr>
            <a:xfrm>
              <a:off x="3018003" y="4193347"/>
              <a:ext cx="2079159" cy="1078316"/>
              <a:chOff x="3018003" y="4193347"/>
              <a:chExt cx="2079159" cy="1078316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3576609" y="4983956"/>
                <a:ext cx="100041" cy="281668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3018003" y="4193347"/>
                <a:ext cx="2079159" cy="1072277"/>
                <a:chOff x="3018003" y="4193347"/>
                <a:chExt cx="2079159" cy="1072277"/>
              </a:xfrm>
            </p:grpSpPr>
            <p:cxnSp>
              <p:nvCxnSpPr>
                <p:cNvPr id="62" name="Straight Connector 61"/>
                <p:cNvCxnSpPr/>
                <p:nvPr/>
              </p:nvCxnSpPr>
              <p:spPr>
                <a:xfrm>
                  <a:off x="3328920" y="4979875"/>
                  <a:ext cx="14573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/>
                <p:cNvSpPr txBox="1"/>
                <p:nvPr/>
              </p:nvSpPr>
              <p:spPr>
                <a:xfrm>
                  <a:off x="3018003" y="4193347"/>
                  <a:ext cx="20791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3 Interacting Quarks</a:t>
                  </a:r>
                  <a:endParaRPr lang="en-US" dirty="0"/>
                </a:p>
              </p:txBody>
            </p: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3328920" y="5265624"/>
                  <a:ext cx="14573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3328920" y="4672411"/>
                  <a:ext cx="14573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Freeform 65"/>
              <p:cNvSpPr/>
              <p:nvPr/>
            </p:nvSpPr>
            <p:spPr>
              <a:xfrm>
                <a:off x="3760970" y="4686273"/>
                <a:ext cx="100041" cy="281668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4105903" y="4989995"/>
                <a:ext cx="100041" cy="281668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4466827" y="4989995"/>
                <a:ext cx="100041" cy="281668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4454316" y="4682531"/>
                <a:ext cx="100041" cy="281668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3022426" y="447966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022426" y="478528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022426" y="5089433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96" name="Straight Arrow Connector 95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Freeform 97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110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1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2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3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4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5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6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7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8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102" name="Straight Arrow Connector 101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-2790" y="5972208"/>
            <a:ext cx="463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</a:t>
            </a:r>
            <a:r>
              <a:rPr lang="en-US" dirty="0" err="1" smtClean="0"/>
              <a:t>Halzen</a:t>
            </a:r>
            <a:r>
              <a:rPr lang="en-US" dirty="0" smtClean="0"/>
              <a:t>, A Martin, </a:t>
            </a:r>
            <a:r>
              <a:rPr lang="en-US" b="1" dirty="0" smtClean="0"/>
              <a:t>Quarks and Leptons</a:t>
            </a:r>
            <a:r>
              <a:rPr lang="en-US" dirty="0" smtClean="0"/>
              <a:t> (1984)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7489976" y="5960176"/>
            <a:ext cx="470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</a:t>
            </a:r>
            <a:r>
              <a:rPr lang="en-US" dirty="0" err="1" smtClean="0"/>
              <a:t>Povh</a:t>
            </a:r>
            <a:r>
              <a:rPr lang="en-US" dirty="0" smtClean="0"/>
              <a:t>,</a:t>
            </a:r>
            <a:r>
              <a:rPr lang="en-US" i="1" dirty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</a:t>
            </a:r>
            <a:r>
              <a:rPr lang="en-US" b="1" dirty="0" smtClean="0"/>
              <a:t>Particles </a:t>
            </a:r>
            <a:r>
              <a:rPr lang="en-US" b="1" dirty="0"/>
              <a:t>and </a:t>
            </a:r>
            <a:r>
              <a:rPr lang="en-US" b="1" dirty="0" smtClean="0"/>
              <a:t>Nuclei</a:t>
            </a:r>
            <a:r>
              <a:rPr lang="en-US" dirty="0" smtClean="0"/>
              <a:t>, 6</a:t>
            </a:r>
            <a:r>
              <a:rPr lang="en-US" baseline="30000" dirty="0" smtClean="0"/>
              <a:t>th</a:t>
            </a:r>
            <a:r>
              <a:rPr lang="en-US" dirty="0" smtClean="0"/>
              <a:t> ed. (2008)</a:t>
            </a:r>
            <a:endParaRPr lang="en-US" dirty="0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7"/>
          <a:srcRect l="5459" t="1711" r="37023" b="2631"/>
          <a:stretch/>
        </p:blipFill>
        <p:spPr>
          <a:xfrm>
            <a:off x="7417186" y="1800434"/>
            <a:ext cx="4523875" cy="4230001"/>
          </a:xfrm>
          <a:prstGeom prst="rect">
            <a:avLst/>
          </a:prstGeom>
        </p:spPr>
      </p:pic>
      <p:sp>
        <p:nvSpPr>
          <p:cNvPr id="8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8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54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Unpolarized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</p:spPr>
            <p:txBody>
              <a:bodyPr/>
              <a:lstStyle/>
              <a:p>
                <a:r>
                  <a:rPr lang="en-US" dirty="0" smtClean="0"/>
                  <a:t>Structure functions describe deviations from point-like structure</a:t>
                </a:r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Mott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  <a:blipFill rotWithShape="0">
                <a:blip r:embed="rId2"/>
                <a:stretch>
                  <a:fillRect l="-1142" t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760970" y="2937835"/>
            <a:ext cx="2060308" cy="965828"/>
            <a:chOff x="3767087" y="3009901"/>
            <a:chExt cx="2060308" cy="965828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4673600" y="3009901"/>
              <a:ext cx="76200" cy="392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767087" y="3329398"/>
              <a:ext cx="20603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Gives insight to</a:t>
              </a:r>
            </a:p>
            <a:p>
              <a:pPr algn="ctr"/>
              <a:r>
                <a:rPr lang="en-US" dirty="0" smtClean="0"/>
                <a:t>proton substructure</a:t>
              </a:r>
              <a:endParaRPr lang="en-US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622358" y="4223287"/>
            <a:ext cx="3289747" cy="1631863"/>
            <a:chOff x="6161361" y="4223287"/>
            <a:chExt cx="3289747" cy="1631863"/>
          </a:xfrm>
        </p:grpSpPr>
        <p:grpSp>
          <p:nvGrpSpPr>
            <p:cNvPr id="65" name="Group 64"/>
            <p:cNvGrpSpPr/>
            <p:nvPr/>
          </p:nvGrpSpPr>
          <p:grpSpPr>
            <a:xfrm>
              <a:off x="6161361" y="4223287"/>
              <a:ext cx="3289747" cy="1631863"/>
              <a:chOff x="6161361" y="4018567"/>
              <a:chExt cx="3289747" cy="1631863"/>
            </a:xfrm>
          </p:grpSpPr>
          <p:cxnSp>
            <p:nvCxnSpPr>
              <p:cNvPr id="67" name="Straight Arrow Connector 66"/>
              <p:cNvCxnSpPr/>
              <p:nvPr/>
            </p:nvCxnSpPr>
            <p:spPr>
              <a:xfrm flipV="1">
                <a:off x="6636350" y="4220356"/>
                <a:ext cx="0" cy="106288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V="1">
                <a:off x="6622064" y="5268959"/>
                <a:ext cx="2693386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/>
                  <p:cNvSpPr txBox="1"/>
                  <p:nvPr/>
                </p:nvSpPr>
                <p:spPr>
                  <a:xfrm>
                    <a:off x="9083123" y="5188802"/>
                    <a:ext cx="36798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9" name="TextBox 6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83123" y="5188802"/>
                    <a:ext cx="367985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8316749" y="5256821"/>
                    <a:ext cx="36798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6749" y="5256821"/>
                    <a:ext cx="367985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6161361" y="4018567"/>
                    <a:ext cx="46070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1" name="TextBox 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1361" y="4018567"/>
                    <a:ext cx="460704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2" name="Straight Connector 71"/>
              <p:cNvCxnSpPr/>
              <p:nvPr/>
            </p:nvCxnSpPr>
            <p:spPr>
              <a:xfrm flipV="1">
                <a:off x="7258159" y="4210832"/>
                <a:ext cx="0" cy="105336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6971640" y="5281098"/>
                    <a:ext cx="60785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1/3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3" name="TextBox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71640" y="5281098"/>
                    <a:ext cx="607859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6" name="Freeform 65"/>
            <p:cNvSpPr/>
            <p:nvPr/>
          </p:nvSpPr>
          <p:spPr>
            <a:xfrm>
              <a:off x="6631780" y="4629150"/>
              <a:ext cx="1885949" cy="845452"/>
            </a:xfrm>
            <a:custGeom>
              <a:avLst/>
              <a:gdLst>
                <a:gd name="connsiteX0" fmla="*/ 0 w 1928812"/>
                <a:gd name="connsiteY0" fmla="*/ 838902 h 841283"/>
                <a:gd name="connsiteX1" fmla="*/ 271462 w 1928812"/>
                <a:gd name="connsiteY1" fmla="*/ 574583 h 841283"/>
                <a:gd name="connsiteX2" fmla="*/ 621506 w 1928812"/>
                <a:gd name="connsiteY2" fmla="*/ 702 h 841283"/>
                <a:gd name="connsiteX3" fmla="*/ 1069181 w 1928812"/>
                <a:gd name="connsiteY3" fmla="*/ 465046 h 841283"/>
                <a:gd name="connsiteX4" fmla="*/ 1928812 w 1928812"/>
                <a:gd name="connsiteY4" fmla="*/ 841283 h 841283"/>
                <a:gd name="connsiteX0" fmla="*/ 0 w 1928812"/>
                <a:gd name="connsiteY0" fmla="*/ 838663 h 841044"/>
                <a:gd name="connsiteX1" fmla="*/ 323850 w 1928812"/>
                <a:gd name="connsiteY1" fmla="*/ 552913 h 841044"/>
                <a:gd name="connsiteX2" fmla="*/ 621506 w 1928812"/>
                <a:gd name="connsiteY2" fmla="*/ 463 h 841044"/>
                <a:gd name="connsiteX3" fmla="*/ 1069181 w 1928812"/>
                <a:gd name="connsiteY3" fmla="*/ 464807 h 841044"/>
                <a:gd name="connsiteX4" fmla="*/ 1928812 w 1928812"/>
                <a:gd name="connsiteY4" fmla="*/ 841044 h 841044"/>
                <a:gd name="connsiteX0" fmla="*/ 0 w 1928812"/>
                <a:gd name="connsiteY0" fmla="*/ 838663 h 841044"/>
                <a:gd name="connsiteX1" fmla="*/ 323850 w 1928812"/>
                <a:gd name="connsiteY1" fmla="*/ 552913 h 841044"/>
                <a:gd name="connsiteX2" fmla="*/ 621506 w 1928812"/>
                <a:gd name="connsiteY2" fmla="*/ 463 h 841044"/>
                <a:gd name="connsiteX3" fmla="*/ 1069181 w 1928812"/>
                <a:gd name="connsiteY3" fmla="*/ 464807 h 841044"/>
                <a:gd name="connsiteX4" fmla="*/ 1928812 w 1928812"/>
                <a:gd name="connsiteY4" fmla="*/ 841044 h 841044"/>
                <a:gd name="connsiteX0" fmla="*/ 0 w 1945481"/>
                <a:gd name="connsiteY0" fmla="*/ 836282 h 841044"/>
                <a:gd name="connsiteX1" fmla="*/ 340519 w 1945481"/>
                <a:gd name="connsiteY1" fmla="*/ 552913 h 841044"/>
                <a:gd name="connsiteX2" fmla="*/ 638175 w 1945481"/>
                <a:gd name="connsiteY2" fmla="*/ 463 h 841044"/>
                <a:gd name="connsiteX3" fmla="*/ 1085850 w 1945481"/>
                <a:gd name="connsiteY3" fmla="*/ 464807 h 841044"/>
                <a:gd name="connsiteX4" fmla="*/ 1945481 w 1945481"/>
                <a:gd name="connsiteY4" fmla="*/ 841044 h 841044"/>
                <a:gd name="connsiteX0" fmla="*/ 0 w 1945481"/>
                <a:gd name="connsiteY0" fmla="*/ 836282 h 841044"/>
                <a:gd name="connsiteX1" fmla="*/ 340519 w 1945481"/>
                <a:gd name="connsiteY1" fmla="*/ 552913 h 841044"/>
                <a:gd name="connsiteX2" fmla="*/ 638175 w 1945481"/>
                <a:gd name="connsiteY2" fmla="*/ 463 h 841044"/>
                <a:gd name="connsiteX3" fmla="*/ 1085850 w 1945481"/>
                <a:gd name="connsiteY3" fmla="*/ 464807 h 841044"/>
                <a:gd name="connsiteX4" fmla="*/ 1945481 w 1945481"/>
                <a:gd name="connsiteY4" fmla="*/ 841044 h 841044"/>
                <a:gd name="connsiteX0" fmla="*/ 0 w 1812131"/>
                <a:gd name="connsiteY0" fmla="*/ 836281 h 838662"/>
                <a:gd name="connsiteX1" fmla="*/ 340519 w 1812131"/>
                <a:gd name="connsiteY1" fmla="*/ 552912 h 838662"/>
                <a:gd name="connsiteX2" fmla="*/ 638175 w 1812131"/>
                <a:gd name="connsiteY2" fmla="*/ 462 h 838662"/>
                <a:gd name="connsiteX3" fmla="*/ 1085850 w 1812131"/>
                <a:gd name="connsiteY3" fmla="*/ 464806 h 838662"/>
                <a:gd name="connsiteX4" fmla="*/ 1812131 w 1812131"/>
                <a:gd name="connsiteY4" fmla="*/ 838662 h 838662"/>
                <a:gd name="connsiteX0" fmla="*/ 0 w 1812131"/>
                <a:gd name="connsiteY0" fmla="*/ 836281 h 838662"/>
                <a:gd name="connsiteX1" fmla="*/ 340519 w 1812131"/>
                <a:gd name="connsiteY1" fmla="*/ 552912 h 838662"/>
                <a:gd name="connsiteX2" fmla="*/ 638175 w 1812131"/>
                <a:gd name="connsiteY2" fmla="*/ 462 h 838662"/>
                <a:gd name="connsiteX3" fmla="*/ 1085850 w 1812131"/>
                <a:gd name="connsiteY3" fmla="*/ 464806 h 838662"/>
                <a:gd name="connsiteX4" fmla="*/ 1812131 w 1812131"/>
                <a:gd name="connsiteY4" fmla="*/ 838662 h 838662"/>
                <a:gd name="connsiteX0" fmla="*/ 0 w 1812131"/>
                <a:gd name="connsiteY0" fmla="*/ 839338 h 841719"/>
                <a:gd name="connsiteX1" fmla="*/ 340519 w 1812131"/>
                <a:gd name="connsiteY1" fmla="*/ 555969 h 841719"/>
                <a:gd name="connsiteX2" fmla="*/ 638175 w 1812131"/>
                <a:gd name="connsiteY2" fmla="*/ 3519 h 841719"/>
                <a:gd name="connsiteX3" fmla="*/ 1812131 w 1812131"/>
                <a:gd name="connsiteY3" fmla="*/ 841719 h 841719"/>
                <a:gd name="connsiteX0" fmla="*/ 0 w 1812131"/>
                <a:gd name="connsiteY0" fmla="*/ 839338 h 841733"/>
                <a:gd name="connsiteX1" fmla="*/ 340519 w 1812131"/>
                <a:gd name="connsiteY1" fmla="*/ 555969 h 841733"/>
                <a:gd name="connsiteX2" fmla="*/ 638175 w 1812131"/>
                <a:gd name="connsiteY2" fmla="*/ 3519 h 841733"/>
                <a:gd name="connsiteX3" fmla="*/ 1812131 w 1812131"/>
                <a:gd name="connsiteY3" fmla="*/ 841719 h 841733"/>
                <a:gd name="connsiteX0" fmla="*/ 0 w 1812131"/>
                <a:gd name="connsiteY0" fmla="*/ 835840 h 838234"/>
                <a:gd name="connsiteX1" fmla="*/ 340519 w 1812131"/>
                <a:gd name="connsiteY1" fmla="*/ 552471 h 838234"/>
                <a:gd name="connsiteX2" fmla="*/ 638175 w 1812131"/>
                <a:gd name="connsiteY2" fmla="*/ 21 h 838234"/>
                <a:gd name="connsiteX3" fmla="*/ 1812131 w 1812131"/>
                <a:gd name="connsiteY3" fmla="*/ 838221 h 838234"/>
                <a:gd name="connsiteX0" fmla="*/ 0 w 1812131"/>
                <a:gd name="connsiteY0" fmla="*/ 835840 h 838234"/>
                <a:gd name="connsiteX1" fmla="*/ 638175 w 1812131"/>
                <a:gd name="connsiteY1" fmla="*/ 21 h 838234"/>
                <a:gd name="connsiteX2" fmla="*/ 1812131 w 1812131"/>
                <a:gd name="connsiteY2" fmla="*/ 838221 h 838234"/>
                <a:gd name="connsiteX0" fmla="*/ 0 w 1812131"/>
                <a:gd name="connsiteY0" fmla="*/ 835840 h 838234"/>
                <a:gd name="connsiteX1" fmla="*/ 638175 w 1812131"/>
                <a:gd name="connsiteY1" fmla="*/ 21 h 838234"/>
                <a:gd name="connsiteX2" fmla="*/ 1812131 w 1812131"/>
                <a:gd name="connsiteY2" fmla="*/ 838221 h 838234"/>
                <a:gd name="connsiteX0" fmla="*/ 0 w 1812131"/>
                <a:gd name="connsiteY0" fmla="*/ 835820 h 838214"/>
                <a:gd name="connsiteX1" fmla="*/ 638175 w 1812131"/>
                <a:gd name="connsiteY1" fmla="*/ 1 h 838214"/>
                <a:gd name="connsiteX2" fmla="*/ 1812131 w 1812131"/>
                <a:gd name="connsiteY2" fmla="*/ 838201 h 838214"/>
                <a:gd name="connsiteX0" fmla="*/ 0 w 1812131"/>
                <a:gd name="connsiteY0" fmla="*/ 835820 h 838214"/>
                <a:gd name="connsiteX1" fmla="*/ 638175 w 1812131"/>
                <a:gd name="connsiteY1" fmla="*/ 1 h 838214"/>
                <a:gd name="connsiteX2" fmla="*/ 1812131 w 1812131"/>
                <a:gd name="connsiteY2" fmla="*/ 838201 h 838214"/>
                <a:gd name="connsiteX0" fmla="*/ 0 w 1812131"/>
                <a:gd name="connsiteY0" fmla="*/ 835820 h 838309"/>
                <a:gd name="connsiteX1" fmla="*/ 638175 w 1812131"/>
                <a:gd name="connsiteY1" fmla="*/ 1 h 838309"/>
                <a:gd name="connsiteX2" fmla="*/ 1812131 w 1812131"/>
                <a:gd name="connsiteY2" fmla="*/ 838201 h 838309"/>
                <a:gd name="connsiteX0" fmla="*/ 0 w 1907381"/>
                <a:gd name="connsiteY0" fmla="*/ 835820 h 835820"/>
                <a:gd name="connsiteX1" fmla="*/ 638175 w 1907381"/>
                <a:gd name="connsiteY1" fmla="*/ 1 h 835820"/>
                <a:gd name="connsiteX2" fmla="*/ 1907381 w 1907381"/>
                <a:gd name="connsiteY2" fmla="*/ 833439 h 835820"/>
                <a:gd name="connsiteX0" fmla="*/ 0 w 1907381"/>
                <a:gd name="connsiteY0" fmla="*/ 835820 h 835820"/>
                <a:gd name="connsiteX1" fmla="*/ 638175 w 1907381"/>
                <a:gd name="connsiteY1" fmla="*/ 1 h 835820"/>
                <a:gd name="connsiteX2" fmla="*/ 1907381 w 1907381"/>
                <a:gd name="connsiteY2" fmla="*/ 833439 h 835820"/>
                <a:gd name="connsiteX0" fmla="*/ 0 w 1907381"/>
                <a:gd name="connsiteY0" fmla="*/ 835820 h 835820"/>
                <a:gd name="connsiteX1" fmla="*/ 638175 w 1907381"/>
                <a:gd name="connsiteY1" fmla="*/ 1 h 835820"/>
                <a:gd name="connsiteX2" fmla="*/ 1907381 w 1907381"/>
                <a:gd name="connsiteY2" fmla="*/ 833439 h 835820"/>
                <a:gd name="connsiteX0" fmla="*/ 0 w 1895475"/>
                <a:gd name="connsiteY0" fmla="*/ 840583 h 840583"/>
                <a:gd name="connsiteX1" fmla="*/ 626269 w 1895475"/>
                <a:gd name="connsiteY1" fmla="*/ 1 h 840583"/>
                <a:gd name="connsiteX2" fmla="*/ 1895475 w 1895475"/>
                <a:gd name="connsiteY2" fmla="*/ 833439 h 840583"/>
                <a:gd name="connsiteX0" fmla="*/ 0 w 1893093"/>
                <a:gd name="connsiteY0" fmla="*/ 840583 h 843071"/>
                <a:gd name="connsiteX1" fmla="*/ 626269 w 1893093"/>
                <a:gd name="connsiteY1" fmla="*/ 1 h 843071"/>
                <a:gd name="connsiteX2" fmla="*/ 1893093 w 1893093"/>
                <a:gd name="connsiteY2" fmla="*/ 842964 h 843071"/>
                <a:gd name="connsiteX0" fmla="*/ 0 w 1885949"/>
                <a:gd name="connsiteY0" fmla="*/ 840583 h 845452"/>
                <a:gd name="connsiteX1" fmla="*/ 626269 w 1885949"/>
                <a:gd name="connsiteY1" fmla="*/ 1 h 845452"/>
                <a:gd name="connsiteX2" fmla="*/ 1885949 w 1885949"/>
                <a:gd name="connsiteY2" fmla="*/ 845345 h 84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5949" h="845452">
                  <a:moveTo>
                    <a:pt x="0" y="840583"/>
                  </a:moveTo>
                  <a:cubicBezTo>
                    <a:pt x="266303" y="837905"/>
                    <a:pt x="311944" y="-793"/>
                    <a:pt x="626269" y="1"/>
                  </a:cubicBezTo>
                  <a:cubicBezTo>
                    <a:pt x="940594" y="795"/>
                    <a:pt x="1112737" y="856457"/>
                    <a:pt x="1885949" y="84534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8" name="Freeform 77"/>
          <p:cNvSpPr/>
          <p:nvPr/>
        </p:nvSpPr>
        <p:spPr>
          <a:xfrm>
            <a:off x="4097539" y="4623429"/>
            <a:ext cx="1881187" cy="849950"/>
          </a:xfrm>
          <a:custGeom>
            <a:avLst/>
            <a:gdLst>
              <a:gd name="connsiteX0" fmla="*/ 0 w 1928812"/>
              <a:gd name="connsiteY0" fmla="*/ 838902 h 841283"/>
              <a:gd name="connsiteX1" fmla="*/ 271462 w 1928812"/>
              <a:gd name="connsiteY1" fmla="*/ 574583 h 841283"/>
              <a:gd name="connsiteX2" fmla="*/ 621506 w 1928812"/>
              <a:gd name="connsiteY2" fmla="*/ 702 h 841283"/>
              <a:gd name="connsiteX3" fmla="*/ 1069181 w 1928812"/>
              <a:gd name="connsiteY3" fmla="*/ 465046 h 841283"/>
              <a:gd name="connsiteX4" fmla="*/ 1928812 w 1928812"/>
              <a:gd name="connsiteY4" fmla="*/ 841283 h 841283"/>
              <a:gd name="connsiteX0" fmla="*/ 0 w 1928812"/>
              <a:gd name="connsiteY0" fmla="*/ 838663 h 841044"/>
              <a:gd name="connsiteX1" fmla="*/ 323850 w 1928812"/>
              <a:gd name="connsiteY1" fmla="*/ 552913 h 841044"/>
              <a:gd name="connsiteX2" fmla="*/ 621506 w 1928812"/>
              <a:gd name="connsiteY2" fmla="*/ 463 h 841044"/>
              <a:gd name="connsiteX3" fmla="*/ 1069181 w 1928812"/>
              <a:gd name="connsiteY3" fmla="*/ 464807 h 841044"/>
              <a:gd name="connsiteX4" fmla="*/ 1928812 w 1928812"/>
              <a:gd name="connsiteY4" fmla="*/ 841044 h 841044"/>
              <a:gd name="connsiteX0" fmla="*/ 0 w 1928812"/>
              <a:gd name="connsiteY0" fmla="*/ 838663 h 841044"/>
              <a:gd name="connsiteX1" fmla="*/ 323850 w 1928812"/>
              <a:gd name="connsiteY1" fmla="*/ 552913 h 841044"/>
              <a:gd name="connsiteX2" fmla="*/ 621506 w 1928812"/>
              <a:gd name="connsiteY2" fmla="*/ 463 h 841044"/>
              <a:gd name="connsiteX3" fmla="*/ 1069181 w 1928812"/>
              <a:gd name="connsiteY3" fmla="*/ 464807 h 841044"/>
              <a:gd name="connsiteX4" fmla="*/ 1928812 w 1928812"/>
              <a:gd name="connsiteY4" fmla="*/ 841044 h 841044"/>
              <a:gd name="connsiteX0" fmla="*/ 0 w 1945481"/>
              <a:gd name="connsiteY0" fmla="*/ 836282 h 841044"/>
              <a:gd name="connsiteX1" fmla="*/ 340519 w 1945481"/>
              <a:gd name="connsiteY1" fmla="*/ 552913 h 841044"/>
              <a:gd name="connsiteX2" fmla="*/ 638175 w 1945481"/>
              <a:gd name="connsiteY2" fmla="*/ 463 h 841044"/>
              <a:gd name="connsiteX3" fmla="*/ 1085850 w 1945481"/>
              <a:gd name="connsiteY3" fmla="*/ 464807 h 841044"/>
              <a:gd name="connsiteX4" fmla="*/ 1945481 w 1945481"/>
              <a:gd name="connsiteY4" fmla="*/ 841044 h 841044"/>
              <a:gd name="connsiteX0" fmla="*/ 0 w 1945481"/>
              <a:gd name="connsiteY0" fmla="*/ 836282 h 841044"/>
              <a:gd name="connsiteX1" fmla="*/ 340519 w 1945481"/>
              <a:gd name="connsiteY1" fmla="*/ 552913 h 841044"/>
              <a:gd name="connsiteX2" fmla="*/ 638175 w 1945481"/>
              <a:gd name="connsiteY2" fmla="*/ 463 h 841044"/>
              <a:gd name="connsiteX3" fmla="*/ 1085850 w 1945481"/>
              <a:gd name="connsiteY3" fmla="*/ 464807 h 841044"/>
              <a:gd name="connsiteX4" fmla="*/ 1945481 w 1945481"/>
              <a:gd name="connsiteY4" fmla="*/ 841044 h 841044"/>
              <a:gd name="connsiteX0" fmla="*/ 0 w 1812131"/>
              <a:gd name="connsiteY0" fmla="*/ 836281 h 838662"/>
              <a:gd name="connsiteX1" fmla="*/ 340519 w 1812131"/>
              <a:gd name="connsiteY1" fmla="*/ 552912 h 838662"/>
              <a:gd name="connsiteX2" fmla="*/ 638175 w 1812131"/>
              <a:gd name="connsiteY2" fmla="*/ 462 h 838662"/>
              <a:gd name="connsiteX3" fmla="*/ 1085850 w 1812131"/>
              <a:gd name="connsiteY3" fmla="*/ 464806 h 838662"/>
              <a:gd name="connsiteX4" fmla="*/ 1812131 w 1812131"/>
              <a:gd name="connsiteY4" fmla="*/ 838662 h 838662"/>
              <a:gd name="connsiteX0" fmla="*/ 0 w 1812131"/>
              <a:gd name="connsiteY0" fmla="*/ 836281 h 838662"/>
              <a:gd name="connsiteX1" fmla="*/ 340519 w 1812131"/>
              <a:gd name="connsiteY1" fmla="*/ 552912 h 838662"/>
              <a:gd name="connsiteX2" fmla="*/ 638175 w 1812131"/>
              <a:gd name="connsiteY2" fmla="*/ 462 h 838662"/>
              <a:gd name="connsiteX3" fmla="*/ 1085850 w 1812131"/>
              <a:gd name="connsiteY3" fmla="*/ 464806 h 838662"/>
              <a:gd name="connsiteX4" fmla="*/ 1812131 w 1812131"/>
              <a:gd name="connsiteY4" fmla="*/ 838662 h 838662"/>
              <a:gd name="connsiteX0" fmla="*/ 0 w 1812131"/>
              <a:gd name="connsiteY0" fmla="*/ 839338 h 841719"/>
              <a:gd name="connsiteX1" fmla="*/ 340519 w 1812131"/>
              <a:gd name="connsiteY1" fmla="*/ 555969 h 841719"/>
              <a:gd name="connsiteX2" fmla="*/ 638175 w 1812131"/>
              <a:gd name="connsiteY2" fmla="*/ 3519 h 841719"/>
              <a:gd name="connsiteX3" fmla="*/ 1812131 w 1812131"/>
              <a:gd name="connsiteY3" fmla="*/ 841719 h 841719"/>
              <a:gd name="connsiteX0" fmla="*/ 0 w 1812131"/>
              <a:gd name="connsiteY0" fmla="*/ 839338 h 841733"/>
              <a:gd name="connsiteX1" fmla="*/ 340519 w 1812131"/>
              <a:gd name="connsiteY1" fmla="*/ 555969 h 841733"/>
              <a:gd name="connsiteX2" fmla="*/ 638175 w 1812131"/>
              <a:gd name="connsiteY2" fmla="*/ 3519 h 841733"/>
              <a:gd name="connsiteX3" fmla="*/ 1812131 w 1812131"/>
              <a:gd name="connsiteY3" fmla="*/ 841719 h 841733"/>
              <a:gd name="connsiteX0" fmla="*/ 0 w 1812131"/>
              <a:gd name="connsiteY0" fmla="*/ 835840 h 838234"/>
              <a:gd name="connsiteX1" fmla="*/ 340519 w 1812131"/>
              <a:gd name="connsiteY1" fmla="*/ 552471 h 838234"/>
              <a:gd name="connsiteX2" fmla="*/ 638175 w 1812131"/>
              <a:gd name="connsiteY2" fmla="*/ 21 h 838234"/>
              <a:gd name="connsiteX3" fmla="*/ 1812131 w 1812131"/>
              <a:gd name="connsiteY3" fmla="*/ 838221 h 838234"/>
              <a:gd name="connsiteX0" fmla="*/ 0 w 1812131"/>
              <a:gd name="connsiteY0" fmla="*/ 835840 h 838234"/>
              <a:gd name="connsiteX1" fmla="*/ 638175 w 1812131"/>
              <a:gd name="connsiteY1" fmla="*/ 21 h 838234"/>
              <a:gd name="connsiteX2" fmla="*/ 1812131 w 1812131"/>
              <a:gd name="connsiteY2" fmla="*/ 838221 h 838234"/>
              <a:gd name="connsiteX0" fmla="*/ 0 w 1812131"/>
              <a:gd name="connsiteY0" fmla="*/ 835840 h 838234"/>
              <a:gd name="connsiteX1" fmla="*/ 638175 w 1812131"/>
              <a:gd name="connsiteY1" fmla="*/ 21 h 838234"/>
              <a:gd name="connsiteX2" fmla="*/ 1812131 w 1812131"/>
              <a:gd name="connsiteY2" fmla="*/ 838221 h 838234"/>
              <a:gd name="connsiteX0" fmla="*/ 0 w 1812131"/>
              <a:gd name="connsiteY0" fmla="*/ 835820 h 838214"/>
              <a:gd name="connsiteX1" fmla="*/ 638175 w 1812131"/>
              <a:gd name="connsiteY1" fmla="*/ 1 h 838214"/>
              <a:gd name="connsiteX2" fmla="*/ 1812131 w 1812131"/>
              <a:gd name="connsiteY2" fmla="*/ 838201 h 838214"/>
              <a:gd name="connsiteX0" fmla="*/ 0 w 1812131"/>
              <a:gd name="connsiteY0" fmla="*/ 835820 h 838214"/>
              <a:gd name="connsiteX1" fmla="*/ 638175 w 1812131"/>
              <a:gd name="connsiteY1" fmla="*/ 1 h 838214"/>
              <a:gd name="connsiteX2" fmla="*/ 1812131 w 1812131"/>
              <a:gd name="connsiteY2" fmla="*/ 838201 h 838214"/>
              <a:gd name="connsiteX0" fmla="*/ 0 w 1812131"/>
              <a:gd name="connsiteY0" fmla="*/ 835820 h 838309"/>
              <a:gd name="connsiteX1" fmla="*/ 638175 w 1812131"/>
              <a:gd name="connsiteY1" fmla="*/ 1 h 838309"/>
              <a:gd name="connsiteX2" fmla="*/ 1812131 w 1812131"/>
              <a:gd name="connsiteY2" fmla="*/ 838201 h 838309"/>
              <a:gd name="connsiteX0" fmla="*/ 0 w 1907381"/>
              <a:gd name="connsiteY0" fmla="*/ 835820 h 835820"/>
              <a:gd name="connsiteX1" fmla="*/ 638175 w 1907381"/>
              <a:gd name="connsiteY1" fmla="*/ 1 h 835820"/>
              <a:gd name="connsiteX2" fmla="*/ 1907381 w 1907381"/>
              <a:gd name="connsiteY2" fmla="*/ 833439 h 835820"/>
              <a:gd name="connsiteX0" fmla="*/ 0 w 1907381"/>
              <a:gd name="connsiteY0" fmla="*/ 835820 h 835820"/>
              <a:gd name="connsiteX1" fmla="*/ 638175 w 1907381"/>
              <a:gd name="connsiteY1" fmla="*/ 1 h 835820"/>
              <a:gd name="connsiteX2" fmla="*/ 1907381 w 1907381"/>
              <a:gd name="connsiteY2" fmla="*/ 833439 h 835820"/>
              <a:gd name="connsiteX0" fmla="*/ 0 w 1907381"/>
              <a:gd name="connsiteY0" fmla="*/ 835820 h 835820"/>
              <a:gd name="connsiteX1" fmla="*/ 638175 w 1907381"/>
              <a:gd name="connsiteY1" fmla="*/ 1 h 835820"/>
              <a:gd name="connsiteX2" fmla="*/ 1907381 w 1907381"/>
              <a:gd name="connsiteY2" fmla="*/ 833439 h 835820"/>
              <a:gd name="connsiteX0" fmla="*/ 0 w 1895475"/>
              <a:gd name="connsiteY0" fmla="*/ 840583 h 840583"/>
              <a:gd name="connsiteX1" fmla="*/ 626269 w 1895475"/>
              <a:gd name="connsiteY1" fmla="*/ 1 h 840583"/>
              <a:gd name="connsiteX2" fmla="*/ 1895475 w 1895475"/>
              <a:gd name="connsiteY2" fmla="*/ 833439 h 840583"/>
              <a:gd name="connsiteX0" fmla="*/ 0 w 1893093"/>
              <a:gd name="connsiteY0" fmla="*/ 840583 h 843071"/>
              <a:gd name="connsiteX1" fmla="*/ 626269 w 1893093"/>
              <a:gd name="connsiteY1" fmla="*/ 1 h 843071"/>
              <a:gd name="connsiteX2" fmla="*/ 1893093 w 1893093"/>
              <a:gd name="connsiteY2" fmla="*/ 842964 h 843071"/>
              <a:gd name="connsiteX0" fmla="*/ 0 w 1885949"/>
              <a:gd name="connsiteY0" fmla="*/ 840583 h 845452"/>
              <a:gd name="connsiteX1" fmla="*/ 626269 w 1885949"/>
              <a:gd name="connsiteY1" fmla="*/ 1 h 845452"/>
              <a:gd name="connsiteX2" fmla="*/ 1885949 w 1885949"/>
              <a:gd name="connsiteY2" fmla="*/ 845345 h 845452"/>
              <a:gd name="connsiteX0" fmla="*/ 0 w 1881187"/>
              <a:gd name="connsiteY0" fmla="*/ 227217 h 867895"/>
              <a:gd name="connsiteX1" fmla="*/ 621507 w 1881187"/>
              <a:gd name="connsiteY1" fmla="*/ 22429 h 867895"/>
              <a:gd name="connsiteX2" fmla="*/ 1881187 w 1881187"/>
              <a:gd name="connsiteY2" fmla="*/ 867773 h 867895"/>
              <a:gd name="connsiteX0" fmla="*/ 0 w 1881187"/>
              <a:gd name="connsiteY0" fmla="*/ 228037 h 868715"/>
              <a:gd name="connsiteX1" fmla="*/ 621507 w 1881187"/>
              <a:gd name="connsiteY1" fmla="*/ 23249 h 868715"/>
              <a:gd name="connsiteX2" fmla="*/ 1881187 w 1881187"/>
              <a:gd name="connsiteY2" fmla="*/ 868593 h 868715"/>
              <a:gd name="connsiteX0" fmla="*/ 0 w 1871662"/>
              <a:gd name="connsiteY0" fmla="*/ 108097 h 894035"/>
              <a:gd name="connsiteX1" fmla="*/ 611982 w 1871662"/>
              <a:gd name="connsiteY1" fmla="*/ 48565 h 894035"/>
              <a:gd name="connsiteX2" fmla="*/ 1871662 w 1871662"/>
              <a:gd name="connsiteY2" fmla="*/ 893909 h 894035"/>
              <a:gd name="connsiteX0" fmla="*/ 0 w 1871662"/>
              <a:gd name="connsiteY0" fmla="*/ 104187 h 890125"/>
              <a:gd name="connsiteX1" fmla="*/ 611982 w 1871662"/>
              <a:gd name="connsiteY1" fmla="*/ 44655 h 890125"/>
              <a:gd name="connsiteX2" fmla="*/ 1871662 w 1871662"/>
              <a:gd name="connsiteY2" fmla="*/ 889999 h 890125"/>
              <a:gd name="connsiteX0" fmla="*/ 1 w 1866900"/>
              <a:gd name="connsiteY0" fmla="*/ 122989 h 885113"/>
              <a:gd name="connsiteX1" fmla="*/ 607220 w 1866900"/>
              <a:gd name="connsiteY1" fmla="*/ 39644 h 885113"/>
              <a:gd name="connsiteX2" fmla="*/ 1866900 w 1866900"/>
              <a:gd name="connsiteY2" fmla="*/ 884988 h 885113"/>
              <a:gd name="connsiteX0" fmla="*/ 1 w 1866900"/>
              <a:gd name="connsiteY0" fmla="*/ 84797 h 846905"/>
              <a:gd name="connsiteX1" fmla="*/ 607220 w 1866900"/>
              <a:gd name="connsiteY1" fmla="*/ 1452 h 846905"/>
              <a:gd name="connsiteX2" fmla="*/ 1866900 w 1866900"/>
              <a:gd name="connsiteY2" fmla="*/ 846796 h 846905"/>
              <a:gd name="connsiteX0" fmla="*/ 0 w 1881187"/>
              <a:gd name="connsiteY0" fmla="*/ 113505 h 887535"/>
              <a:gd name="connsiteX1" fmla="*/ 621507 w 1881187"/>
              <a:gd name="connsiteY1" fmla="*/ 42066 h 887535"/>
              <a:gd name="connsiteX2" fmla="*/ 1881187 w 1881187"/>
              <a:gd name="connsiteY2" fmla="*/ 887410 h 887535"/>
              <a:gd name="connsiteX0" fmla="*/ 0 w 1881187"/>
              <a:gd name="connsiteY0" fmla="*/ 71443 h 845454"/>
              <a:gd name="connsiteX1" fmla="*/ 621507 w 1881187"/>
              <a:gd name="connsiteY1" fmla="*/ 4 h 845454"/>
              <a:gd name="connsiteX2" fmla="*/ 1881187 w 1881187"/>
              <a:gd name="connsiteY2" fmla="*/ 845348 h 845454"/>
              <a:gd name="connsiteX0" fmla="*/ 0 w 1881187"/>
              <a:gd name="connsiteY0" fmla="*/ 128616 h 902627"/>
              <a:gd name="connsiteX1" fmla="*/ 280989 w 1881187"/>
              <a:gd name="connsiteY1" fmla="*/ 82214 h 902627"/>
              <a:gd name="connsiteX2" fmla="*/ 621507 w 1881187"/>
              <a:gd name="connsiteY2" fmla="*/ 57177 h 902627"/>
              <a:gd name="connsiteX3" fmla="*/ 1881187 w 1881187"/>
              <a:gd name="connsiteY3" fmla="*/ 902521 h 902627"/>
              <a:gd name="connsiteX0" fmla="*/ 0 w 1881187"/>
              <a:gd name="connsiteY0" fmla="*/ 142511 h 916544"/>
              <a:gd name="connsiteX1" fmla="*/ 261939 w 1881187"/>
              <a:gd name="connsiteY1" fmla="*/ 55628 h 916544"/>
              <a:gd name="connsiteX2" fmla="*/ 621507 w 1881187"/>
              <a:gd name="connsiteY2" fmla="*/ 71072 h 916544"/>
              <a:gd name="connsiteX3" fmla="*/ 1881187 w 1881187"/>
              <a:gd name="connsiteY3" fmla="*/ 916416 h 916544"/>
              <a:gd name="connsiteX0" fmla="*/ 0 w 1881187"/>
              <a:gd name="connsiteY0" fmla="*/ 139468 h 913501"/>
              <a:gd name="connsiteX1" fmla="*/ 261939 w 1881187"/>
              <a:gd name="connsiteY1" fmla="*/ 52585 h 913501"/>
              <a:gd name="connsiteX2" fmla="*/ 621507 w 1881187"/>
              <a:gd name="connsiteY2" fmla="*/ 68029 h 913501"/>
              <a:gd name="connsiteX3" fmla="*/ 1881187 w 1881187"/>
              <a:gd name="connsiteY3" fmla="*/ 913373 h 913501"/>
              <a:gd name="connsiteX0" fmla="*/ 0 w 1881187"/>
              <a:gd name="connsiteY0" fmla="*/ 86884 h 860893"/>
              <a:gd name="connsiteX1" fmla="*/ 261939 w 1881187"/>
              <a:gd name="connsiteY1" fmla="*/ 1 h 860893"/>
              <a:gd name="connsiteX2" fmla="*/ 621507 w 1881187"/>
              <a:gd name="connsiteY2" fmla="*/ 15445 h 860893"/>
              <a:gd name="connsiteX3" fmla="*/ 1881187 w 1881187"/>
              <a:gd name="connsiteY3" fmla="*/ 860789 h 860893"/>
              <a:gd name="connsiteX0" fmla="*/ 0 w 1881187"/>
              <a:gd name="connsiteY0" fmla="*/ 130591 h 904623"/>
              <a:gd name="connsiteX1" fmla="*/ 169070 w 1881187"/>
              <a:gd name="connsiteY1" fmla="*/ 69902 h 904623"/>
              <a:gd name="connsiteX2" fmla="*/ 621507 w 1881187"/>
              <a:gd name="connsiteY2" fmla="*/ 59152 h 904623"/>
              <a:gd name="connsiteX3" fmla="*/ 1881187 w 1881187"/>
              <a:gd name="connsiteY3" fmla="*/ 904496 h 904623"/>
              <a:gd name="connsiteX0" fmla="*/ 0 w 1881187"/>
              <a:gd name="connsiteY0" fmla="*/ 136378 h 910410"/>
              <a:gd name="connsiteX1" fmla="*/ 169070 w 1881187"/>
              <a:gd name="connsiteY1" fmla="*/ 75689 h 910410"/>
              <a:gd name="connsiteX2" fmla="*/ 621507 w 1881187"/>
              <a:gd name="connsiteY2" fmla="*/ 64939 h 910410"/>
              <a:gd name="connsiteX3" fmla="*/ 1881187 w 1881187"/>
              <a:gd name="connsiteY3" fmla="*/ 910283 h 910410"/>
              <a:gd name="connsiteX0" fmla="*/ 0 w 1881187"/>
              <a:gd name="connsiteY0" fmla="*/ 136378 h 910410"/>
              <a:gd name="connsiteX1" fmla="*/ 169070 w 1881187"/>
              <a:gd name="connsiteY1" fmla="*/ 75689 h 910410"/>
              <a:gd name="connsiteX2" fmla="*/ 621507 w 1881187"/>
              <a:gd name="connsiteY2" fmla="*/ 64939 h 910410"/>
              <a:gd name="connsiteX3" fmla="*/ 1881187 w 1881187"/>
              <a:gd name="connsiteY3" fmla="*/ 910283 h 910410"/>
              <a:gd name="connsiteX0" fmla="*/ 0 w 1881187"/>
              <a:gd name="connsiteY0" fmla="*/ 136378 h 910410"/>
              <a:gd name="connsiteX1" fmla="*/ 169070 w 1881187"/>
              <a:gd name="connsiteY1" fmla="*/ 75689 h 910410"/>
              <a:gd name="connsiteX2" fmla="*/ 621507 w 1881187"/>
              <a:gd name="connsiteY2" fmla="*/ 64939 h 910410"/>
              <a:gd name="connsiteX3" fmla="*/ 1881187 w 1881187"/>
              <a:gd name="connsiteY3" fmla="*/ 910283 h 910410"/>
              <a:gd name="connsiteX0" fmla="*/ 0 w 1881187"/>
              <a:gd name="connsiteY0" fmla="*/ 138951 h 912983"/>
              <a:gd name="connsiteX1" fmla="*/ 154783 w 1881187"/>
              <a:gd name="connsiteY1" fmla="*/ 71118 h 912983"/>
              <a:gd name="connsiteX2" fmla="*/ 621507 w 1881187"/>
              <a:gd name="connsiteY2" fmla="*/ 67512 h 912983"/>
              <a:gd name="connsiteX3" fmla="*/ 1881187 w 1881187"/>
              <a:gd name="connsiteY3" fmla="*/ 912856 h 912983"/>
              <a:gd name="connsiteX0" fmla="*/ 0 w 1881187"/>
              <a:gd name="connsiteY0" fmla="*/ 138951 h 912983"/>
              <a:gd name="connsiteX1" fmla="*/ 154783 w 1881187"/>
              <a:gd name="connsiteY1" fmla="*/ 71118 h 912983"/>
              <a:gd name="connsiteX2" fmla="*/ 621507 w 1881187"/>
              <a:gd name="connsiteY2" fmla="*/ 67512 h 912983"/>
              <a:gd name="connsiteX3" fmla="*/ 1881187 w 1881187"/>
              <a:gd name="connsiteY3" fmla="*/ 912856 h 912983"/>
              <a:gd name="connsiteX0" fmla="*/ 0 w 1881187"/>
              <a:gd name="connsiteY0" fmla="*/ 135532 h 909564"/>
              <a:gd name="connsiteX1" fmla="*/ 154783 w 1881187"/>
              <a:gd name="connsiteY1" fmla="*/ 67699 h 909564"/>
              <a:gd name="connsiteX2" fmla="*/ 621507 w 1881187"/>
              <a:gd name="connsiteY2" fmla="*/ 64093 h 909564"/>
              <a:gd name="connsiteX3" fmla="*/ 1881187 w 1881187"/>
              <a:gd name="connsiteY3" fmla="*/ 909437 h 909564"/>
              <a:gd name="connsiteX0" fmla="*/ 0 w 1881187"/>
              <a:gd name="connsiteY0" fmla="*/ 135532 h 909564"/>
              <a:gd name="connsiteX1" fmla="*/ 154783 w 1881187"/>
              <a:gd name="connsiteY1" fmla="*/ 67699 h 909564"/>
              <a:gd name="connsiteX2" fmla="*/ 621507 w 1881187"/>
              <a:gd name="connsiteY2" fmla="*/ 64093 h 909564"/>
              <a:gd name="connsiteX3" fmla="*/ 1881187 w 1881187"/>
              <a:gd name="connsiteY3" fmla="*/ 909437 h 909564"/>
              <a:gd name="connsiteX0" fmla="*/ 0 w 1881187"/>
              <a:gd name="connsiteY0" fmla="*/ 72126 h 846134"/>
              <a:gd name="connsiteX1" fmla="*/ 154783 w 1881187"/>
              <a:gd name="connsiteY1" fmla="*/ 4293 h 846134"/>
              <a:gd name="connsiteX2" fmla="*/ 621507 w 1881187"/>
              <a:gd name="connsiteY2" fmla="*/ 687 h 846134"/>
              <a:gd name="connsiteX3" fmla="*/ 1881187 w 1881187"/>
              <a:gd name="connsiteY3" fmla="*/ 846031 h 846134"/>
              <a:gd name="connsiteX0" fmla="*/ 0 w 1881187"/>
              <a:gd name="connsiteY0" fmla="*/ 116801 h 890809"/>
              <a:gd name="connsiteX1" fmla="*/ 621507 w 1881187"/>
              <a:gd name="connsiteY1" fmla="*/ 45362 h 890809"/>
              <a:gd name="connsiteX2" fmla="*/ 1881187 w 1881187"/>
              <a:gd name="connsiteY2" fmla="*/ 890706 h 890809"/>
              <a:gd name="connsiteX0" fmla="*/ 0 w 1881187"/>
              <a:gd name="connsiteY0" fmla="*/ 75935 h 849950"/>
              <a:gd name="connsiteX1" fmla="*/ 621507 w 1881187"/>
              <a:gd name="connsiteY1" fmla="*/ 4496 h 849950"/>
              <a:gd name="connsiteX2" fmla="*/ 1881187 w 1881187"/>
              <a:gd name="connsiteY2" fmla="*/ 849840 h 84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1187" h="849950">
                <a:moveTo>
                  <a:pt x="0" y="75935"/>
                </a:moveTo>
                <a:cubicBezTo>
                  <a:pt x="129481" y="61052"/>
                  <a:pt x="284163" y="-19713"/>
                  <a:pt x="621507" y="4496"/>
                </a:cubicBezTo>
                <a:cubicBezTo>
                  <a:pt x="958851" y="28705"/>
                  <a:pt x="1107975" y="860952"/>
                  <a:pt x="1881187" y="84984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4150008" y="4246455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79000" y="4193347"/>
            <a:ext cx="2504476" cy="1864451"/>
            <a:chOff x="3018003" y="4193347"/>
            <a:chExt cx="2504476" cy="1864451"/>
          </a:xfrm>
        </p:grpSpPr>
        <p:sp>
          <p:nvSpPr>
            <p:cNvPr id="76" name="TextBox 75"/>
            <p:cNvSpPr txBox="1"/>
            <p:nvPr/>
          </p:nvSpPr>
          <p:spPr>
            <a:xfrm>
              <a:off x="3258037" y="5549500"/>
              <a:ext cx="17390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With Sea Quarks</a:t>
              </a:r>
              <a:endParaRPr lang="en-US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018003" y="4193347"/>
              <a:ext cx="2504476" cy="1864451"/>
              <a:chOff x="3018003" y="4193347"/>
              <a:chExt cx="2504476" cy="1864451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5064559" y="5688466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q</a:t>
                </a:r>
                <a:endParaRPr lang="en-US" dirty="0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3018003" y="4193347"/>
                <a:ext cx="2504476" cy="1672109"/>
                <a:chOff x="3018003" y="4193347"/>
                <a:chExt cx="2504476" cy="1672109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4834378" y="5489073"/>
                  <a:ext cx="285901" cy="3763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4837681" y="5491453"/>
                  <a:ext cx="407421" cy="433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" name="Group 10"/>
                <p:cNvGrpSpPr/>
                <p:nvPr/>
              </p:nvGrpSpPr>
              <p:grpSpPr>
                <a:xfrm>
                  <a:off x="3018003" y="4193347"/>
                  <a:ext cx="2079159" cy="1265418"/>
                  <a:chOff x="3018003" y="4193347"/>
                  <a:chExt cx="2079159" cy="1265418"/>
                </a:xfrm>
              </p:grpSpPr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3018003" y="4193347"/>
                    <a:ext cx="2079159" cy="1259123"/>
                    <a:chOff x="3018003" y="4193347"/>
                    <a:chExt cx="2079159" cy="1259123"/>
                  </a:xfrm>
                </p:grpSpPr>
                <p:sp>
                  <p:nvSpPr>
                    <p:cNvPr id="54" name="Freeform 53"/>
                    <p:cNvSpPr/>
                    <p:nvPr/>
                  </p:nvSpPr>
                  <p:spPr>
                    <a:xfrm>
                      <a:off x="3576609" y="4983956"/>
                      <a:ext cx="100041" cy="281668"/>
                    </a:xfrm>
                    <a:custGeom>
                      <a:avLst/>
                      <a:gdLst>
                        <a:gd name="connsiteX0" fmla="*/ 121443 w 140493"/>
                        <a:gd name="connsiteY0" fmla="*/ 0 h 319088"/>
                        <a:gd name="connsiteX1" fmla="*/ 21431 w 140493"/>
                        <a:gd name="connsiteY1" fmla="*/ 95250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30982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6192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61926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9567 w 111948"/>
                        <a:gd name="connsiteY4" fmla="*/ 228601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86 w 100030"/>
                        <a:gd name="connsiteY0" fmla="*/ 0 h 319088"/>
                        <a:gd name="connsiteX1" fmla="*/ 18 w 100030"/>
                        <a:gd name="connsiteY1" fmla="*/ 69056 h 319088"/>
                        <a:gd name="connsiteX2" fmla="*/ 97649 w 100030"/>
                        <a:gd name="connsiteY2" fmla="*/ 111919 h 319088"/>
                        <a:gd name="connsiteX3" fmla="*/ 17 w 100030"/>
                        <a:gd name="connsiteY3" fmla="*/ 147639 h 319088"/>
                        <a:gd name="connsiteX4" fmla="*/ 100030 w 100030"/>
                        <a:gd name="connsiteY4" fmla="*/ 200025 h 319088"/>
                        <a:gd name="connsiteX5" fmla="*/ 17 w 100030"/>
                        <a:gd name="connsiteY5" fmla="*/ 230981 h 319088"/>
                        <a:gd name="connsiteX6" fmla="*/ 100030 w 100030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0041" h="319088">
                          <a:moveTo>
                            <a:pt x="92897" y="0"/>
                          </a:moveTo>
                          <a:cubicBezTo>
                            <a:pt x="89920" y="67865"/>
                            <a:pt x="1617" y="124221"/>
                            <a:pt x="29" y="69056"/>
                          </a:cubicBezTo>
                          <a:cubicBezTo>
                            <a:pt x="-1559" y="13891"/>
                            <a:pt x="97660" y="58340"/>
                            <a:pt x="97660" y="111919"/>
                          </a:cubicBezTo>
                          <a:cubicBezTo>
                            <a:pt x="97660" y="165498"/>
                            <a:pt x="2012" y="211536"/>
                            <a:pt x="28" y="147639"/>
                          </a:cubicBezTo>
                          <a:cubicBezTo>
                            <a:pt x="-1956" y="83742"/>
                            <a:pt x="100041" y="136129"/>
                            <a:pt x="100041" y="200025"/>
                          </a:cubicBezTo>
                          <a:cubicBezTo>
                            <a:pt x="100041" y="263921"/>
                            <a:pt x="28" y="296862"/>
                            <a:pt x="28" y="230981"/>
                          </a:cubicBezTo>
                          <a:cubicBezTo>
                            <a:pt x="28" y="165100"/>
                            <a:pt x="96669" y="218084"/>
                            <a:pt x="100041" y="319088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55" name="Group 54"/>
                    <p:cNvGrpSpPr/>
                    <p:nvPr/>
                  </p:nvGrpSpPr>
                  <p:grpSpPr>
                    <a:xfrm>
                      <a:off x="3018003" y="4193347"/>
                      <a:ext cx="2079159" cy="1072277"/>
                      <a:chOff x="3018003" y="4193347"/>
                      <a:chExt cx="2079159" cy="1072277"/>
                    </a:xfrm>
                  </p:grpSpPr>
                  <p:cxnSp>
                    <p:nvCxnSpPr>
                      <p:cNvPr id="60" name="Straight Connector 59"/>
                      <p:cNvCxnSpPr/>
                      <p:nvPr/>
                    </p:nvCxnSpPr>
                    <p:spPr>
                      <a:xfrm>
                        <a:off x="3328920" y="4979875"/>
                        <a:ext cx="1457325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1" name="TextBox 60"/>
                      <p:cNvSpPr txBox="1"/>
                      <p:nvPr/>
                    </p:nvSpPr>
                    <p:spPr>
                      <a:xfrm>
                        <a:off x="3018003" y="4193347"/>
                        <a:ext cx="207915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dirty="0" smtClean="0"/>
                          <a:t>3 Interacting Quarks</a:t>
                        </a:r>
                        <a:endParaRPr lang="en-US" dirty="0"/>
                      </a:p>
                    </p:txBody>
                  </p:sp>
                  <p:cxnSp>
                    <p:nvCxnSpPr>
                      <p:cNvPr id="62" name="Straight Connector 61"/>
                      <p:cNvCxnSpPr/>
                      <p:nvPr/>
                    </p:nvCxnSpPr>
                    <p:spPr>
                      <a:xfrm>
                        <a:off x="3328920" y="5265624"/>
                        <a:ext cx="1457325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3" name="Straight Connector 62"/>
                      <p:cNvCxnSpPr/>
                      <p:nvPr/>
                    </p:nvCxnSpPr>
                    <p:spPr>
                      <a:xfrm>
                        <a:off x="3328920" y="4672411"/>
                        <a:ext cx="1457325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56" name="Freeform 55"/>
                    <p:cNvSpPr/>
                    <p:nvPr/>
                  </p:nvSpPr>
                  <p:spPr>
                    <a:xfrm>
                      <a:off x="3760970" y="4686273"/>
                      <a:ext cx="100041" cy="281668"/>
                    </a:xfrm>
                    <a:custGeom>
                      <a:avLst/>
                      <a:gdLst>
                        <a:gd name="connsiteX0" fmla="*/ 121443 w 140493"/>
                        <a:gd name="connsiteY0" fmla="*/ 0 h 319088"/>
                        <a:gd name="connsiteX1" fmla="*/ 21431 w 140493"/>
                        <a:gd name="connsiteY1" fmla="*/ 95250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30982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6192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61926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9567 w 111948"/>
                        <a:gd name="connsiteY4" fmla="*/ 228601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86 w 100030"/>
                        <a:gd name="connsiteY0" fmla="*/ 0 h 319088"/>
                        <a:gd name="connsiteX1" fmla="*/ 18 w 100030"/>
                        <a:gd name="connsiteY1" fmla="*/ 69056 h 319088"/>
                        <a:gd name="connsiteX2" fmla="*/ 97649 w 100030"/>
                        <a:gd name="connsiteY2" fmla="*/ 111919 h 319088"/>
                        <a:gd name="connsiteX3" fmla="*/ 17 w 100030"/>
                        <a:gd name="connsiteY3" fmla="*/ 147639 h 319088"/>
                        <a:gd name="connsiteX4" fmla="*/ 100030 w 100030"/>
                        <a:gd name="connsiteY4" fmla="*/ 200025 h 319088"/>
                        <a:gd name="connsiteX5" fmla="*/ 17 w 100030"/>
                        <a:gd name="connsiteY5" fmla="*/ 230981 h 319088"/>
                        <a:gd name="connsiteX6" fmla="*/ 100030 w 100030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0041" h="319088">
                          <a:moveTo>
                            <a:pt x="92897" y="0"/>
                          </a:moveTo>
                          <a:cubicBezTo>
                            <a:pt x="89920" y="67865"/>
                            <a:pt x="1617" y="124221"/>
                            <a:pt x="29" y="69056"/>
                          </a:cubicBezTo>
                          <a:cubicBezTo>
                            <a:pt x="-1559" y="13891"/>
                            <a:pt x="97660" y="58340"/>
                            <a:pt x="97660" y="111919"/>
                          </a:cubicBezTo>
                          <a:cubicBezTo>
                            <a:pt x="97660" y="165498"/>
                            <a:pt x="2012" y="211536"/>
                            <a:pt x="28" y="147639"/>
                          </a:cubicBezTo>
                          <a:cubicBezTo>
                            <a:pt x="-1956" y="83742"/>
                            <a:pt x="100041" y="136129"/>
                            <a:pt x="100041" y="200025"/>
                          </a:cubicBezTo>
                          <a:cubicBezTo>
                            <a:pt x="100041" y="263921"/>
                            <a:pt x="28" y="296862"/>
                            <a:pt x="28" y="230981"/>
                          </a:cubicBezTo>
                          <a:cubicBezTo>
                            <a:pt x="28" y="165100"/>
                            <a:pt x="96669" y="218084"/>
                            <a:pt x="100041" y="319088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" name="Freeform 56"/>
                    <p:cNvSpPr/>
                    <p:nvPr/>
                  </p:nvSpPr>
                  <p:spPr>
                    <a:xfrm>
                      <a:off x="4105903" y="4989995"/>
                      <a:ext cx="100041" cy="281668"/>
                    </a:xfrm>
                    <a:custGeom>
                      <a:avLst/>
                      <a:gdLst>
                        <a:gd name="connsiteX0" fmla="*/ 121443 w 140493"/>
                        <a:gd name="connsiteY0" fmla="*/ 0 h 319088"/>
                        <a:gd name="connsiteX1" fmla="*/ 21431 w 140493"/>
                        <a:gd name="connsiteY1" fmla="*/ 95250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30982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6192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61926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9567 w 111948"/>
                        <a:gd name="connsiteY4" fmla="*/ 228601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86 w 100030"/>
                        <a:gd name="connsiteY0" fmla="*/ 0 h 319088"/>
                        <a:gd name="connsiteX1" fmla="*/ 18 w 100030"/>
                        <a:gd name="connsiteY1" fmla="*/ 69056 h 319088"/>
                        <a:gd name="connsiteX2" fmla="*/ 97649 w 100030"/>
                        <a:gd name="connsiteY2" fmla="*/ 111919 h 319088"/>
                        <a:gd name="connsiteX3" fmla="*/ 17 w 100030"/>
                        <a:gd name="connsiteY3" fmla="*/ 147639 h 319088"/>
                        <a:gd name="connsiteX4" fmla="*/ 100030 w 100030"/>
                        <a:gd name="connsiteY4" fmla="*/ 200025 h 319088"/>
                        <a:gd name="connsiteX5" fmla="*/ 17 w 100030"/>
                        <a:gd name="connsiteY5" fmla="*/ 230981 h 319088"/>
                        <a:gd name="connsiteX6" fmla="*/ 100030 w 100030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0041" h="319088">
                          <a:moveTo>
                            <a:pt x="92897" y="0"/>
                          </a:moveTo>
                          <a:cubicBezTo>
                            <a:pt x="89920" y="67865"/>
                            <a:pt x="1617" y="124221"/>
                            <a:pt x="29" y="69056"/>
                          </a:cubicBezTo>
                          <a:cubicBezTo>
                            <a:pt x="-1559" y="13891"/>
                            <a:pt x="97660" y="58340"/>
                            <a:pt x="97660" y="111919"/>
                          </a:cubicBezTo>
                          <a:cubicBezTo>
                            <a:pt x="97660" y="165498"/>
                            <a:pt x="2012" y="211536"/>
                            <a:pt x="28" y="147639"/>
                          </a:cubicBezTo>
                          <a:cubicBezTo>
                            <a:pt x="-1956" y="83742"/>
                            <a:pt x="100041" y="136129"/>
                            <a:pt x="100041" y="200025"/>
                          </a:cubicBezTo>
                          <a:cubicBezTo>
                            <a:pt x="100041" y="263921"/>
                            <a:pt x="28" y="296862"/>
                            <a:pt x="28" y="230981"/>
                          </a:cubicBezTo>
                          <a:cubicBezTo>
                            <a:pt x="28" y="165100"/>
                            <a:pt x="96669" y="218084"/>
                            <a:pt x="100041" y="319088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Freeform 57"/>
                    <p:cNvSpPr/>
                    <p:nvPr/>
                  </p:nvSpPr>
                  <p:spPr>
                    <a:xfrm>
                      <a:off x="4466827" y="4989995"/>
                      <a:ext cx="100041" cy="281668"/>
                    </a:xfrm>
                    <a:custGeom>
                      <a:avLst/>
                      <a:gdLst>
                        <a:gd name="connsiteX0" fmla="*/ 121443 w 140493"/>
                        <a:gd name="connsiteY0" fmla="*/ 0 h 319088"/>
                        <a:gd name="connsiteX1" fmla="*/ 21431 w 140493"/>
                        <a:gd name="connsiteY1" fmla="*/ 95250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30982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6192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61926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9567 w 111948"/>
                        <a:gd name="connsiteY4" fmla="*/ 228601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86 w 100030"/>
                        <a:gd name="connsiteY0" fmla="*/ 0 h 319088"/>
                        <a:gd name="connsiteX1" fmla="*/ 18 w 100030"/>
                        <a:gd name="connsiteY1" fmla="*/ 69056 h 319088"/>
                        <a:gd name="connsiteX2" fmla="*/ 97649 w 100030"/>
                        <a:gd name="connsiteY2" fmla="*/ 111919 h 319088"/>
                        <a:gd name="connsiteX3" fmla="*/ 17 w 100030"/>
                        <a:gd name="connsiteY3" fmla="*/ 147639 h 319088"/>
                        <a:gd name="connsiteX4" fmla="*/ 100030 w 100030"/>
                        <a:gd name="connsiteY4" fmla="*/ 200025 h 319088"/>
                        <a:gd name="connsiteX5" fmla="*/ 17 w 100030"/>
                        <a:gd name="connsiteY5" fmla="*/ 230981 h 319088"/>
                        <a:gd name="connsiteX6" fmla="*/ 100030 w 100030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0041" h="319088">
                          <a:moveTo>
                            <a:pt x="92897" y="0"/>
                          </a:moveTo>
                          <a:cubicBezTo>
                            <a:pt x="89920" y="67865"/>
                            <a:pt x="1617" y="124221"/>
                            <a:pt x="29" y="69056"/>
                          </a:cubicBezTo>
                          <a:cubicBezTo>
                            <a:pt x="-1559" y="13891"/>
                            <a:pt x="97660" y="58340"/>
                            <a:pt x="97660" y="111919"/>
                          </a:cubicBezTo>
                          <a:cubicBezTo>
                            <a:pt x="97660" y="165498"/>
                            <a:pt x="2012" y="211536"/>
                            <a:pt x="28" y="147639"/>
                          </a:cubicBezTo>
                          <a:cubicBezTo>
                            <a:pt x="-1956" y="83742"/>
                            <a:pt x="100041" y="136129"/>
                            <a:pt x="100041" y="200025"/>
                          </a:cubicBezTo>
                          <a:cubicBezTo>
                            <a:pt x="100041" y="263921"/>
                            <a:pt x="28" y="296862"/>
                            <a:pt x="28" y="230981"/>
                          </a:cubicBezTo>
                          <a:cubicBezTo>
                            <a:pt x="28" y="165100"/>
                            <a:pt x="96669" y="218084"/>
                            <a:pt x="100041" y="319088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" name="Freeform 58"/>
                    <p:cNvSpPr/>
                    <p:nvPr/>
                  </p:nvSpPr>
                  <p:spPr>
                    <a:xfrm>
                      <a:off x="4454316" y="4682531"/>
                      <a:ext cx="100041" cy="281668"/>
                    </a:xfrm>
                    <a:custGeom>
                      <a:avLst/>
                      <a:gdLst>
                        <a:gd name="connsiteX0" fmla="*/ 121443 w 140493"/>
                        <a:gd name="connsiteY0" fmla="*/ 0 h 319088"/>
                        <a:gd name="connsiteX1" fmla="*/ 21431 w 140493"/>
                        <a:gd name="connsiteY1" fmla="*/ 95250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30982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6192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61926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9567 w 111948"/>
                        <a:gd name="connsiteY4" fmla="*/ 228601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86 w 100030"/>
                        <a:gd name="connsiteY0" fmla="*/ 0 h 319088"/>
                        <a:gd name="connsiteX1" fmla="*/ 18 w 100030"/>
                        <a:gd name="connsiteY1" fmla="*/ 69056 h 319088"/>
                        <a:gd name="connsiteX2" fmla="*/ 97649 w 100030"/>
                        <a:gd name="connsiteY2" fmla="*/ 111919 h 319088"/>
                        <a:gd name="connsiteX3" fmla="*/ 17 w 100030"/>
                        <a:gd name="connsiteY3" fmla="*/ 147639 h 319088"/>
                        <a:gd name="connsiteX4" fmla="*/ 100030 w 100030"/>
                        <a:gd name="connsiteY4" fmla="*/ 200025 h 319088"/>
                        <a:gd name="connsiteX5" fmla="*/ 17 w 100030"/>
                        <a:gd name="connsiteY5" fmla="*/ 230981 h 319088"/>
                        <a:gd name="connsiteX6" fmla="*/ 100030 w 100030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0041" h="319088">
                          <a:moveTo>
                            <a:pt x="92897" y="0"/>
                          </a:moveTo>
                          <a:cubicBezTo>
                            <a:pt x="89920" y="67865"/>
                            <a:pt x="1617" y="124221"/>
                            <a:pt x="29" y="69056"/>
                          </a:cubicBezTo>
                          <a:cubicBezTo>
                            <a:pt x="-1559" y="13891"/>
                            <a:pt x="97660" y="58340"/>
                            <a:pt x="97660" y="111919"/>
                          </a:cubicBezTo>
                          <a:cubicBezTo>
                            <a:pt x="97660" y="165498"/>
                            <a:pt x="2012" y="211536"/>
                            <a:pt x="28" y="147639"/>
                          </a:cubicBezTo>
                          <a:cubicBezTo>
                            <a:pt x="-1956" y="83742"/>
                            <a:pt x="100041" y="136129"/>
                            <a:pt x="100041" y="200025"/>
                          </a:cubicBezTo>
                          <a:cubicBezTo>
                            <a:pt x="100041" y="263921"/>
                            <a:pt x="28" y="296862"/>
                            <a:pt x="28" y="230981"/>
                          </a:cubicBezTo>
                          <a:cubicBezTo>
                            <a:pt x="28" y="165100"/>
                            <a:pt x="96669" y="218084"/>
                            <a:pt x="100041" y="319088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" name="Freeform 80"/>
                    <p:cNvSpPr/>
                    <p:nvPr/>
                  </p:nvSpPr>
                  <p:spPr>
                    <a:xfrm rot="6667679">
                      <a:off x="4441220" y="5198763"/>
                      <a:ext cx="84292" cy="243662"/>
                    </a:xfrm>
                    <a:custGeom>
                      <a:avLst/>
                      <a:gdLst>
                        <a:gd name="connsiteX0" fmla="*/ 121443 w 140493"/>
                        <a:gd name="connsiteY0" fmla="*/ 0 h 319088"/>
                        <a:gd name="connsiteX1" fmla="*/ 21431 w 140493"/>
                        <a:gd name="connsiteY1" fmla="*/ 95250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30982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6192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61926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9567 w 111948"/>
                        <a:gd name="connsiteY4" fmla="*/ 228601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86 w 100030"/>
                        <a:gd name="connsiteY0" fmla="*/ 0 h 319088"/>
                        <a:gd name="connsiteX1" fmla="*/ 18 w 100030"/>
                        <a:gd name="connsiteY1" fmla="*/ 69056 h 319088"/>
                        <a:gd name="connsiteX2" fmla="*/ 97649 w 100030"/>
                        <a:gd name="connsiteY2" fmla="*/ 111919 h 319088"/>
                        <a:gd name="connsiteX3" fmla="*/ 17 w 100030"/>
                        <a:gd name="connsiteY3" fmla="*/ 147639 h 319088"/>
                        <a:gd name="connsiteX4" fmla="*/ 100030 w 100030"/>
                        <a:gd name="connsiteY4" fmla="*/ 200025 h 319088"/>
                        <a:gd name="connsiteX5" fmla="*/ 17 w 100030"/>
                        <a:gd name="connsiteY5" fmla="*/ 230981 h 319088"/>
                        <a:gd name="connsiteX6" fmla="*/ 100030 w 100030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3430 w 100574"/>
                        <a:gd name="connsiteY0" fmla="*/ 0 h 299990"/>
                        <a:gd name="connsiteX1" fmla="*/ 562 w 100574"/>
                        <a:gd name="connsiteY1" fmla="*/ 69056 h 299990"/>
                        <a:gd name="connsiteX2" fmla="*/ 98193 w 100574"/>
                        <a:gd name="connsiteY2" fmla="*/ 111919 h 299990"/>
                        <a:gd name="connsiteX3" fmla="*/ 561 w 100574"/>
                        <a:gd name="connsiteY3" fmla="*/ 147639 h 299990"/>
                        <a:gd name="connsiteX4" fmla="*/ 100574 w 100574"/>
                        <a:gd name="connsiteY4" fmla="*/ 200025 h 299990"/>
                        <a:gd name="connsiteX5" fmla="*/ 561 w 100574"/>
                        <a:gd name="connsiteY5" fmla="*/ 230981 h 299990"/>
                        <a:gd name="connsiteX6" fmla="*/ 58320 w 100574"/>
                        <a:gd name="connsiteY6" fmla="*/ 299990 h 299990"/>
                        <a:gd name="connsiteX0" fmla="*/ 92900 w 100450"/>
                        <a:gd name="connsiteY0" fmla="*/ 0 h 299990"/>
                        <a:gd name="connsiteX1" fmla="*/ 32 w 100450"/>
                        <a:gd name="connsiteY1" fmla="*/ 69056 h 299990"/>
                        <a:gd name="connsiteX2" fmla="*/ 97663 w 100450"/>
                        <a:gd name="connsiteY2" fmla="*/ 111919 h 299990"/>
                        <a:gd name="connsiteX3" fmla="*/ 31 w 100450"/>
                        <a:gd name="connsiteY3" fmla="*/ 147639 h 299990"/>
                        <a:gd name="connsiteX4" fmla="*/ 100044 w 100450"/>
                        <a:gd name="connsiteY4" fmla="*/ 200025 h 299990"/>
                        <a:gd name="connsiteX5" fmla="*/ 36178 w 100450"/>
                        <a:gd name="connsiteY5" fmla="*/ 284565 h 299990"/>
                        <a:gd name="connsiteX6" fmla="*/ 57790 w 100450"/>
                        <a:gd name="connsiteY6" fmla="*/ 299990 h 299990"/>
                        <a:gd name="connsiteX0" fmla="*/ 93610 w 98373"/>
                        <a:gd name="connsiteY0" fmla="*/ 0 h 299990"/>
                        <a:gd name="connsiteX1" fmla="*/ 742 w 98373"/>
                        <a:gd name="connsiteY1" fmla="*/ 69056 h 299990"/>
                        <a:gd name="connsiteX2" fmla="*/ 98373 w 98373"/>
                        <a:gd name="connsiteY2" fmla="*/ 111919 h 299990"/>
                        <a:gd name="connsiteX3" fmla="*/ 741 w 98373"/>
                        <a:gd name="connsiteY3" fmla="*/ 147639 h 299990"/>
                        <a:gd name="connsiteX4" fmla="*/ 52649 w 98373"/>
                        <a:gd name="connsiteY4" fmla="*/ 276033 h 299990"/>
                        <a:gd name="connsiteX5" fmla="*/ 36888 w 98373"/>
                        <a:gd name="connsiteY5" fmla="*/ 284565 h 299990"/>
                        <a:gd name="connsiteX6" fmla="*/ 58500 w 98373"/>
                        <a:gd name="connsiteY6" fmla="*/ 299990 h 299990"/>
                        <a:gd name="connsiteX0" fmla="*/ 93360 w 98123"/>
                        <a:gd name="connsiteY0" fmla="*/ 0 h 324324"/>
                        <a:gd name="connsiteX1" fmla="*/ 492 w 98123"/>
                        <a:gd name="connsiteY1" fmla="*/ 69056 h 324324"/>
                        <a:gd name="connsiteX2" fmla="*/ 98123 w 98123"/>
                        <a:gd name="connsiteY2" fmla="*/ 111919 h 324324"/>
                        <a:gd name="connsiteX3" fmla="*/ 491 w 98123"/>
                        <a:gd name="connsiteY3" fmla="*/ 147639 h 324324"/>
                        <a:gd name="connsiteX4" fmla="*/ 52399 w 98123"/>
                        <a:gd name="connsiteY4" fmla="*/ 276033 h 324324"/>
                        <a:gd name="connsiteX5" fmla="*/ 36638 w 98123"/>
                        <a:gd name="connsiteY5" fmla="*/ 284565 h 324324"/>
                        <a:gd name="connsiteX6" fmla="*/ 58250 w 98123"/>
                        <a:gd name="connsiteY6" fmla="*/ 299990 h 324324"/>
                        <a:gd name="connsiteX0" fmla="*/ 93650 w 98413"/>
                        <a:gd name="connsiteY0" fmla="*/ 0 h 299990"/>
                        <a:gd name="connsiteX1" fmla="*/ 782 w 98413"/>
                        <a:gd name="connsiteY1" fmla="*/ 69056 h 299990"/>
                        <a:gd name="connsiteX2" fmla="*/ 98413 w 98413"/>
                        <a:gd name="connsiteY2" fmla="*/ 111919 h 299990"/>
                        <a:gd name="connsiteX3" fmla="*/ 781 w 98413"/>
                        <a:gd name="connsiteY3" fmla="*/ 147639 h 299990"/>
                        <a:gd name="connsiteX4" fmla="*/ 52689 w 98413"/>
                        <a:gd name="connsiteY4" fmla="*/ 276033 h 299990"/>
                        <a:gd name="connsiteX5" fmla="*/ 55556 w 98413"/>
                        <a:gd name="connsiteY5" fmla="*/ 279302 h 299990"/>
                        <a:gd name="connsiteX6" fmla="*/ 58540 w 98413"/>
                        <a:gd name="connsiteY6" fmla="*/ 299990 h 299990"/>
                        <a:gd name="connsiteX0" fmla="*/ 100080 w 104843"/>
                        <a:gd name="connsiteY0" fmla="*/ 0 h 299990"/>
                        <a:gd name="connsiteX1" fmla="*/ 7212 w 104843"/>
                        <a:gd name="connsiteY1" fmla="*/ 69056 h 299990"/>
                        <a:gd name="connsiteX2" fmla="*/ 104843 w 104843"/>
                        <a:gd name="connsiteY2" fmla="*/ 111919 h 299990"/>
                        <a:gd name="connsiteX3" fmla="*/ 7211 w 104843"/>
                        <a:gd name="connsiteY3" fmla="*/ 147639 h 299990"/>
                        <a:gd name="connsiteX4" fmla="*/ 59119 w 104843"/>
                        <a:gd name="connsiteY4" fmla="*/ 276033 h 299990"/>
                        <a:gd name="connsiteX5" fmla="*/ 61986 w 104843"/>
                        <a:gd name="connsiteY5" fmla="*/ 279302 h 299990"/>
                        <a:gd name="connsiteX6" fmla="*/ 64970 w 104843"/>
                        <a:gd name="connsiteY6" fmla="*/ 299990 h 299990"/>
                        <a:gd name="connsiteX0" fmla="*/ 92888 w 97709"/>
                        <a:gd name="connsiteY0" fmla="*/ 0 h 299990"/>
                        <a:gd name="connsiteX1" fmla="*/ 20 w 97709"/>
                        <a:gd name="connsiteY1" fmla="*/ 69056 h 299990"/>
                        <a:gd name="connsiteX2" fmla="*/ 97651 w 97709"/>
                        <a:gd name="connsiteY2" fmla="*/ 111919 h 299990"/>
                        <a:gd name="connsiteX3" fmla="*/ 18647 w 97709"/>
                        <a:gd name="connsiteY3" fmla="*/ 142377 h 299990"/>
                        <a:gd name="connsiteX4" fmla="*/ 51927 w 97709"/>
                        <a:gd name="connsiteY4" fmla="*/ 276033 h 299990"/>
                        <a:gd name="connsiteX5" fmla="*/ 54794 w 97709"/>
                        <a:gd name="connsiteY5" fmla="*/ 279302 h 299990"/>
                        <a:gd name="connsiteX6" fmla="*/ 57778 w 97709"/>
                        <a:gd name="connsiteY6" fmla="*/ 299990 h 299990"/>
                        <a:gd name="connsiteX0" fmla="*/ 92888 w 97734"/>
                        <a:gd name="connsiteY0" fmla="*/ 0 h 299990"/>
                        <a:gd name="connsiteX1" fmla="*/ 20 w 97734"/>
                        <a:gd name="connsiteY1" fmla="*/ 69056 h 299990"/>
                        <a:gd name="connsiteX2" fmla="*/ 97651 w 97734"/>
                        <a:gd name="connsiteY2" fmla="*/ 111919 h 299990"/>
                        <a:gd name="connsiteX3" fmla="*/ 18647 w 97734"/>
                        <a:gd name="connsiteY3" fmla="*/ 142377 h 299990"/>
                        <a:gd name="connsiteX4" fmla="*/ 51927 w 97734"/>
                        <a:gd name="connsiteY4" fmla="*/ 276033 h 299990"/>
                        <a:gd name="connsiteX5" fmla="*/ 54794 w 97734"/>
                        <a:gd name="connsiteY5" fmla="*/ 279302 h 299990"/>
                        <a:gd name="connsiteX6" fmla="*/ 57778 w 97734"/>
                        <a:gd name="connsiteY6" fmla="*/ 299990 h 299990"/>
                        <a:gd name="connsiteX0" fmla="*/ 92886 w 98070"/>
                        <a:gd name="connsiteY0" fmla="*/ 0 h 299990"/>
                        <a:gd name="connsiteX1" fmla="*/ 18 w 98070"/>
                        <a:gd name="connsiteY1" fmla="*/ 69056 h 299990"/>
                        <a:gd name="connsiteX2" fmla="*/ 97649 w 98070"/>
                        <a:gd name="connsiteY2" fmla="*/ 111919 h 299990"/>
                        <a:gd name="connsiteX3" fmla="*/ 18645 w 98070"/>
                        <a:gd name="connsiteY3" fmla="*/ 142377 h 299990"/>
                        <a:gd name="connsiteX4" fmla="*/ 51925 w 98070"/>
                        <a:gd name="connsiteY4" fmla="*/ 276033 h 299990"/>
                        <a:gd name="connsiteX5" fmla="*/ 54792 w 98070"/>
                        <a:gd name="connsiteY5" fmla="*/ 279302 h 299990"/>
                        <a:gd name="connsiteX6" fmla="*/ 57776 w 98070"/>
                        <a:gd name="connsiteY6" fmla="*/ 299990 h 299990"/>
                        <a:gd name="connsiteX0" fmla="*/ 92886 w 99683"/>
                        <a:gd name="connsiteY0" fmla="*/ 0 h 437813"/>
                        <a:gd name="connsiteX1" fmla="*/ 18 w 99683"/>
                        <a:gd name="connsiteY1" fmla="*/ 69056 h 437813"/>
                        <a:gd name="connsiteX2" fmla="*/ 97649 w 99683"/>
                        <a:gd name="connsiteY2" fmla="*/ 111919 h 437813"/>
                        <a:gd name="connsiteX3" fmla="*/ 18645 w 99683"/>
                        <a:gd name="connsiteY3" fmla="*/ 142377 h 437813"/>
                        <a:gd name="connsiteX4" fmla="*/ 51925 w 99683"/>
                        <a:gd name="connsiteY4" fmla="*/ 276033 h 437813"/>
                        <a:gd name="connsiteX5" fmla="*/ 54792 w 99683"/>
                        <a:gd name="connsiteY5" fmla="*/ 279302 h 437813"/>
                        <a:gd name="connsiteX6" fmla="*/ 99683 w 99683"/>
                        <a:gd name="connsiteY6" fmla="*/ 437812 h 437813"/>
                        <a:gd name="connsiteX0" fmla="*/ 92886 w 98070"/>
                        <a:gd name="connsiteY0" fmla="*/ 0 h 282559"/>
                        <a:gd name="connsiteX1" fmla="*/ 18 w 98070"/>
                        <a:gd name="connsiteY1" fmla="*/ 69056 h 282559"/>
                        <a:gd name="connsiteX2" fmla="*/ 97649 w 98070"/>
                        <a:gd name="connsiteY2" fmla="*/ 111919 h 282559"/>
                        <a:gd name="connsiteX3" fmla="*/ 18645 w 98070"/>
                        <a:gd name="connsiteY3" fmla="*/ 142377 h 282559"/>
                        <a:gd name="connsiteX4" fmla="*/ 51925 w 98070"/>
                        <a:gd name="connsiteY4" fmla="*/ 276033 h 282559"/>
                        <a:gd name="connsiteX5" fmla="*/ 54792 w 98070"/>
                        <a:gd name="connsiteY5" fmla="*/ 279302 h 282559"/>
                        <a:gd name="connsiteX0" fmla="*/ 92886 w 98070"/>
                        <a:gd name="connsiteY0" fmla="*/ 0 h 419872"/>
                        <a:gd name="connsiteX1" fmla="*/ 18 w 98070"/>
                        <a:gd name="connsiteY1" fmla="*/ 69056 h 419872"/>
                        <a:gd name="connsiteX2" fmla="*/ 97649 w 98070"/>
                        <a:gd name="connsiteY2" fmla="*/ 111919 h 419872"/>
                        <a:gd name="connsiteX3" fmla="*/ 18645 w 98070"/>
                        <a:gd name="connsiteY3" fmla="*/ 142377 h 419872"/>
                        <a:gd name="connsiteX4" fmla="*/ 51925 w 98070"/>
                        <a:gd name="connsiteY4" fmla="*/ 276033 h 419872"/>
                        <a:gd name="connsiteX5" fmla="*/ 77213 w 98070"/>
                        <a:gd name="connsiteY5" fmla="*/ 419872 h 419872"/>
                        <a:gd name="connsiteX0" fmla="*/ 92886 w 98070"/>
                        <a:gd name="connsiteY0" fmla="*/ 0 h 419872"/>
                        <a:gd name="connsiteX1" fmla="*/ 18 w 98070"/>
                        <a:gd name="connsiteY1" fmla="*/ 69056 h 419872"/>
                        <a:gd name="connsiteX2" fmla="*/ 97649 w 98070"/>
                        <a:gd name="connsiteY2" fmla="*/ 111919 h 419872"/>
                        <a:gd name="connsiteX3" fmla="*/ 18645 w 98070"/>
                        <a:gd name="connsiteY3" fmla="*/ 142377 h 419872"/>
                        <a:gd name="connsiteX4" fmla="*/ 51925 w 98070"/>
                        <a:gd name="connsiteY4" fmla="*/ 276033 h 419872"/>
                        <a:gd name="connsiteX5" fmla="*/ 77213 w 98070"/>
                        <a:gd name="connsiteY5" fmla="*/ 419872 h 419872"/>
                        <a:gd name="connsiteX0" fmla="*/ 92886 w 98070"/>
                        <a:gd name="connsiteY0" fmla="*/ 0 h 419872"/>
                        <a:gd name="connsiteX1" fmla="*/ 18 w 98070"/>
                        <a:gd name="connsiteY1" fmla="*/ 69056 h 419872"/>
                        <a:gd name="connsiteX2" fmla="*/ 97649 w 98070"/>
                        <a:gd name="connsiteY2" fmla="*/ 111919 h 419872"/>
                        <a:gd name="connsiteX3" fmla="*/ 18645 w 98070"/>
                        <a:gd name="connsiteY3" fmla="*/ 142377 h 419872"/>
                        <a:gd name="connsiteX4" fmla="*/ 51925 w 98070"/>
                        <a:gd name="connsiteY4" fmla="*/ 276033 h 419872"/>
                        <a:gd name="connsiteX5" fmla="*/ 77213 w 98070"/>
                        <a:gd name="connsiteY5" fmla="*/ 419872 h 419872"/>
                        <a:gd name="connsiteX0" fmla="*/ 92887 w 97907"/>
                        <a:gd name="connsiteY0" fmla="*/ 0 h 419872"/>
                        <a:gd name="connsiteX1" fmla="*/ 19 w 97907"/>
                        <a:gd name="connsiteY1" fmla="*/ 69056 h 419872"/>
                        <a:gd name="connsiteX2" fmla="*/ 97650 w 97907"/>
                        <a:gd name="connsiteY2" fmla="*/ 111919 h 419872"/>
                        <a:gd name="connsiteX3" fmla="*/ 30964 w 97907"/>
                        <a:gd name="connsiteY3" fmla="*/ 148553 h 419872"/>
                        <a:gd name="connsiteX4" fmla="*/ 51926 w 97907"/>
                        <a:gd name="connsiteY4" fmla="*/ 276033 h 419872"/>
                        <a:gd name="connsiteX5" fmla="*/ 77214 w 97907"/>
                        <a:gd name="connsiteY5" fmla="*/ 419872 h 419872"/>
                        <a:gd name="connsiteX0" fmla="*/ 92887 w 97907"/>
                        <a:gd name="connsiteY0" fmla="*/ 0 h 419872"/>
                        <a:gd name="connsiteX1" fmla="*/ 19 w 97907"/>
                        <a:gd name="connsiteY1" fmla="*/ 69056 h 419872"/>
                        <a:gd name="connsiteX2" fmla="*/ 97650 w 97907"/>
                        <a:gd name="connsiteY2" fmla="*/ 111919 h 419872"/>
                        <a:gd name="connsiteX3" fmla="*/ 30964 w 97907"/>
                        <a:gd name="connsiteY3" fmla="*/ 148553 h 419872"/>
                        <a:gd name="connsiteX4" fmla="*/ 51926 w 97907"/>
                        <a:gd name="connsiteY4" fmla="*/ 276033 h 419872"/>
                        <a:gd name="connsiteX5" fmla="*/ 77214 w 97907"/>
                        <a:gd name="connsiteY5" fmla="*/ 419872 h 419872"/>
                        <a:gd name="connsiteX0" fmla="*/ 92887 w 97907"/>
                        <a:gd name="connsiteY0" fmla="*/ 0 h 276033"/>
                        <a:gd name="connsiteX1" fmla="*/ 19 w 97907"/>
                        <a:gd name="connsiteY1" fmla="*/ 69056 h 276033"/>
                        <a:gd name="connsiteX2" fmla="*/ 97650 w 97907"/>
                        <a:gd name="connsiteY2" fmla="*/ 111919 h 276033"/>
                        <a:gd name="connsiteX3" fmla="*/ 30964 w 97907"/>
                        <a:gd name="connsiteY3" fmla="*/ 148553 h 276033"/>
                        <a:gd name="connsiteX4" fmla="*/ 51926 w 97907"/>
                        <a:gd name="connsiteY4" fmla="*/ 276033 h 276033"/>
                        <a:gd name="connsiteX0" fmla="*/ 92888 w 98000"/>
                        <a:gd name="connsiteY0" fmla="*/ 0 h 276033"/>
                        <a:gd name="connsiteX1" fmla="*/ 20 w 98000"/>
                        <a:gd name="connsiteY1" fmla="*/ 69056 h 276033"/>
                        <a:gd name="connsiteX2" fmla="*/ 97651 w 98000"/>
                        <a:gd name="connsiteY2" fmla="*/ 111919 h 276033"/>
                        <a:gd name="connsiteX3" fmla="*/ 30965 w 98000"/>
                        <a:gd name="connsiteY3" fmla="*/ 148553 h 276033"/>
                        <a:gd name="connsiteX4" fmla="*/ 51927 w 98000"/>
                        <a:gd name="connsiteY4" fmla="*/ 276033 h 276033"/>
                        <a:gd name="connsiteX0" fmla="*/ 81634 w 86505"/>
                        <a:gd name="connsiteY0" fmla="*/ 0 h 276033"/>
                        <a:gd name="connsiteX1" fmla="*/ 23 w 86505"/>
                        <a:gd name="connsiteY1" fmla="*/ 49669 h 276033"/>
                        <a:gd name="connsiteX2" fmla="*/ 86397 w 86505"/>
                        <a:gd name="connsiteY2" fmla="*/ 111919 h 276033"/>
                        <a:gd name="connsiteX3" fmla="*/ 19711 w 86505"/>
                        <a:gd name="connsiteY3" fmla="*/ 148553 h 276033"/>
                        <a:gd name="connsiteX4" fmla="*/ 40673 w 86505"/>
                        <a:gd name="connsiteY4" fmla="*/ 276033 h 276033"/>
                        <a:gd name="connsiteX0" fmla="*/ 81632 w 86416"/>
                        <a:gd name="connsiteY0" fmla="*/ 0 h 276033"/>
                        <a:gd name="connsiteX1" fmla="*/ 21 w 86416"/>
                        <a:gd name="connsiteY1" fmla="*/ 49669 h 276033"/>
                        <a:gd name="connsiteX2" fmla="*/ 86395 w 86416"/>
                        <a:gd name="connsiteY2" fmla="*/ 111919 h 276033"/>
                        <a:gd name="connsiteX3" fmla="*/ 19709 w 86416"/>
                        <a:gd name="connsiteY3" fmla="*/ 148553 h 276033"/>
                        <a:gd name="connsiteX4" fmla="*/ 40671 w 86416"/>
                        <a:gd name="connsiteY4" fmla="*/ 276033 h 276033"/>
                        <a:gd name="connsiteX0" fmla="*/ 81613 w 84176"/>
                        <a:gd name="connsiteY0" fmla="*/ 0 h 276033"/>
                        <a:gd name="connsiteX1" fmla="*/ 2 w 84176"/>
                        <a:gd name="connsiteY1" fmla="*/ 49669 h 276033"/>
                        <a:gd name="connsiteX2" fmla="*/ 84154 w 84176"/>
                        <a:gd name="connsiteY2" fmla="*/ 112891 h 276033"/>
                        <a:gd name="connsiteX3" fmla="*/ 19690 w 84176"/>
                        <a:gd name="connsiteY3" fmla="*/ 148553 h 276033"/>
                        <a:gd name="connsiteX4" fmla="*/ 40652 w 84176"/>
                        <a:gd name="connsiteY4" fmla="*/ 276033 h 276033"/>
                        <a:gd name="connsiteX0" fmla="*/ 81613 w 84176"/>
                        <a:gd name="connsiteY0" fmla="*/ 0 h 276033"/>
                        <a:gd name="connsiteX1" fmla="*/ 2 w 84176"/>
                        <a:gd name="connsiteY1" fmla="*/ 49669 h 276033"/>
                        <a:gd name="connsiteX2" fmla="*/ 84154 w 84176"/>
                        <a:gd name="connsiteY2" fmla="*/ 112891 h 276033"/>
                        <a:gd name="connsiteX3" fmla="*/ 19690 w 84176"/>
                        <a:gd name="connsiteY3" fmla="*/ 148553 h 276033"/>
                        <a:gd name="connsiteX4" fmla="*/ 40652 w 84176"/>
                        <a:gd name="connsiteY4" fmla="*/ 276033 h 276033"/>
                        <a:gd name="connsiteX0" fmla="*/ 81613 w 84176"/>
                        <a:gd name="connsiteY0" fmla="*/ 0 h 276033"/>
                        <a:gd name="connsiteX1" fmla="*/ 2 w 84176"/>
                        <a:gd name="connsiteY1" fmla="*/ 49669 h 276033"/>
                        <a:gd name="connsiteX2" fmla="*/ 84154 w 84176"/>
                        <a:gd name="connsiteY2" fmla="*/ 112891 h 276033"/>
                        <a:gd name="connsiteX3" fmla="*/ 19690 w 84176"/>
                        <a:gd name="connsiteY3" fmla="*/ 148553 h 276033"/>
                        <a:gd name="connsiteX4" fmla="*/ 40652 w 84176"/>
                        <a:gd name="connsiteY4" fmla="*/ 276033 h 276033"/>
                        <a:gd name="connsiteX0" fmla="*/ 81840 w 84402"/>
                        <a:gd name="connsiteY0" fmla="*/ 0 h 276033"/>
                        <a:gd name="connsiteX1" fmla="*/ 229 w 84402"/>
                        <a:gd name="connsiteY1" fmla="*/ 49669 h 276033"/>
                        <a:gd name="connsiteX2" fmla="*/ 84381 w 84402"/>
                        <a:gd name="connsiteY2" fmla="*/ 112891 h 276033"/>
                        <a:gd name="connsiteX3" fmla="*/ 19917 w 84402"/>
                        <a:gd name="connsiteY3" fmla="*/ 148553 h 276033"/>
                        <a:gd name="connsiteX4" fmla="*/ 40879 w 84402"/>
                        <a:gd name="connsiteY4" fmla="*/ 276033 h 276033"/>
                        <a:gd name="connsiteX0" fmla="*/ 81730 w 84292"/>
                        <a:gd name="connsiteY0" fmla="*/ 0 h 276033"/>
                        <a:gd name="connsiteX1" fmla="*/ 119 w 84292"/>
                        <a:gd name="connsiteY1" fmla="*/ 49669 h 276033"/>
                        <a:gd name="connsiteX2" fmla="*/ 84271 w 84292"/>
                        <a:gd name="connsiteY2" fmla="*/ 112891 h 276033"/>
                        <a:gd name="connsiteX3" fmla="*/ 19807 w 84292"/>
                        <a:gd name="connsiteY3" fmla="*/ 148553 h 276033"/>
                        <a:gd name="connsiteX4" fmla="*/ 40769 w 84292"/>
                        <a:gd name="connsiteY4" fmla="*/ 276033 h 2760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292" h="276033">
                          <a:moveTo>
                            <a:pt x="81730" y="0"/>
                          </a:moveTo>
                          <a:cubicBezTo>
                            <a:pt x="78753" y="67865"/>
                            <a:pt x="3941" y="133109"/>
                            <a:pt x="119" y="49669"/>
                          </a:cubicBezTo>
                          <a:cubicBezTo>
                            <a:pt x="-3703" y="-33771"/>
                            <a:pt x="85885" y="50888"/>
                            <a:pt x="84271" y="112891"/>
                          </a:cubicBezTo>
                          <a:cubicBezTo>
                            <a:pt x="82657" y="174894"/>
                            <a:pt x="11613" y="203314"/>
                            <a:pt x="19807" y="148553"/>
                          </a:cubicBezTo>
                          <a:cubicBezTo>
                            <a:pt x="28001" y="93792"/>
                            <a:pt x="118324" y="196380"/>
                            <a:pt x="40769" y="276033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Freeform 81"/>
                    <p:cNvSpPr/>
                    <p:nvPr/>
                  </p:nvSpPr>
                  <p:spPr>
                    <a:xfrm rot="6667679">
                      <a:off x="4671704" y="5261616"/>
                      <a:ext cx="100041" cy="281668"/>
                    </a:xfrm>
                    <a:custGeom>
                      <a:avLst/>
                      <a:gdLst>
                        <a:gd name="connsiteX0" fmla="*/ 121443 w 140493"/>
                        <a:gd name="connsiteY0" fmla="*/ 0 h 319088"/>
                        <a:gd name="connsiteX1" fmla="*/ 21431 w 140493"/>
                        <a:gd name="connsiteY1" fmla="*/ 95250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23812 w 140493"/>
                        <a:gd name="connsiteY3" fmla="*/ 173832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121443 w 140493"/>
                        <a:gd name="connsiteY0" fmla="*/ 0 h 319088"/>
                        <a:gd name="connsiteX1" fmla="*/ 30956 w 140493"/>
                        <a:gd name="connsiteY1" fmla="*/ 88106 h 319088"/>
                        <a:gd name="connsiteX2" fmla="*/ 128587 w 140493"/>
                        <a:gd name="connsiteY2" fmla="*/ 128588 h 319088"/>
                        <a:gd name="connsiteX3" fmla="*/ 33337 w 140493"/>
                        <a:gd name="connsiteY3" fmla="*/ 180976 h 319088"/>
                        <a:gd name="connsiteX4" fmla="*/ 138112 w 140493"/>
                        <a:gd name="connsiteY4" fmla="*/ 230982 h 319088"/>
                        <a:gd name="connsiteX5" fmla="*/ 0 w 140493"/>
                        <a:gd name="connsiteY5" fmla="*/ 254794 h 319088"/>
                        <a:gd name="connsiteX6" fmla="*/ 140493 w 140493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30982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16680 w 109548"/>
                        <a:gd name="connsiteY5" fmla="*/ 264319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8097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0498 w 109548"/>
                        <a:gd name="connsiteY0" fmla="*/ 0 h 319088"/>
                        <a:gd name="connsiteX1" fmla="*/ 11 w 109548"/>
                        <a:gd name="connsiteY1" fmla="*/ 88106 h 319088"/>
                        <a:gd name="connsiteX2" fmla="*/ 97642 w 109548"/>
                        <a:gd name="connsiteY2" fmla="*/ 128588 h 319088"/>
                        <a:gd name="connsiteX3" fmla="*/ 2392 w 109548"/>
                        <a:gd name="connsiteY3" fmla="*/ 161926 h 319088"/>
                        <a:gd name="connsiteX4" fmla="*/ 107167 w 109548"/>
                        <a:gd name="connsiteY4" fmla="*/ 228601 h 319088"/>
                        <a:gd name="connsiteX5" fmla="*/ 4773 w 109548"/>
                        <a:gd name="connsiteY5" fmla="*/ 250031 h 319088"/>
                        <a:gd name="connsiteX6" fmla="*/ 109548 w 10954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61926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4772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7153 w 111928"/>
                        <a:gd name="connsiteY5" fmla="*/ 25003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78 w 111928"/>
                        <a:gd name="connsiteY0" fmla="*/ 0 h 319088"/>
                        <a:gd name="connsiteX1" fmla="*/ 10 w 111928"/>
                        <a:gd name="connsiteY1" fmla="*/ 69056 h 319088"/>
                        <a:gd name="connsiteX2" fmla="*/ 100022 w 111928"/>
                        <a:gd name="connsiteY2" fmla="*/ 128588 h 319088"/>
                        <a:gd name="connsiteX3" fmla="*/ 9 w 111928"/>
                        <a:gd name="connsiteY3" fmla="*/ 147639 h 319088"/>
                        <a:gd name="connsiteX4" fmla="*/ 109547 w 111928"/>
                        <a:gd name="connsiteY4" fmla="*/ 228601 h 319088"/>
                        <a:gd name="connsiteX5" fmla="*/ 9 w 111928"/>
                        <a:gd name="connsiteY5" fmla="*/ 230981 h 319088"/>
                        <a:gd name="connsiteX6" fmla="*/ 111928 w 11192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9567 w 111948"/>
                        <a:gd name="connsiteY4" fmla="*/ 228601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88 w 111938"/>
                        <a:gd name="connsiteY0" fmla="*/ 0 h 319088"/>
                        <a:gd name="connsiteX1" fmla="*/ 20 w 111938"/>
                        <a:gd name="connsiteY1" fmla="*/ 69056 h 319088"/>
                        <a:gd name="connsiteX2" fmla="*/ 97651 w 111938"/>
                        <a:gd name="connsiteY2" fmla="*/ 111919 h 319088"/>
                        <a:gd name="connsiteX3" fmla="*/ 19 w 111938"/>
                        <a:gd name="connsiteY3" fmla="*/ 147639 h 319088"/>
                        <a:gd name="connsiteX4" fmla="*/ 107176 w 111938"/>
                        <a:gd name="connsiteY4" fmla="*/ 197644 h 319088"/>
                        <a:gd name="connsiteX5" fmla="*/ 19 w 111938"/>
                        <a:gd name="connsiteY5" fmla="*/ 230981 h 319088"/>
                        <a:gd name="connsiteX6" fmla="*/ 111938 w 11193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98 w 111948"/>
                        <a:gd name="connsiteY0" fmla="*/ 0 h 319088"/>
                        <a:gd name="connsiteX1" fmla="*/ 30 w 111948"/>
                        <a:gd name="connsiteY1" fmla="*/ 69056 h 319088"/>
                        <a:gd name="connsiteX2" fmla="*/ 97661 w 111948"/>
                        <a:gd name="connsiteY2" fmla="*/ 111919 h 319088"/>
                        <a:gd name="connsiteX3" fmla="*/ 29 w 111948"/>
                        <a:gd name="connsiteY3" fmla="*/ 147639 h 319088"/>
                        <a:gd name="connsiteX4" fmla="*/ 100042 w 111948"/>
                        <a:gd name="connsiteY4" fmla="*/ 200025 h 319088"/>
                        <a:gd name="connsiteX5" fmla="*/ 29 w 111948"/>
                        <a:gd name="connsiteY5" fmla="*/ 230981 h 319088"/>
                        <a:gd name="connsiteX6" fmla="*/ 111948 w 11194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74 w 100018"/>
                        <a:gd name="connsiteY0" fmla="*/ 0 h 319088"/>
                        <a:gd name="connsiteX1" fmla="*/ 6 w 100018"/>
                        <a:gd name="connsiteY1" fmla="*/ 69056 h 319088"/>
                        <a:gd name="connsiteX2" fmla="*/ 97637 w 100018"/>
                        <a:gd name="connsiteY2" fmla="*/ 111919 h 319088"/>
                        <a:gd name="connsiteX3" fmla="*/ 5 w 100018"/>
                        <a:gd name="connsiteY3" fmla="*/ 147639 h 319088"/>
                        <a:gd name="connsiteX4" fmla="*/ 100018 w 100018"/>
                        <a:gd name="connsiteY4" fmla="*/ 200025 h 319088"/>
                        <a:gd name="connsiteX5" fmla="*/ 5 w 100018"/>
                        <a:gd name="connsiteY5" fmla="*/ 230981 h 319088"/>
                        <a:gd name="connsiteX6" fmla="*/ 100018 w 100018"/>
                        <a:gd name="connsiteY6" fmla="*/ 319088 h 319088"/>
                        <a:gd name="connsiteX0" fmla="*/ 92886 w 100030"/>
                        <a:gd name="connsiteY0" fmla="*/ 0 h 319088"/>
                        <a:gd name="connsiteX1" fmla="*/ 18 w 100030"/>
                        <a:gd name="connsiteY1" fmla="*/ 69056 h 319088"/>
                        <a:gd name="connsiteX2" fmla="*/ 97649 w 100030"/>
                        <a:gd name="connsiteY2" fmla="*/ 111919 h 319088"/>
                        <a:gd name="connsiteX3" fmla="*/ 17 w 100030"/>
                        <a:gd name="connsiteY3" fmla="*/ 147639 h 319088"/>
                        <a:gd name="connsiteX4" fmla="*/ 100030 w 100030"/>
                        <a:gd name="connsiteY4" fmla="*/ 200025 h 319088"/>
                        <a:gd name="connsiteX5" fmla="*/ 17 w 100030"/>
                        <a:gd name="connsiteY5" fmla="*/ 230981 h 319088"/>
                        <a:gd name="connsiteX6" fmla="*/ 100030 w 100030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  <a:gd name="connsiteX0" fmla="*/ 92897 w 100041"/>
                        <a:gd name="connsiteY0" fmla="*/ 0 h 319088"/>
                        <a:gd name="connsiteX1" fmla="*/ 29 w 100041"/>
                        <a:gd name="connsiteY1" fmla="*/ 69056 h 319088"/>
                        <a:gd name="connsiteX2" fmla="*/ 97660 w 100041"/>
                        <a:gd name="connsiteY2" fmla="*/ 111919 h 319088"/>
                        <a:gd name="connsiteX3" fmla="*/ 28 w 100041"/>
                        <a:gd name="connsiteY3" fmla="*/ 147639 h 319088"/>
                        <a:gd name="connsiteX4" fmla="*/ 100041 w 100041"/>
                        <a:gd name="connsiteY4" fmla="*/ 200025 h 319088"/>
                        <a:gd name="connsiteX5" fmla="*/ 28 w 100041"/>
                        <a:gd name="connsiteY5" fmla="*/ 230981 h 319088"/>
                        <a:gd name="connsiteX6" fmla="*/ 100041 w 100041"/>
                        <a:gd name="connsiteY6" fmla="*/ 319088 h 3190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0041" h="319088">
                          <a:moveTo>
                            <a:pt x="92897" y="0"/>
                          </a:moveTo>
                          <a:cubicBezTo>
                            <a:pt x="89920" y="67865"/>
                            <a:pt x="1617" y="124221"/>
                            <a:pt x="29" y="69056"/>
                          </a:cubicBezTo>
                          <a:cubicBezTo>
                            <a:pt x="-1559" y="13891"/>
                            <a:pt x="97660" y="58340"/>
                            <a:pt x="97660" y="111919"/>
                          </a:cubicBezTo>
                          <a:cubicBezTo>
                            <a:pt x="97660" y="165498"/>
                            <a:pt x="2012" y="211536"/>
                            <a:pt x="28" y="147639"/>
                          </a:cubicBezTo>
                          <a:cubicBezTo>
                            <a:pt x="-1956" y="83742"/>
                            <a:pt x="100041" y="136129"/>
                            <a:pt x="100041" y="200025"/>
                          </a:cubicBezTo>
                          <a:cubicBezTo>
                            <a:pt x="100041" y="263921"/>
                            <a:pt x="28" y="296862"/>
                            <a:pt x="28" y="230981"/>
                          </a:cubicBezTo>
                          <a:cubicBezTo>
                            <a:pt x="28" y="165100"/>
                            <a:pt x="96669" y="218084"/>
                            <a:pt x="100041" y="319088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83" name="TextBox 82"/>
                  <p:cNvSpPr txBox="1"/>
                  <p:nvPr/>
                </p:nvSpPr>
                <p:spPr>
                  <a:xfrm>
                    <a:off x="3022426" y="4479668"/>
                    <a:ext cx="30649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q</a:t>
                    </a:r>
                    <a:endParaRPr lang="en-US" dirty="0"/>
                  </a:p>
                </p:txBody>
              </p:sp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3022426" y="4785280"/>
                    <a:ext cx="30649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q</a:t>
                    </a:r>
                    <a:endParaRPr lang="en-US" dirty="0"/>
                  </a:p>
                </p:txBody>
              </p:sp>
              <p:sp>
                <p:nvSpPr>
                  <p:cNvPr id="85" name="TextBox 84"/>
                  <p:cNvSpPr txBox="1"/>
                  <p:nvPr/>
                </p:nvSpPr>
                <p:spPr>
                  <a:xfrm>
                    <a:off x="3022426" y="5089433"/>
                    <a:ext cx="30649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q</a:t>
                    </a:r>
                    <a:endParaRPr lang="en-US" dirty="0"/>
                  </a:p>
                </p:txBody>
              </p:sp>
            </p:grpSp>
            <p:sp>
              <p:nvSpPr>
                <p:cNvPr id="87" name="TextBox 86"/>
                <p:cNvSpPr txBox="1"/>
                <p:nvPr/>
              </p:nvSpPr>
              <p:spPr>
                <a:xfrm>
                  <a:off x="5215985" y="5334440"/>
                  <a:ext cx="306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q</a:t>
                  </a:r>
                  <a:endParaRPr lang="en-US" dirty="0"/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317456" y="5444678"/>
                  <a:ext cx="995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01" name="TextBox 100"/>
          <p:cNvSpPr txBox="1"/>
          <p:nvPr/>
        </p:nvSpPr>
        <p:spPr>
          <a:xfrm>
            <a:off x="5281480" y="4789892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Valence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624488" y="190325"/>
                <a:ext cx="37237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Better Resolution</a:t>
                </a:r>
              </a:p>
              <a:p>
                <a:r>
                  <a:rPr lang="en-US" dirty="0" smtClean="0"/>
                  <a:t>If no change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, no substructure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488" y="190325"/>
                <a:ext cx="3723712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1475" t="-4717" r="-98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107" name="Straight Arrow Connector 106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Freeform 108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121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2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3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4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5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6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7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8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9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113" name="Straight Arrow Connector 112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17" name="Straight Arrow Connector 116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-2790" y="5972208"/>
            <a:ext cx="463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</a:t>
            </a:r>
            <a:r>
              <a:rPr lang="en-US" dirty="0" err="1" smtClean="0"/>
              <a:t>Halzen</a:t>
            </a:r>
            <a:r>
              <a:rPr lang="en-US" dirty="0" smtClean="0"/>
              <a:t>, A Martin, </a:t>
            </a:r>
            <a:r>
              <a:rPr lang="en-US" b="1" dirty="0" smtClean="0"/>
              <a:t>Quarks and Leptons</a:t>
            </a:r>
            <a:r>
              <a:rPr lang="en-US" dirty="0" smtClean="0"/>
              <a:t> (1984)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7489976" y="5960176"/>
            <a:ext cx="470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</a:t>
            </a:r>
            <a:r>
              <a:rPr lang="en-US" dirty="0" err="1" smtClean="0"/>
              <a:t>Povh</a:t>
            </a:r>
            <a:r>
              <a:rPr lang="en-US" dirty="0" smtClean="0"/>
              <a:t>,</a:t>
            </a:r>
            <a:r>
              <a:rPr lang="en-US" i="1" dirty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</a:t>
            </a:r>
            <a:r>
              <a:rPr lang="en-US" b="1" dirty="0" smtClean="0"/>
              <a:t>Particles </a:t>
            </a:r>
            <a:r>
              <a:rPr lang="en-US" b="1" dirty="0"/>
              <a:t>and </a:t>
            </a:r>
            <a:r>
              <a:rPr lang="en-US" b="1" dirty="0" smtClean="0"/>
              <a:t>Nuclei</a:t>
            </a:r>
            <a:r>
              <a:rPr lang="en-US" dirty="0" smtClean="0"/>
              <a:t>, 6</a:t>
            </a:r>
            <a:r>
              <a:rPr lang="en-US" baseline="30000" dirty="0" smtClean="0"/>
              <a:t>th</a:t>
            </a:r>
            <a:r>
              <a:rPr lang="en-US" dirty="0" smtClean="0"/>
              <a:t> ed. (2008)</a:t>
            </a:r>
            <a:endParaRPr lang="en-US" dirty="0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9"/>
          <a:srcRect l="5459" t="1711" r="37023" b="2631"/>
          <a:stretch/>
        </p:blipFill>
        <p:spPr>
          <a:xfrm>
            <a:off x="7417186" y="1800434"/>
            <a:ext cx="4523875" cy="4230001"/>
          </a:xfrm>
          <a:prstGeom prst="rect">
            <a:avLst/>
          </a:prstGeom>
        </p:spPr>
      </p:pic>
      <p:sp>
        <p:nvSpPr>
          <p:cNvPr id="8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9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079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Unpolarized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</p:spPr>
            <p:txBody>
              <a:bodyPr/>
              <a:lstStyle/>
              <a:p>
                <a:r>
                  <a:rPr lang="en-US" dirty="0" smtClean="0"/>
                  <a:t>Structure functions describe deviations from point-like structure</a:t>
                </a:r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Mott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  <a:blipFill rotWithShape="0">
                <a:blip r:embed="rId2"/>
                <a:stretch>
                  <a:fillRect l="-1142" t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28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625969" y="3024554"/>
            <a:ext cx="117231" cy="539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79410" y="3672189"/>
            <a:ext cx="2124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Derives from </a:t>
            </a:r>
          </a:p>
          <a:p>
            <a:pPr algn="ctr"/>
            <a:r>
              <a:rPr lang="en-US" dirty="0" smtClean="0"/>
              <a:t>magnetic interaction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552074" y="5005137"/>
            <a:ext cx="397042" cy="397042"/>
            <a:chOff x="1552074" y="5005137"/>
            <a:chExt cx="397042" cy="397042"/>
          </a:xfrm>
        </p:grpSpPr>
        <p:sp>
          <p:nvSpPr>
            <p:cNvPr id="8" name="Oval 7"/>
            <p:cNvSpPr/>
            <p:nvPr/>
          </p:nvSpPr>
          <p:spPr>
            <a:xfrm>
              <a:off x="1552074" y="5005137"/>
              <a:ext cx="397042" cy="3970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13" name="Curved Connector 12"/>
            <p:cNvCxnSpPr/>
            <p:nvPr/>
          </p:nvCxnSpPr>
          <p:spPr>
            <a:xfrm rot="10800000" flipH="1">
              <a:off x="1552074" y="5095370"/>
              <a:ext cx="397042" cy="12700"/>
            </a:xfrm>
            <a:prstGeom prst="curvedConnector5">
              <a:avLst>
                <a:gd name="adj1" fmla="val -57576"/>
                <a:gd name="adj2" fmla="val -1942102"/>
                <a:gd name="adj3" fmla="val 15757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552074" y="4390890"/>
            <a:ext cx="461214" cy="1410296"/>
            <a:chOff x="2743200" y="4304705"/>
            <a:chExt cx="461214" cy="1410296"/>
          </a:xfrm>
        </p:grpSpPr>
        <p:grpSp>
          <p:nvGrpSpPr>
            <p:cNvPr id="24" name="Group 23"/>
            <p:cNvGrpSpPr/>
            <p:nvPr/>
          </p:nvGrpSpPr>
          <p:grpSpPr>
            <a:xfrm>
              <a:off x="2743200" y="4660221"/>
              <a:ext cx="461214" cy="1054780"/>
              <a:chOff x="2743200" y="4660221"/>
              <a:chExt cx="461214" cy="1054780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743200" y="4668253"/>
                <a:ext cx="0" cy="104674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2895600" y="4664237"/>
                <a:ext cx="0" cy="104674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3052014" y="4664237"/>
                <a:ext cx="0" cy="104674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204414" y="4660221"/>
                <a:ext cx="0" cy="104674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2790883" y="430470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B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4581" t="1851" r="48376" b="956"/>
          <a:stretch/>
        </p:blipFill>
        <p:spPr>
          <a:xfrm>
            <a:off x="7429766" y="1806062"/>
            <a:ext cx="3782717" cy="4393948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750919" y="4793558"/>
            <a:ext cx="1506863" cy="968508"/>
            <a:chOff x="3767087" y="4861841"/>
            <a:chExt cx="1506863" cy="968508"/>
          </a:xfrm>
        </p:grpSpPr>
        <p:grpSp>
          <p:nvGrpSpPr>
            <p:cNvPr id="55" name="Group 54"/>
            <p:cNvGrpSpPr/>
            <p:nvPr/>
          </p:nvGrpSpPr>
          <p:grpSpPr>
            <a:xfrm>
              <a:off x="3767087" y="5005137"/>
              <a:ext cx="549419" cy="676615"/>
              <a:chOff x="3767087" y="4548375"/>
              <a:chExt cx="549419" cy="1133377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3767087" y="4548375"/>
                <a:ext cx="549419" cy="13079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 flipV="1">
                <a:off x="3767087" y="4625789"/>
                <a:ext cx="549419" cy="98163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3767087" y="4625789"/>
                <a:ext cx="549419" cy="10187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/>
              <p:cNvSpPr/>
              <p:nvPr/>
            </p:nvSpPr>
            <p:spPr>
              <a:xfrm>
                <a:off x="3767087" y="5550957"/>
                <a:ext cx="549419" cy="13079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4361521" y="4861841"/>
              <a:ext cx="912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smtClean="0"/>
                <a:t>m </a:t>
              </a:r>
              <a:r>
                <a:rPr lang="en-US" dirty="0" smtClean="0"/>
                <a:t>= +½ 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378716" y="5461017"/>
              <a:ext cx="867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smtClean="0"/>
                <a:t>m </a:t>
              </a:r>
              <a:r>
                <a:rPr lang="en-US" dirty="0" smtClean="0"/>
                <a:t>= -½ </a:t>
              </a:r>
              <a:endParaRPr lang="en-US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83" name="Straight Arrow Connector 82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Freeform 84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97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8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9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0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1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3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4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89" name="Straight Arrow Connector 88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3930594" y="3523147"/>
                <a:ext cx="3408112" cy="68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For spin ½ particles,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594" y="3523147"/>
                <a:ext cx="3408112" cy="680699"/>
              </a:xfrm>
              <a:prstGeom prst="rect">
                <a:avLst/>
              </a:prstGeom>
              <a:blipFill rotWithShape="0">
                <a:blip r:embed="rId4"/>
                <a:stretch>
                  <a:fillRect l="-1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874643" y="4473808"/>
                <a:ext cx="1519327" cy="665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643" y="4473808"/>
                <a:ext cx="1519327" cy="66524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0389143" y="5801186"/>
            <a:ext cx="493058" cy="398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489976" y="5960176"/>
            <a:ext cx="470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</a:t>
            </a:r>
            <a:r>
              <a:rPr lang="en-US" dirty="0" err="1" smtClean="0"/>
              <a:t>Povh</a:t>
            </a:r>
            <a:r>
              <a:rPr lang="en-US" dirty="0" smtClean="0"/>
              <a:t>,</a:t>
            </a:r>
            <a:r>
              <a:rPr lang="en-US" i="1" dirty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</a:t>
            </a:r>
            <a:r>
              <a:rPr lang="en-US" b="1" dirty="0" smtClean="0"/>
              <a:t>Particles </a:t>
            </a:r>
            <a:r>
              <a:rPr lang="en-US" b="1" dirty="0"/>
              <a:t>and </a:t>
            </a:r>
            <a:r>
              <a:rPr lang="en-US" b="1" dirty="0" smtClean="0"/>
              <a:t>Nuclei</a:t>
            </a:r>
            <a:r>
              <a:rPr lang="en-US" dirty="0" smtClean="0"/>
              <a:t>, 6</a:t>
            </a:r>
            <a:r>
              <a:rPr lang="en-US" baseline="30000" dirty="0" smtClean="0"/>
              <a:t>th</a:t>
            </a:r>
            <a:r>
              <a:rPr lang="en-US" dirty="0" smtClean="0"/>
              <a:t> ed. (2008)</a:t>
            </a:r>
            <a:endParaRPr lang="en-US" dirty="0"/>
          </a:p>
        </p:txBody>
      </p:sp>
      <p:sp>
        <p:nvSpPr>
          <p:cNvPr id="5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6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78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/>
      <p:bldP spid="5" grpId="0"/>
      <p:bldP spid="5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Unpolarized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83" name="Straight Arrow Connector 82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Freeform 84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97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8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9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0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1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3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4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89" name="Straight Arrow Connector 88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10389143" y="5801186"/>
            <a:ext cx="493058" cy="398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65969" y="1814407"/>
            <a:ext cx="11521022" cy="4441447"/>
            <a:chOff x="433249" y="1942783"/>
            <a:chExt cx="9521507" cy="367061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5"/>
            <a:stretch/>
          </p:blipFill>
          <p:spPr>
            <a:xfrm>
              <a:off x="433249" y="1966335"/>
              <a:ext cx="7958352" cy="3647065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38" r="83533" b="1"/>
            <a:stretch/>
          </p:blipFill>
          <p:spPr>
            <a:xfrm>
              <a:off x="8480700" y="1942783"/>
              <a:ext cx="1310475" cy="121766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6" t="74938" r="65661" b="1"/>
            <a:stretch/>
          </p:blipFill>
          <p:spPr>
            <a:xfrm>
              <a:off x="8386080" y="3168070"/>
              <a:ext cx="1422401" cy="121766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78" t="74938" r="46025" b="1"/>
            <a:stretch/>
          </p:blipFill>
          <p:spPr>
            <a:xfrm>
              <a:off x="8442879" y="4395224"/>
              <a:ext cx="1511877" cy="121766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 rot="20407156">
            <a:off x="2484499" y="2416877"/>
            <a:ext cx="706539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33CC">
                    <a:alpha val="50000"/>
                  </a:srgbClr>
                </a:solidFill>
              </a:rPr>
              <a:t>Preliminary</a:t>
            </a:r>
          </a:p>
          <a:p>
            <a:pPr algn="ctr"/>
            <a:r>
              <a:rPr lang="en-US" sz="8800" b="1" dirty="0" smtClean="0">
                <a:solidFill>
                  <a:srgbClr val="FF33CC">
                    <a:alpha val="50000"/>
                  </a:srgbClr>
                </a:solidFill>
              </a:rPr>
              <a:t>Deuteron Data</a:t>
            </a:r>
            <a:endParaRPr lang="en-US" sz="8800" b="1" dirty="0">
              <a:solidFill>
                <a:srgbClr val="FF33CC">
                  <a:alpha val="50000"/>
                </a:srgb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60251"/>
            <a:ext cx="2945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Adhikari</a:t>
            </a:r>
            <a:r>
              <a:rPr lang="en-US" dirty="0" smtClean="0"/>
              <a:t>, Ph.D. thesis, ODU</a:t>
            </a:r>
            <a:endParaRPr lang="en-US" dirty="0"/>
          </a:p>
        </p:txBody>
      </p:sp>
      <p:sp>
        <p:nvSpPr>
          <p:cNvPr id="3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81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Enough About Me…</a:t>
            </a:r>
            <a:br>
              <a:rPr lang="en-US" dirty="0" smtClean="0"/>
            </a:br>
            <a:r>
              <a:rPr lang="en-US" dirty="0" smtClean="0"/>
              <a:t>Onto the Physics!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86125"/>
          </a:xfrm>
        </p:spPr>
        <p:txBody>
          <a:bodyPr anchor="ctr">
            <a:normAutofit/>
          </a:bodyPr>
          <a:lstStyle/>
          <a:p>
            <a:pPr lvl="1"/>
            <a:r>
              <a:rPr lang="en-US" sz="3600" dirty="0" smtClean="0"/>
              <a:t> The Structure of Matter – A Sense of Size</a:t>
            </a:r>
          </a:p>
          <a:p>
            <a:pPr lvl="1"/>
            <a:r>
              <a:rPr lang="en-US" sz="3600" dirty="0" smtClean="0"/>
              <a:t> Electron Scattering Experiments</a:t>
            </a:r>
          </a:p>
          <a:p>
            <a:pPr lvl="1"/>
            <a:r>
              <a:rPr lang="en-US" sz="3600" dirty="0" smtClean="0"/>
              <a:t> Nucleon Structure:</a:t>
            </a:r>
          </a:p>
          <a:p>
            <a:pPr lvl="2"/>
            <a:r>
              <a:rPr lang="en-US" sz="3200" dirty="0" smtClean="0"/>
              <a:t> Electromagnetic Form Factors</a:t>
            </a:r>
          </a:p>
          <a:p>
            <a:pPr lvl="2"/>
            <a:r>
              <a:rPr lang="en-US" sz="3200" dirty="0" smtClean="0"/>
              <a:t> Structure Functions</a:t>
            </a:r>
          </a:p>
          <a:p>
            <a:pPr lvl="2"/>
            <a:r>
              <a:rPr lang="en-US" sz="3200" dirty="0" smtClean="0"/>
              <a:t> The Future through Tensor Polarization</a:t>
            </a:r>
            <a:endParaRPr lang="en-US" sz="3200" dirty="0"/>
          </a:p>
          <a:p>
            <a:pPr lvl="1"/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88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Unpolarized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6242624" cy="393650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Structure functions describe deviations from point-like structure</a:t>
                </a:r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Mott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sz="2000" dirty="0" smtClean="0"/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:r>
                  <a:rPr lang="en-US" sz="2000" dirty="0" smtClean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/>
                  <a:t> we learned that </a:t>
                </a:r>
              </a:p>
              <a:p>
                <a:pPr marL="468630" lvl="2" indent="-285750">
                  <a:spcBef>
                    <a:spcPts val="1200"/>
                  </a:spcBef>
                  <a:spcAft>
                    <a:spcPts val="200"/>
                  </a:spcAft>
                  <a:buSzPct val="100000"/>
                </a:pPr>
                <a:r>
                  <a:rPr lang="en-US" sz="2000" dirty="0" smtClean="0"/>
                  <a:t>Nucleons are made up of three valence point-like particles </a:t>
                </a:r>
              </a:p>
              <a:p>
                <a:pPr marL="468630" lvl="2" indent="-285750">
                  <a:spcBef>
                    <a:spcPts val="1200"/>
                  </a:spcBef>
                  <a:spcAft>
                    <a:spcPts val="200"/>
                  </a:spcAft>
                  <a:buSzPct val="100000"/>
                </a:pPr>
                <a:r>
                  <a:rPr lang="en-US" sz="2000" dirty="0" smtClean="0"/>
                  <a:t>These </a:t>
                </a:r>
                <a:r>
                  <a:rPr lang="en-US" sz="2000" dirty="0"/>
                  <a:t>three particles are spin-½ </a:t>
                </a:r>
                <a:endParaRPr lang="en-US" sz="2000" dirty="0" smtClean="0"/>
              </a:p>
              <a:p>
                <a:pPr marL="468630" lvl="2" indent="-285750">
                  <a:spcBef>
                    <a:spcPts val="1200"/>
                  </a:spcBef>
                  <a:spcAft>
                    <a:spcPts val="200"/>
                  </a:spcAft>
                  <a:buSzPct val="100000"/>
                </a:pPr>
                <a:r>
                  <a:rPr lang="en-US" sz="2000" dirty="0" smtClean="0"/>
                  <a:t>These particles interact with a “quark sea”</a:t>
                </a:r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6242624" cy="3936501"/>
              </a:xfrm>
              <a:blipFill rotWithShape="0">
                <a:blip r:embed="rId2"/>
                <a:stretch>
                  <a:fillRect l="-1465" t="-2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7452322" y="1954110"/>
            <a:ext cx="3104148" cy="3273809"/>
            <a:chOff x="1588168" y="2140402"/>
            <a:chExt cx="3104148" cy="3273809"/>
          </a:xfrm>
        </p:grpSpPr>
        <p:grpSp>
          <p:nvGrpSpPr>
            <p:cNvPr id="27" name="Group 26"/>
            <p:cNvGrpSpPr/>
            <p:nvPr/>
          </p:nvGrpSpPr>
          <p:grpSpPr>
            <a:xfrm>
              <a:off x="1588168" y="2310063"/>
              <a:ext cx="3104148" cy="3104148"/>
              <a:chOff x="1588168" y="2310063"/>
              <a:chExt cx="3104148" cy="3104148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1588168" y="2310063"/>
                <a:ext cx="3104148" cy="310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518116" y="2424398"/>
                <a:ext cx="1244251" cy="264687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6600" dirty="0" smtClean="0">
                    <a:solidFill>
                      <a:schemeClr val="bg1"/>
                    </a:solidFill>
                  </a:rPr>
                  <a:t>+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136420" y="242439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118806" y="358250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363058" y="3585630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363058" y="2424398"/>
                <a:ext cx="798617" cy="15696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9600" dirty="0" smtClean="0">
                    <a:solidFill>
                      <a:schemeClr val="bg1"/>
                    </a:solidFill>
                  </a:rPr>
                  <a:t>+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631333" y="3286172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917423" y="4489419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077084" y="3286172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5400" dirty="0" smtClean="0">
                    <a:solidFill>
                      <a:schemeClr val="bg1"/>
                    </a:solidFill>
                  </a:rPr>
                  <a:t>+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870035" y="2140402"/>
              <a:ext cx="529312" cy="92333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5400" dirty="0" smtClean="0">
                  <a:solidFill>
                    <a:schemeClr val="bg1"/>
                  </a:solidFill>
                </a:rPr>
                <a:t>+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579511" y="3170152"/>
            <a:ext cx="1131414" cy="1129034"/>
            <a:chOff x="8579511" y="3170152"/>
            <a:chExt cx="1131414" cy="1129034"/>
          </a:xfrm>
        </p:grpSpPr>
        <p:sp>
          <p:nvSpPr>
            <p:cNvPr id="50" name="Oval 95"/>
            <p:cNvSpPr>
              <a:spLocks noChangeArrowheads="1"/>
            </p:cNvSpPr>
            <p:nvPr/>
          </p:nvSpPr>
          <p:spPr bwMode="auto">
            <a:xfrm>
              <a:off x="8876249" y="3967753"/>
              <a:ext cx="336234" cy="33143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2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1" name="Oval 95"/>
            <p:cNvSpPr>
              <a:spLocks noChangeArrowheads="1"/>
            </p:cNvSpPr>
            <p:nvPr/>
          </p:nvSpPr>
          <p:spPr bwMode="auto">
            <a:xfrm>
              <a:off x="9374691" y="3191054"/>
              <a:ext cx="336234" cy="331433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2" name="Oval 95"/>
            <p:cNvSpPr>
              <a:spLocks noChangeArrowheads="1"/>
            </p:cNvSpPr>
            <p:nvPr/>
          </p:nvSpPr>
          <p:spPr bwMode="auto">
            <a:xfrm>
              <a:off x="8579511" y="3170152"/>
              <a:ext cx="336234" cy="331433"/>
            </a:xfrm>
            <a:prstGeom prst="ellipse">
              <a:avLst/>
            </a:prstGeom>
            <a:gradFill flip="none" rotWithShape="1">
              <a:gsLst>
                <a:gs pos="0">
                  <a:srgbClr val="2DBD56">
                    <a:tint val="66000"/>
                    <a:satMod val="160000"/>
                  </a:srgbClr>
                </a:gs>
                <a:gs pos="50000">
                  <a:srgbClr val="2DBD56">
                    <a:tint val="44500"/>
                    <a:satMod val="160000"/>
                  </a:srgbClr>
                </a:gs>
                <a:gs pos="100000">
                  <a:srgbClr val="2DBD56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01415" y="2201518"/>
            <a:ext cx="2626399" cy="2785737"/>
            <a:chOff x="7701415" y="2201518"/>
            <a:chExt cx="2626399" cy="2785737"/>
          </a:xfrm>
        </p:grpSpPr>
        <p:grpSp>
          <p:nvGrpSpPr>
            <p:cNvPr id="49" name="Group 48"/>
            <p:cNvGrpSpPr/>
            <p:nvPr/>
          </p:nvGrpSpPr>
          <p:grpSpPr>
            <a:xfrm>
              <a:off x="8888067" y="2201518"/>
              <a:ext cx="478244" cy="286846"/>
              <a:chOff x="7091417" y="4227143"/>
              <a:chExt cx="207895" cy="124693"/>
            </a:xfrm>
          </p:grpSpPr>
          <p:sp>
            <p:nvSpPr>
              <p:cNvPr id="63" name="Oval 95"/>
              <p:cNvSpPr>
                <a:spLocks noChangeArrowheads="1"/>
              </p:cNvSpPr>
              <p:nvPr/>
            </p:nvSpPr>
            <p:spPr bwMode="auto">
              <a:xfrm>
                <a:off x="7091417" y="4227143"/>
                <a:ext cx="122505" cy="12250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4" name="Oval 95"/>
              <p:cNvSpPr>
                <a:spLocks noChangeArrowheads="1"/>
              </p:cNvSpPr>
              <p:nvPr/>
            </p:nvSpPr>
            <p:spPr bwMode="auto">
              <a:xfrm>
                <a:off x="7176807" y="4229331"/>
                <a:ext cx="122505" cy="1225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</p:grpSp>
        <p:sp>
          <p:nvSpPr>
            <p:cNvPr id="53" name="Oval 95"/>
            <p:cNvSpPr>
              <a:spLocks noChangeArrowheads="1"/>
            </p:cNvSpPr>
            <p:nvPr/>
          </p:nvSpPr>
          <p:spPr bwMode="auto">
            <a:xfrm rot="19970863">
              <a:off x="7876922" y="2842166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4" name="Oval 95"/>
            <p:cNvSpPr>
              <a:spLocks noChangeArrowheads="1"/>
            </p:cNvSpPr>
            <p:nvPr/>
          </p:nvSpPr>
          <p:spPr bwMode="auto">
            <a:xfrm rot="19970863">
              <a:off x="8054005" y="2757002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5" name="Oval 95"/>
            <p:cNvSpPr>
              <a:spLocks noChangeArrowheads="1"/>
            </p:cNvSpPr>
            <p:nvPr/>
          </p:nvSpPr>
          <p:spPr bwMode="auto">
            <a:xfrm rot="1399951">
              <a:off x="9867629" y="3082667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6" name="Oval 95"/>
            <p:cNvSpPr>
              <a:spLocks noChangeArrowheads="1"/>
            </p:cNvSpPr>
            <p:nvPr/>
          </p:nvSpPr>
          <p:spPr bwMode="auto">
            <a:xfrm rot="1399951">
              <a:off x="10046001" y="3165088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accent1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accent1">
                    <a:lumMod val="40000"/>
                    <a:lumOff val="6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7" name="Oval 95"/>
            <p:cNvSpPr>
              <a:spLocks noChangeArrowheads="1"/>
            </p:cNvSpPr>
            <p:nvPr/>
          </p:nvSpPr>
          <p:spPr bwMode="auto">
            <a:xfrm rot="4727204">
              <a:off x="9652240" y="3890437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8" name="Oval 95"/>
            <p:cNvSpPr>
              <a:spLocks noChangeArrowheads="1"/>
            </p:cNvSpPr>
            <p:nvPr/>
          </p:nvSpPr>
          <p:spPr bwMode="auto">
            <a:xfrm rot="4727204">
              <a:off x="9685500" y="4084097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59" name="Oval 95"/>
            <p:cNvSpPr>
              <a:spLocks noChangeArrowheads="1"/>
            </p:cNvSpPr>
            <p:nvPr/>
          </p:nvSpPr>
          <p:spPr bwMode="auto">
            <a:xfrm rot="19362865">
              <a:off x="8687826" y="4705442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60" name="Oval 95"/>
            <p:cNvSpPr>
              <a:spLocks noChangeArrowheads="1"/>
            </p:cNvSpPr>
            <p:nvPr/>
          </p:nvSpPr>
          <p:spPr bwMode="auto">
            <a:xfrm rot="19362865">
              <a:off x="8847159" y="4590451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accent1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accent1">
                    <a:lumMod val="40000"/>
                    <a:lumOff val="6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61" name="Oval 95"/>
            <p:cNvSpPr>
              <a:spLocks noChangeArrowheads="1"/>
            </p:cNvSpPr>
            <p:nvPr/>
          </p:nvSpPr>
          <p:spPr bwMode="auto">
            <a:xfrm rot="20588462">
              <a:off x="7701415" y="3846321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  <p:sp>
          <p:nvSpPr>
            <p:cNvPr id="62" name="Oval 95"/>
            <p:cNvSpPr>
              <a:spLocks noChangeArrowheads="1"/>
            </p:cNvSpPr>
            <p:nvPr/>
          </p:nvSpPr>
          <p:spPr bwMode="auto">
            <a:xfrm rot="20588462">
              <a:off x="7890865" y="3794172"/>
              <a:ext cx="281813" cy="28181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accent1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accent1">
                    <a:lumMod val="40000"/>
                    <a:lumOff val="6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741236" y="3051828"/>
            <a:ext cx="804603" cy="1395275"/>
            <a:chOff x="8741236" y="3051828"/>
            <a:chExt cx="804603" cy="1395275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8741236" y="3051828"/>
              <a:ext cx="0" cy="5187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041553" y="3870921"/>
              <a:ext cx="0" cy="5761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9545839" y="3074144"/>
              <a:ext cx="0" cy="5187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93" name="Straight Arrow Connector 92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Freeform 94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107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8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9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0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1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2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3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4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5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99" name="Straight Arrow Connector 98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5" name="Straight Arrow Connector 104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67" name="Rectangle 66"/>
          <p:cNvSpPr/>
          <p:nvPr/>
        </p:nvSpPr>
        <p:spPr>
          <a:xfrm>
            <a:off x="10152976" y="1966091"/>
            <a:ext cx="240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*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4940490" y="5938940"/>
                <a:ext cx="730547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/>
                  <a:t>*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/>
                  <a:t>, we know they’re in there, but not where they are </a:t>
                </a:r>
                <a:endParaRPr lang="en-US" sz="2000" dirty="0"/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490" y="5938940"/>
                <a:ext cx="7305471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7576" r="-584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7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70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</a:t>
            </a:r>
            <a:r>
              <a:rPr lang="en-US" dirty="0" smtClean="0"/>
              <a:t>Polarized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</p:spPr>
            <p:txBody>
              <a:bodyPr/>
              <a:lstStyle/>
              <a:p>
                <a:r>
                  <a:rPr lang="en-US" dirty="0" smtClean="0"/>
                  <a:t>Structure functions describe deviations from point-like structure</a:t>
                </a:r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Mott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  <a:blipFill rotWithShape="0">
                <a:blip r:embed="rId2"/>
                <a:stretch>
                  <a:fillRect l="-1142" t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2743200" y="2971800"/>
            <a:ext cx="1905000" cy="1572023"/>
            <a:chOff x="2743200" y="2971800"/>
            <a:chExt cx="1905000" cy="1572023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2743200" y="2971800"/>
              <a:ext cx="618565" cy="15571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4289612" y="2987964"/>
              <a:ext cx="358588" cy="15558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910059" y="4528947"/>
            <a:ext cx="8111475" cy="384208"/>
            <a:chOff x="1879911" y="3672189"/>
            <a:chExt cx="8111475" cy="3842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879911" y="3672189"/>
                  <a:ext cx="261263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9911" y="3672189"/>
                  <a:ext cx="2612638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098" r="-466" b="-32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6463433" y="3687065"/>
              <a:ext cx="3527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on Unpolarized Nucleons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819805" y="5032414"/>
            <a:ext cx="8638918" cy="369332"/>
            <a:chOff x="2789657" y="4175656"/>
            <a:chExt cx="8638918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789657" y="4175656"/>
                  <a:ext cx="183928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9657" y="4175656"/>
                  <a:ext cx="183928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990" r="-132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6463433" y="4175656"/>
              <a:ext cx="4965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on Polarized Nucleons (spin up or down)</a:t>
              </a:r>
              <a:endParaRPr lang="en-US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493581" y="1737360"/>
            <a:ext cx="4782395" cy="2707262"/>
            <a:chOff x="2514601" y="1322389"/>
            <a:chExt cx="4782395" cy="2707262"/>
          </a:xfrm>
        </p:grpSpPr>
        <p:sp>
          <p:nvSpPr>
            <p:cNvPr id="47" name="Line 4"/>
            <p:cNvSpPr>
              <a:spLocks noChangeShapeType="1"/>
            </p:cNvSpPr>
            <p:nvPr/>
          </p:nvSpPr>
          <p:spPr bwMode="auto">
            <a:xfrm>
              <a:off x="2514601" y="2149475"/>
              <a:ext cx="1814513" cy="1588"/>
            </a:xfrm>
            <a:prstGeom prst="line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01" tIns="45702" rIns="91401" bIns="45702" anchor="ctr"/>
            <a:lstStyle/>
            <a:p>
              <a:endParaRPr lang="en-US"/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4213226" y="2149475"/>
              <a:ext cx="1044575" cy="965200"/>
            </a:xfrm>
            <a:custGeom>
              <a:avLst/>
              <a:gdLst>
                <a:gd name="T0" fmla="*/ 2147483646 w 664"/>
                <a:gd name="T1" fmla="*/ 0 h 576"/>
                <a:gd name="T2" fmla="*/ 2147483646 w 664"/>
                <a:gd name="T3" fmla="*/ 2147483646 h 576"/>
                <a:gd name="T4" fmla="*/ 2147483646 w 664"/>
                <a:gd name="T5" fmla="*/ 2147483646 h 576"/>
                <a:gd name="T6" fmla="*/ 2147483646 w 664"/>
                <a:gd name="T7" fmla="*/ 2147483646 h 576"/>
                <a:gd name="T8" fmla="*/ 2147483646 w 664"/>
                <a:gd name="T9" fmla="*/ 2147483646 h 576"/>
                <a:gd name="T10" fmla="*/ 2147483646 w 664"/>
                <a:gd name="T11" fmla="*/ 2147483646 h 576"/>
                <a:gd name="T12" fmla="*/ 2147483646 w 664"/>
                <a:gd name="T13" fmla="*/ 2147483646 h 576"/>
                <a:gd name="T14" fmla="*/ 2147483646 w 664"/>
                <a:gd name="T15" fmla="*/ 2147483646 h 576"/>
                <a:gd name="T16" fmla="*/ 2147483646 w 664"/>
                <a:gd name="T17" fmla="*/ 2147483646 h 576"/>
                <a:gd name="T18" fmla="*/ 2147483646 w 664"/>
                <a:gd name="T19" fmla="*/ 2147483646 h 5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4"/>
                <a:gd name="T31" fmla="*/ 0 h 576"/>
                <a:gd name="T32" fmla="*/ 664 w 664"/>
                <a:gd name="T33" fmla="*/ 576 h 5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4" h="576">
                  <a:moveTo>
                    <a:pt x="72" y="0"/>
                  </a:moveTo>
                  <a:cubicBezTo>
                    <a:pt x="36" y="64"/>
                    <a:pt x="0" y="128"/>
                    <a:pt x="24" y="144"/>
                  </a:cubicBezTo>
                  <a:cubicBezTo>
                    <a:pt x="48" y="160"/>
                    <a:pt x="184" y="80"/>
                    <a:pt x="216" y="96"/>
                  </a:cubicBezTo>
                  <a:cubicBezTo>
                    <a:pt x="248" y="112"/>
                    <a:pt x="192" y="224"/>
                    <a:pt x="216" y="240"/>
                  </a:cubicBezTo>
                  <a:cubicBezTo>
                    <a:pt x="240" y="256"/>
                    <a:pt x="336" y="168"/>
                    <a:pt x="360" y="192"/>
                  </a:cubicBezTo>
                  <a:cubicBezTo>
                    <a:pt x="384" y="216"/>
                    <a:pt x="336" y="360"/>
                    <a:pt x="360" y="384"/>
                  </a:cubicBezTo>
                  <a:cubicBezTo>
                    <a:pt x="384" y="408"/>
                    <a:pt x="480" y="320"/>
                    <a:pt x="504" y="336"/>
                  </a:cubicBezTo>
                  <a:cubicBezTo>
                    <a:pt x="528" y="352"/>
                    <a:pt x="480" y="464"/>
                    <a:pt x="504" y="480"/>
                  </a:cubicBezTo>
                  <a:cubicBezTo>
                    <a:pt x="528" y="496"/>
                    <a:pt x="632" y="416"/>
                    <a:pt x="648" y="432"/>
                  </a:cubicBezTo>
                  <a:cubicBezTo>
                    <a:pt x="664" y="448"/>
                    <a:pt x="608" y="552"/>
                    <a:pt x="600" y="576"/>
                  </a:cubicBezTo>
                </a:path>
              </a:pathLst>
            </a:custGeom>
            <a:noFill/>
            <a:ln w="19050">
              <a:solidFill>
                <a:srgbClr val="30ACE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1" tIns="45702" rIns="91401" bIns="45702" anchor="ctr"/>
            <a:lstStyle/>
            <a:p>
              <a:endParaRPr lang="en-US"/>
            </a:p>
          </p:txBody>
        </p:sp>
        <p:cxnSp>
          <p:nvCxnSpPr>
            <p:cNvPr id="49" name="AutoShape 6"/>
            <p:cNvCxnSpPr>
              <a:cxnSpLocks noChangeShapeType="1"/>
            </p:cNvCxnSpPr>
            <p:nvPr/>
          </p:nvCxnSpPr>
          <p:spPr bwMode="auto">
            <a:xfrm flipV="1">
              <a:off x="4284663" y="1563689"/>
              <a:ext cx="1128712" cy="598487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AutoShape 7"/>
            <p:cNvCxnSpPr>
              <a:cxnSpLocks noChangeShapeType="1"/>
            </p:cNvCxnSpPr>
            <p:nvPr/>
          </p:nvCxnSpPr>
          <p:spPr bwMode="auto">
            <a:xfrm flipV="1">
              <a:off x="5680075" y="3159125"/>
              <a:ext cx="996950" cy="133350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AutoShape 8"/>
            <p:cNvCxnSpPr>
              <a:cxnSpLocks noChangeShapeType="1"/>
            </p:cNvCxnSpPr>
            <p:nvPr/>
          </p:nvCxnSpPr>
          <p:spPr bwMode="auto">
            <a:xfrm>
              <a:off x="5680076" y="3359150"/>
              <a:ext cx="1063625" cy="0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AutoShape 9"/>
            <p:cNvCxnSpPr>
              <a:cxnSpLocks noChangeShapeType="1"/>
            </p:cNvCxnSpPr>
            <p:nvPr/>
          </p:nvCxnSpPr>
          <p:spPr bwMode="auto">
            <a:xfrm>
              <a:off x="5680075" y="3424239"/>
              <a:ext cx="996950" cy="200025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10"/>
            <p:cNvCxnSpPr>
              <a:cxnSpLocks noChangeShapeType="1"/>
            </p:cNvCxnSpPr>
            <p:nvPr/>
          </p:nvCxnSpPr>
          <p:spPr bwMode="auto">
            <a:xfrm flipV="1">
              <a:off x="3486151" y="3424238"/>
              <a:ext cx="1528763" cy="266700"/>
            </a:xfrm>
            <a:prstGeom prst="straightConnector1">
              <a:avLst/>
            </a:prstGeom>
            <a:noFill/>
            <a:ln w="571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5014913" y="2095500"/>
              <a:ext cx="546866" cy="56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01" tIns="45702" rIns="91401" bIns="4570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100">
                  <a:solidFill>
                    <a:srgbClr val="000000"/>
                  </a:solidFill>
                  <a:latin typeface="Symbol" panose="05050102010706020507" pitchFamily="18" charset="2"/>
                  <a:ea typeface="MS PGothic" panose="020B0600070205080204" pitchFamily="34" charset="-128"/>
                </a:rPr>
                <a:t>g*</a:t>
              </a:r>
            </a:p>
          </p:txBody>
        </p:sp>
        <p:sp>
          <p:nvSpPr>
            <p:cNvPr id="55" name="Oval 3"/>
            <p:cNvSpPr>
              <a:spLocks noChangeArrowheads="1"/>
            </p:cNvSpPr>
            <p:nvPr/>
          </p:nvSpPr>
          <p:spPr bwMode="auto">
            <a:xfrm>
              <a:off x="5008662" y="3049785"/>
              <a:ext cx="678541" cy="666079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01" tIns="45702" rIns="91401" bIns="45702" anchor="ctr"/>
            <a:lstStyle>
              <a:lvl1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2pPr>
              <a:lvl3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3pPr>
              <a:lvl4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4pPr>
              <a:lvl5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5pPr>
              <a:lvl6pPr marL="22844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6pPr>
              <a:lvl7pPr marL="27416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7pPr>
              <a:lvl8pPr marL="31988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8pPr>
              <a:lvl9pPr marL="36560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TextBox 21"/>
            <p:cNvSpPr txBox="1">
              <a:spLocks noChangeArrowheads="1"/>
            </p:cNvSpPr>
            <p:nvPr/>
          </p:nvSpPr>
          <p:spPr bwMode="auto">
            <a:xfrm>
              <a:off x="4735513" y="1322389"/>
              <a:ext cx="46839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/>
                <a:t>e'</a:t>
              </a:r>
            </a:p>
          </p:txBody>
        </p:sp>
        <p:sp>
          <p:nvSpPr>
            <p:cNvPr id="57" name="TextBox 22"/>
            <p:cNvSpPr txBox="1">
              <a:spLocks noChangeArrowheads="1"/>
            </p:cNvSpPr>
            <p:nvPr/>
          </p:nvSpPr>
          <p:spPr bwMode="auto">
            <a:xfrm>
              <a:off x="2889250" y="1600201"/>
              <a:ext cx="3882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/>
                <a:t>e</a:t>
              </a:r>
            </a:p>
          </p:txBody>
        </p:sp>
        <p:sp>
          <p:nvSpPr>
            <p:cNvPr id="58" name="TextBox 23"/>
            <p:cNvSpPr txBox="1">
              <a:spLocks noChangeArrowheads="1"/>
            </p:cNvSpPr>
            <p:nvPr/>
          </p:nvSpPr>
          <p:spPr bwMode="auto">
            <a:xfrm>
              <a:off x="3148013" y="3444876"/>
              <a:ext cx="41870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 dirty="0" smtClean="0"/>
                <a:t>P</a:t>
              </a:r>
              <a:endParaRPr lang="en-US" sz="3200" dirty="0"/>
            </a:p>
          </p:txBody>
        </p:sp>
        <p:sp>
          <p:nvSpPr>
            <p:cNvPr id="59" name="TextBox 24"/>
            <p:cNvSpPr txBox="1">
              <a:spLocks noChangeArrowheads="1"/>
            </p:cNvSpPr>
            <p:nvPr/>
          </p:nvSpPr>
          <p:spPr bwMode="auto">
            <a:xfrm>
              <a:off x="6750051" y="3135314"/>
              <a:ext cx="54694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 dirty="0"/>
                <a:t>W</a:t>
              </a:r>
            </a:p>
          </p:txBody>
        </p:sp>
      </p:grpSp>
      <p:sp>
        <p:nvSpPr>
          <p:cNvPr id="61" name="Line 24"/>
          <p:cNvSpPr>
            <a:spLocks noChangeShapeType="1"/>
          </p:cNvSpPr>
          <p:nvPr/>
        </p:nvSpPr>
        <p:spPr bwMode="auto">
          <a:xfrm>
            <a:off x="7122694" y="2490123"/>
            <a:ext cx="533400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1" tIns="45702" rIns="91401" bIns="45702" anchor="ctr"/>
          <a:lstStyle/>
          <a:p>
            <a:endParaRPr lang="en-US"/>
          </a:p>
        </p:txBody>
      </p:sp>
      <p:sp>
        <p:nvSpPr>
          <p:cNvPr id="62" name="Line 25"/>
          <p:cNvSpPr>
            <a:spLocks noChangeShapeType="1"/>
          </p:cNvSpPr>
          <p:nvPr/>
        </p:nvSpPr>
        <p:spPr bwMode="auto">
          <a:xfrm rot="10800000">
            <a:off x="7122694" y="2642523"/>
            <a:ext cx="533400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1" tIns="45702" rIns="91401" bIns="45702" anchor="ctr"/>
          <a:lstStyle/>
          <a:p>
            <a:endParaRPr lang="en-US"/>
          </a:p>
        </p:txBody>
      </p:sp>
      <p:sp>
        <p:nvSpPr>
          <p:cNvPr id="64" name="Line 27"/>
          <p:cNvSpPr>
            <a:spLocks noChangeShapeType="1"/>
          </p:cNvSpPr>
          <p:nvPr/>
        </p:nvSpPr>
        <p:spPr bwMode="auto">
          <a:xfrm rot="16200000">
            <a:off x="9148318" y="3797795"/>
            <a:ext cx="357188" cy="0"/>
          </a:xfrm>
          <a:prstGeom prst="line">
            <a:avLst/>
          </a:prstGeom>
          <a:noFill/>
          <a:ln w="47625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1" tIns="45702" rIns="91401" bIns="45702" anchor="ctr"/>
          <a:lstStyle/>
          <a:p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66" name="Straight Arrow Connector 65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 67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104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6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7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8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9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0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1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2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96" name="Straight Arrow Connector 95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7458" y="3372513"/>
                <a:ext cx="2159501" cy="755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58" y="3372513"/>
                <a:ext cx="2159501" cy="7557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7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80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4" grpId="0" animBg="1"/>
      <p:bldP spid="64" grpId="1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Structure Functions - Polarized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a polarized target, we can gain access to more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6500361" y="1735412"/>
            <a:ext cx="4782395" cy="2707262"/>
            <a:chOff x="2514601" y="1322389"/>
            <a:chExt cx="4782395" cy="2707262"/>
          </a:xfrm>
        </p:grpSpPr>
        <p:sp>
          <p:nvSpPr>
            <p:cNvPr id="47" name="Line 4"/>
            <p:cNvSpPr>
              <a:spLocks noChangeShapeType="1"/>
            </p:cNvSpPr>
            <p:nvPr/>
          </p:nvSpPr>
          <p:spPr bwMode="auto">
            <a:xfrm>
              <a:off x="2514601" y="2149475"/>
              <a:ext cx="1814513" cy="1588"/>
            </a:xfrm>
            <a:prstGeom prst="line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01" tIns="45702" rIns="91401" bIns="45702" anchor="ctr"/>
            <a:lstStyle/>
            <a:p>
              <a:endParaRPr lang="en-US"/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4213226" y="2149475"/>
              <a:ext cx="1044575" cy="965200"/>
            </a:xfrm>
            <a:custGeom>
              <a:avLst/>
              <a:gdLst>
                <a:gd name="T0" fmla="*/ 2147483646 w 664"/>
                <a:gd name="T1" fmla="*/ 0 h 576"/>
                <a:gd name="T2" fmla="*/ 2147483646 w 664"/>
                <a:gd name="T3" fmla="*/ 2147483646 h 576"/>
                <a:gd name="T4" fmla="*/ 2147483646 w 664"/>
                <a:gd name="T5" fmla="*/ 2147483646 h 576"/>
                <a:gd name="T6" fmla="*/ 2147483646 w 664"/>
                <a:gd name="T7" fmla="*/ 2147483646 h 576"/>
                <a:gd name="T8" fmla="*/ 2147483646 w 664"/>
                <a:gd name="T9" fmla="*/ 2147483646 h 576"/>
                <a:gd name="T10" fmla="*/ 2147483646 w 664"/>
                <a:gd name="T11" fmla="*/ 2147483646 h 576"/>
                <a:gd name="T12" fmla="*/ 2147483646 w 664"/>
                <a:gd name="T13" fmla="*/ 2147483646 h 576"/>
                <a:gd name="T14" fmla="*/ 2147483646 w 664"/>
                <a:gd name="T15" fmla="*/ 2147483646 h 576"/>
                <a:gd name="T16" fmla="*/ 2147483646 w 664"/>
                <a:gd name="T17" fmla="*/ 2147483646 h 576"/>
                <a:gd name="T18" fmla="*/ 2147483646 w 664"/>
                <a:gd name="T19" fmla="*/ 2147483646 h 5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4"/>
                <a:gd name="T31" fmla="*/ 0 h 576"/>
                <a:gd name="T32" fmla="*/ 664 w 664"/>
                <a:gd name="T33" fmla="*/ 576 h 5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4" h="576">
                  <a:moveTo>
                    <a:pt x="72" y="0"/>
                  </a:moveTo>
                  <a:cubicBezTo>
                    <a:pt x="36" y="64"/>
                    <a:pt x="0" y="128"/>
                    <a:pt x="24" y="144"/>
                  </a:cubicBezTo>
                  <a:cubicBezTo>
                    <a:pt x="48" y="160"/>
                    <a:pt x="184" y="80"/>
                    <a:pt x="216" y="96"/>
                  </a:cubicBezTo>
                  <a:cubicBezTo>
                    <a:pt x="248" y="112"/>
                    <a:pt x="192" y="224"/>
                    <a:pt x="216" y="240"/>
                  </a:cubicBezTo>
                  <a:cubicBezTo>
                    <a:pt x="240" y="256"/>
                    <a:pt x="336" y="168"/>
                    <a:pt x="360" y="192"/>
                  </a:cubicBezTo>
                  <a:cubicBezTo>
                    <a:pt x="384" y="216"/>
                    <a:pt x="336" y="360"/>
                    <a:pt x="360" y="384"/>
                  </a:cubicBezTo>
                  <a:cubicBezTo>
                    <a:pt x="384" y="408"/>
                    <a:pt x="480" y="320"/>
                    <a:pt x="504" y="336"/>
                  </a:cubicBezTo>
                  <a:cubicBezTo>
                    <a:pt x="528" y="352"/>
                    <a:pt x="480" y="464"/>
                    <a:pt x="504" y="480"/>
                  </a:cubicBezTo>
                  <a:cubicBezTo>
                    <a:pt x="528" y="496"/>
                    <a:pt x="632" y="416"/>
                    <a:pt x="648" y="432"/>
                  </a:cubicBezTo>
                  <a:cubicBezTo>
                    <a:pt x="664" y="448"/>
                    <a:pt x="608" y="552"/>
                    <a:pt x="600" y="576"/>
                  </a:cubicBezTo>
                </a:path>
              </a:pathLst>
            </a:custGeom>
            <a:noFill/>
            <a:ln w="19050">
              <a:solidFill>
                <a:srgbClr val="30ACE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1" tIns="45702" rIns="91401" bIns="45702" anchor="ctr"/>
            <a:lstStyle/>
            <a:p>
              <a:endParaRPr lang="en-US"/>
            </a:p>
          </p:txBody>
        </p:sp>
        <p:cxnSp>
          <p:nvCxnSpPr>
            <p:cNvPr id="49" name="AutoShape 6"/>
            <p:cNvCxnSpPr>
              <a:cxnSpLocks noChangeShapeType="1"/>
            </p:cNvCxnSpPr>
            <p:nvPr/>
          </p:nvCxnSpPr>
          <p:spPr bwMode="auto">
            <a:xfrm flipV="1">
              <a:off x="4284663" y="1563689"/>
              <a:ext cx="1128712" cy="598487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AutoShape 7"/>
            <p:cNvCxnSpPr>
              <a:cxnSpLocks noChangeShapeType="1"/>
            </p:cNvCxnSpPr>
            <p:nvPr/>
          </p:nvCxnSpPr>
          <p:spPr bwMode="auto">
            <a:xfrm flipV="1">
              <a:off x="5680075" y="3159125"/>
              <a:ext cx="996950" cy="133350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AutoShape 8"/>
            <p:cNvCxnSpPr>
              <a:cxnSpLocks noChangeShapeType="1"/>
            </p:cNvCxnSpPr>
            <p:nvPr/>
          </p:nvCxnSpPr>
          <p:spPr bwMode="auto">
            <a:xfrm>
              <a:off x="5680076" y="3359150"/>
              <a:ext cx="1063625" cy="0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AutoShape 9"/>
            <p:cNvCxnSpPr>
              <a:cxnSpLocks noChangeShapeType="1"/>
            </p:cNvCxnSpPr>
            <p:nvPr/>
          </p:nvCxnSpPr>
          <p:spPr bwMode="auto">
            <a:xfrm>
              <a:off x="5680075" y="3424239"/>
              <a:ext cx="996950" cy="200025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10"/>
            <p:cNvCxnSpPr>
              <a:cxnSpLocks noChangeShapeType="1"/>
            </p:cNvCxnSpPr>
            <p:nvPr/>
          </p:nvCxnSpPr>
          <p:spPr bwMode="auto">
            <a:xfrm flipV="1">
              <a:off x="3486151" y="3424238"/>
              <a:ext cx="1528763" cy="266700"/>
            </a:xfrm>
            <a:prstGeom prst="straightConnector1">
              <a:avLst/>
            </a:prstGeom>
            <a:noFill/>
            <a:ln w="571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5014913" y="2095500"/>
              <a:ext cx="546866" cy="56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01" tIns="45702" rIns="91401" bIns="4570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100">
                  <a:solidFill>
                    <a:srgbClr val="000000"/>
                  </a:solidFill>
                  <a:latin typeface="Symbol" panose="05050102010706020507" pitchFamily="18" charset="2"/>
                  <a:ea typeface="MS PGothic" panose="020B0600070205080204" pitchFamily="34" charset="-128"/>
                </a:rPr>
                <a:t>g*</a:t>
              </a:r>
            </a:p>
          </p:txBody>
        </p:sp>
        <p:sp>
          <p:nvSpPr>
            <p:cNvPr id="55" name="Oval 3"/>
            <p:cNvSpPr>
              <a:spLocks noChangeArrowheads="1"/>
            </p:cNvSpPr>
            <p:nvPr/>
          </p:nvSpPr>
          <p:spPr bwMode="auto">
            <a:xfrm>
              <a:off x="5008662" y="3049785"/>
              <a:ext cx="678541" cy="666079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01" tIns="45702" rIns="91401" bIns="45702" anchor="ctr"/>
            <a:lstStyle>
              <a:lvl1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2pPr>
              <a:lvl3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3pPr>
              <a:lvl4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4pPr>
              <a:lvl5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5pPr>
              <a:lvl6pPr marL="22844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6pPr>
              <a:lvl7pPr marL="27416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7pPr>
              <a:lvl8pPr marL="31988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8pPr>
              <a:lvl9pPr marL="36560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TextBox 21"/>
            <p:cNvSpPr txBox="1">
              <a:spLocks noChangeArrowheads="1"/>
            </p:cNvSpPr>
            <p:nvPr/>
          </p:nvSpPr>
          <p:spPr bwMode="auto">
            <a:xfrm>
              <a:off x="4735513" y="1322389"/>
              <a:ext cx="46839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/>
                <a:t>e'</a:t>
              </a:r>
            </a:p>
          </p:txBody>
        </p:sp>
        <p:sp>
          <p:nvSpPr>
            <p:cNvPr id="57" name="TextBox 22"/>
            <p:cNvSpPr txBox="1">
              <a:spLocks noChangeArrowheads="1"/>
            </p:cNvSpPr>
            <p:nvPr/>
          </p:nvSpPr>
          <p:spPr bwMode="auto">
            <a:xfrm>
              <a:off x="2889250" y="1600201"/>
              <a:ext cx="3882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/>
                <a:t>e</a:t>
              </a:r>
            </a:p>
          </p:txBody>
        </p:sp>
        <p:sp>
          <p:nvSpPr>
            <p:cNvPr id="58" name="TextBox 23"/>
            <p:cNvSpPr txBox="1">
              <a:spLocks noChangeArrowheads="1"/>
            </p:cNvSpPr>
            <p:nvPr/>
          </p:nvSpPr>
          <p:spPr bwMode="auto">
            <a:xfrm>
              <a:off x="3148013" y="3444876"/>
              <a:ext cx="41870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 dirty="0" smtClean="0"/>
                <a:t>P</a:t>
              </a:r>
              <a:endParaRPr lang="en-US" sz="3200" dirty="0"/>
            </a:p>
          </p:txBody>
        </p:sp>
        <p:sp>
          <p:nvSpPr>
            <p:cNvPr id="59" name="TextBox 24"/>
            <p:cNvSpPr txBox="1">
              <a:spLocks noChangeArrowheads="1"/>
            </p:cNvSpPr>
            <p:nvPr/>
          </p:nvSpPr>
          <p:spPr bwMode="auto">
            <a:xfrm>
              <a:off x="6750051" y="3135314"/>
              <a:ext cx="54694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 dirty="0"/>
                <a:t>W</a:t>
              </a:r>
            </a:p>
          </p:txBody>
        </p:sp>
      </p:grpSp>
      <p:sp>
        <p:nvSpPr>
          <p:cNvPr id="60" name="Line 24"/>
          <p:cNvSpPr>
            <a:spLocks noChangeShapeType="1"/>
          </p:cNvSpPr>
          <p:nvPr/>
        </p:nvSpPr>
        <p:spPr bwMode="auto">
          <a:xfrm>
            <a:off x="7129474" y="2488175"/>
            <a:ext cx="533400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1" tIns="45702" rIns="91401" bIns="45702" anchor="ctr"/>
          <a:lstStyle/>
          <a:p>
            <a:endParaRPr lang="en-US"/>
          </a:p>
        </p:txBody>
      </p:sp>
      <p:sp>
        <p:nvSpPr>
          <p:cNvPr id="61" name="Line 27"/>
          <p:cNvSpPr>
            <a:spLocks noChangeShapeType="1"/>
          </p:cNvSpPr>
          <p:nvPr/>
        </p:nvSpPr>
        <p:spPr bwMode="auto">
          <a:xfrm rot="16200000">
            <a:off x="9249823" y="3616477"/>
            <a:ext cx="2" cy="357866"/>
          </a:xfrm>
          <a:prstGeom prst="line">
            <a:avLst/>
          </a:prstGeom>
          <a:noFill/>
          <a:ln w="47625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1" tIns="45702" rIns="91401" bIns="45702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5992273" y="4714672"/>
                <a:ext cx="6096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++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273" y="4714672"/>
                <a:ext cx="609654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6712734" y="4714672"/>
                <a:ext cx="6096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734" y="4714672"/>
                <a:ext cx="609654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5412641" y="4714672"/>
                <a:ext cx="14518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        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641" y="4714672"/>
                <a:ext cx="14518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5412641" y="5379349"/>
                <a:ext cx="3879139" cy="672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l-G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sSub>
                            <m:sSub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641" y="5379349"/>
                <a:ext cx="3879139" cy="67223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69" name="Straight Arrow Connector 68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Freeform 70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83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4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5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6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7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8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9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0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1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75" name="Straight Arrow Connector 74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4" y="2216391"/>
            <a:ext cx="3920203" cy="4080933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4770184" y="3027612"/>
            <a:ext cx="3598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Tells </a:t>
            </a:r>
            <a:r>
              <a:rPr lang="en-US" sz="2000" dirty="0"/>
              <a:t>us where valence </a:t>
            </a:r>
            <a:r>
              <a:rPr lang="en-US" sz="2000" dirty="0" smtClean="0"/>
              <a:t>quarks</a:t>
            </a:r>
          </a:p>
          <a:p>
            <a:pPr algn="ctr"/>
            <a:r>
              <a:rPr lang="en-US" sz="2000" dirty="0" smtClean="0"/>
              <a:t>with </a:t>
            </a:r>
            <a:r>
              <a:rPr lang="en-US" sz="2000" dirty="0"/>
              <a:t>a certain spin are located </a:t>
            </a:r>
          </a:p>
        </p:txBody>
      </p:sp>
      <p:sp>
        <p:nvSpPr>
          <p:cNvPr id="6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9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935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1" animBg="1"/>
      <p:bldP spid="62" grpId="0"/>
      <p:bldP spid="63" grpId="0"/>
      <p:bldP spid="64" grpId="0"/>
      <p:bldP spid="65" grpId="0"/>
      <p:bldP spid="10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957332"/>
            <a:ext cx="4012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D.S. Parno,</a:t>
            </a:r>
            <a:r>
              <a:rPr lang="en-US" dirty="0"/>
              <a:t> </a:t>
            </a:r>
            <a:r>
              <a:rPr lang="en-US" i="1" dirty="0"/>
              <a:t>et </a:t>
            </a:r>
            <a:r>
              <a:rPr lang="en-US" i="1" dirty="0" smtClean="0"/>
              <a:t>al</a:t>
            </a:r>
            <a:r>
              <a:rPr lang="en-US" dirty="0" smtClean="0"/>
              <a:t>, arXiv:1406.1207 (2014)</a:t>
            </a:r>
            <a:endParaRPr lang="en-US" dirty="0"/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2233"/>
          <a:stretch/>
        </p:blipFill>
        <p:spPr>
          <a:xfrm>
            <a:off x="3684412" y="1771921"/>
            <a:ext cx="5042452" cy="26543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44279" y="3951968"/>
                <a:ext cx="2629759" cy="7315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̅"/>
                              <m:ctrl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279" y="3951968"/>
                <a:ext cx="2629759" cy="73154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44278" y="5097314"/>
                <a:ext cx="2828531" cy="7315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̅"/>
                              <m:ctrl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278" y="5097314"/>
                <a:ext cx="2828531" cy="73154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68"/>
          <a:stretch/>
        </p:blipFill>
        <p:spPr>
          <a:xfrm>
            <a:off x="6500338" y="3327079"/>
            <a:ext cx="5631852" cy="2887926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Structure Functions - Polarized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34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6522" y="1845734"/>
                <a:ext cx="3487890" cy="4023360"/>
              </a:xfrm>
            </p:spPr>
            <p:txBody>
              <a:bodyPr/>
              <a:lstStyle/>
              <a:p>
                <a:pPr lvl="1"/>
                <a:r>
                  <a:rPr lang="en-US" dirty="0" smtClean="0"/>
                  <a:t>Ratio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gives information on where valence quarks are</a:t>
                </a:r>
              </a:p>
              <a:p>
                <a:pPr lvl="1"/>
                <a:r>
                  <a:rPr lang="en-US" dirty="0" smtClean="0"/>
                  <a:t>Difference in proton (</a:t>
                </a:r>
                <a:r>
                  <a:rPr lang="en-US" dirty="0" err="1" smtClean="0"/>
                  <a:t>uud</a:t>
                </a:r>
                <a:r>
                  <a:rPr lang="en-US" dirty="0" smtClean="0"/>
                  <a:t>) and neutron (</a:t>
                </a:r>
                <a:r>
                  <a:rPr lang="en-US" dirty="0" err="1" smtClean="0"/>
                  <a:t>udd</a:t>
                </a:r>
                <a:r>
                  <a:rPr lang="en-US" dirty="0" smtClean="0"/>
                  <a:t>) can separate information of a particular flavor of quark</a:t>
                </a:r>
                <a:endParaRPr lang="en-US" dirty="0"/>
              </a:p>
            </p:txBody>
          </p:sp>
        </mc:Choice>
        <mc:Fallback xmlns="">
          <p:sp>
            <p:nvSpPr>
              <p:cNvPr id="4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522" y="1845734"/>
                <a:ext cx="3487890" cy="4023360"/>
              </a:xfrm>
              <a:blipFill rotWithShape="0">
                <a:blip r:embed="rId5"/>
                <a:stretch>
                  <a:fillRect t="-758" r="-3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4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427238" y="3380462"/>
            <a:ext cx="1762011" cy="646331"/>
            <a:chOff x="1427238" y="3380462"/>
            <a:chExt cx="1762011" cy="646331"/>
          </a:xfrm>
        </p:grpSpPr>
        <p:grpSp>
          <p:nvGrpSpPr>
            <p:cNvPr id="5" name="Group 4"/>
            <p:cNvGrpSpPr/>
            <p:nvPr/>
          </p:nvGrpSpPr>
          <p:grpSpPr>
            <a:xfrm>
              <a:off x="2099200" y="3560321"/>
              <a:ext cx="321520" cy="369332"/>
              <a:chOff x="4100089" y="4887372"/>
              <a:chExt cx="321520" cy="369332"/>
            </a:xfrm>
          </p:grpSpPr>
          <p:sp>
            <p:nvSpPr>
              <p:cNvPr id="47" name="Oval 110"/>
              <p:cNvSpPr>
                <a:spLocks noChangeArrowheads="1"/>
              </p:cNvSpPr>
              <p:nvPr/>
            </p:nvSpPr>
            <p:spPr bwMode="auto">
              <a:xfrm rot="19965525">
                <a:off x="4100089" y="4924732"/>
                <a:ext cx="321520" cy="32152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4114463" y="4887372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n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427238" y="3545886"/>
              <a:ext cx="321520" cy="369332"/>
              <a:chOff x="4535137" y="4848906"/>
              <a:chExt cx="321520" cy="369332"/>
            </a:xfrm>
          </p:grpSpPr>
          <p:sp>
            <p:nvSpPr>
              <p:cNvPr id="45" name="Oval 110"/>
              <p:cNvSpPr>
                <a:spLocks noChangeArrowheads="1"/>
              </p:cNvSpPr>
              <p:nvPr/>
            </p:nvSpPr>
            <p:spPr bwMode="auto">
              <a:xfrm rot="20806134">
                <a:off x="4535137" y="4895672"/>
                <a:ext cx="321520" cy="32152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548889" y="4848906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p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1755664" y="3380462"/>
              <a:ext cx="325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-</a:t>
              </a:r>
              <a:endParaRPr lang="en-US" sz="3600" dirty="0"/>
            </a:p>
          </p:txBody>
        </p:sp>
        <p:sp>
          <p:nvSpPr>
            <p:cNvPr id="6" name="Right Arrow 5"/>
            <p:cNvSpPr/>
            <p:nvPr/>
          </p:nvSpPr>
          <p:spPr>
            <a:xfrm>
              <a:off x="2558543" y="3608377"/>
              <a:ext cx="289432" cy="26212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882755" y="3554772"/>
              <a:ext cx="306494" cy="369332"/>
              <a:chOff x="2882755" y="3554772"/>
              <a:chExt cx="306494" cy="369332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2882755" y="3554772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</a:t>
                </a:r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936064" y="3661652"/>
                <a:ext cx="197506" cy="197506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1470550" y="4571087"/>
            <a:ext cx="1737749" cy="646331"/>
            <a:chOff x="1470550" y="4571087"/>
            <a:chExt cx="1737749" cy="646331"/>
          </a:xfrm>
        </p:grpSpPr>
        <p:grpSp>
          <p:nvGrpSpPr>
            <p:cNvPr id="53" name="Group 52"/>
            <p:cNvGrpSpPr/>
            <p:nvPr/>
          </p:nvGrpSpPr>
          <p:grpSpPr>
            <a:xfrm>
              <a:off x="1470550" y="4750946"/>
              <a:ext cx="321520" cy="369332"/>
              <a:chOff x="4100089" y="4887372"/>
              <a:chExt cx="321520" cy="369332"/>
            </a:xfrm>
          </p:grpSpPr>
          <p:sp>
            <p:nvSpPr>
              <p:cNvPr id="54" name="Oval 110"/>
              <p:cNvSpPr>
                <a:spLocks noChangeArrowheads="1"/>
              </p:cNvSpPr>
              <p:nvPr/>
            </p:nvSpPr>
            <p:spPr bwMode="auto">
              <a:xfrm rot="19965525">
                <a:off x="4100089" y="4924732"/>
                <a:ext cx="321520" cy="32152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114463" y="4887372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n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2125699" y="4734323"/>
              <a:ext cx="321520" cy="369332"/>
              <a:chOff x="4535137" y="4848906"/>
              <a:chExt cx="321520" cy="369332"/>
            </a:xfrm>
          </p:grpSpPr>
          <p:sp>
            <p:nvSpPr>
              <p:cNvPr id="57" name="Oval 110"/>
              <p:cNvSpPr>
                <a:spLocks noChangeArrowheads="1"/>
              </p:cNvSpPr>
              <p:nvPr/>
            </p:nvSpPr>
            <p:spPr bwMode="auto">
              <a:xfrm rot="20806134">
                <a:off x="4535137" y="4895672"/>
                <a:ext cx="321520" cy="32152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548889" y="4848906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p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1774714" y="4571087"/>
              <a:ext cx="325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-</a:t>
              </a:r>
              <a:endParaRPr lang="en-US" sz="3600" dirty="0"/>
            </a:p>
          </p:txBody>
        </p:sp>
        <p:sp>
          <p:nvSpPr>
            <p:cNvPr id="60" name="Right Arrow 59"/>
            <p:cNvSpPr/>
            <p:nvPr/>
          </p:nvSpPr>
          <p:spPr>
            <a:xfrm>
              <a:off x="2577593" y="4799002"/>
              <a:ext cx="289432" cy="26212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2901805" y="4764447"/>
              <a:ext cx="306494" cy="369332"/>
              <a:chOff x="2882755" y="3573822"/>
              <a:chExt cx="306494" cy="369332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2882755" y="3573822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</a:t>
                </a:r>
                <a:endParaRPr lang="en-US" dirty="0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2936064" y="3661652"/>
                <a:ext cx="197506" cy="19750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33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Structure Functions - Polarized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7133636" cy="4023360"/>
          </a:xfrm>
        </p:spPr>
        <p:txBody>
          <a:bodyPr/>
          <a:lstStyle/>
          <a:p>
            <a:r>
              <a:rPr lang="en-US" dirty="0" smtClean="0"/>
              <a:t>Using a polarized target, we can gain access to more information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8968273" y="1664951"/>
            <a:ext cx="3104148" cy="4630523"/>
            <a:chOff x="6844184" y="1460026"/>
            <a:chExt cx="3104148" cy="4630523"/>
          </a:xfrm>
        </p:grpSpPr>
        <p:sp>
          <p:nvSpPr>
            <p:cNvPr id="123" name="Up Arrow 122"/>
            <p:cNvSpPr/>
            <p:nvPr/>
          </p:nvSpPr>
          <p:spPr>
            <a:xfrm>
              <a:off x="7203733" y="1460026"/>
              <a:ext cx="2393076" cy="4630523"/>
            </a:xfrm>
            <a:prstGeom prst="upArrow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6844184" y="2461668"/>
              <a:ext cx="3104148" cy="3273809"/>
              <a:chOff x="7452322" y="1954110"/>
              <a:chExt cx="3104148" cy="3273809"/>
            </a:xfrm>
          </p:grpSpPr>
          <p:grpSp>
            <p:nvGrpSpPr>
              <p:cNvPr id="89" name="Group 88"/>
              <p:cNvGrpSpPr/>
              <p:nvPr/>
            </p:nvGrpSpPr>
            <p:grpSpPr>
              <a:xfrm>
                <a:off x="7452322" y="1954110"/>
                <a:ext cx="3104148" cy="3273809"/>
                <a:chOff x="1588168" y="2140402"/>
                <a:chExt cx="3104148" cy="3273809"/>
              </a:xfrm>
            </p:grpSpPr>
            <p:grpSp>
              <p:nvGrpSpPr>
                <p:cNvPr id="90" name="Group 89"/>
                <p:cNvGrpSpPr/>
                <p:nvPr/>
              </p:nvGrpSpPr>
              <p:grpSpPr>
                <a:xfrm>
                  <a:off x="1588168" y="2310063"/>
                  <a:ext cx="3104148" cy="3104148"/>
                  <a:chOff x="1588168" y="2310063"/>
                  <a:chExt cx="3104148" cy="3104148"/>
                </a:xfrm>
              </p:grpSpPr>
              <p:sp>
                <p:nvSpPr>
                  <p:cNvPr id="92" name="Oval 91"/>
                  <p:cNvSpPr/>
                  <p:nvPr/>
                </p:nvSpPr>
                <p:spPr>
                  <a:xfrm>
                    <a:off x="1588168" y="2310063"/>
                    <a:ext cx="3104148" cy="310414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2518116" y="2424398"/>
                    <a:ext cx="1244251" cy="2646878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6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4" name="TextBox 93"/>
                  <p:cNvSpPr txBox="1"/>
                  <p:nvPr/>
                </p:nvSpPr>
                <p:spPr>
                  <a:xfrm>
                    <a:off x="2136420" y="2424398"/>
                    <a:ext cx="798617" cy="156966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9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1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5" name="TextBox 94"/>
                  <p:cNvSpPr txBox="1"/>
                  <p:nvPr/>
                </p:nvSpPr>
                <p:spPr>
                  <a:xfrm>
                    <a:off x="2118806" y="3582508"/>
                    <a:ext cx="798617" cy="156966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9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1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3363058" y="3585630"/>
                    <a:ext cx="798617" cy="156966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9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1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7" name="TextBox 96"/>
                  <p:cNvSpPr txBox="1"/>
                  <p:nvPr/>
                </p:nvSpPr>
                <p:spPr>
                  <a:xfrm>
                    <a:off x="3363058" y="2424398"/>
                    <a:ext cx="798617" cy="156966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9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1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1631333" y="3286172"/>
                    <a:ext cx="529312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5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7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9" name="TextBox 98"/>
                  <p:cNvSpPr txBox="1"/>
                  <p:nvPr/>
                </p:nvSpPr>
                <p:spPr>
                  <a:xfrm>
                    <a:off x="2917423" y="4489419"/>
                    <a:ext cx="529312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5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7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4077084" y="3286172"/>
                    <a:ext cx="529312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5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7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1" name="TextBox 90"/>
                <p:cNvSpPr txBox="1"/>
                <p:nvPr/>
              </p:nvSpPr>
              <p:spPr>
                <a:xfrm>
                  <a:off x="2870035" y="2140402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5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7701415" y="2201518"/>
                <a:ext cx="2626399" cy="2785737"/>
                <a:chOff x="7701415" y="2201518"/>
                <a:chExt cx="2626399" cy="2785737"/>
              </a:xfrm>
            </p:grpSpPr>
            <p:grpSp>
              <p:nvGrpSpPr>
                <p:cNvPr id="101" name="Group 100"/>
                <p:cNvGrpSpPr/>
                <p:nvPr/>
              </p:nvGrpSpPr>
              <p:grpSpPr>
                <a:xfrm>
                  <a:off x="8460116" y="3066265"/>
                  <a:ext cx="853810" cy="1309533"/>
                  <a:chOff x="8460116" y="3066265"/>
                  <a:chExt cx="853810" cy="1309533"/>
                </a:xfrm>
              </p:grpSpPr>
              <p:sp>
                <p:nvSpPr>
                  <p:cNvPr id="102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977692" y="4044365"/>
                    <a:ext cx="336234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0000"/>
                          <a:lumOff val="40000"/>
                          <a:tint val="66000"/>
                          <a:satMod val="160000"/>
                        </a:schemeClr>
                      </a:gs>
                      <a:gs pos="50000">
                        <a:schemeClr val="accent2">
                          <a:lumMod val="60000"/>
                          <a:lumOff val="40000"/>
                          <a:tint val="44500"/>
                          <a:satMod val="160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03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460116" y="3066265"/>
                    <a:ext cx="336234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04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833645" y="3476333"/>
                    <a:ext cx="336234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2DBD56">
                          <a:tint val="66000"/>
                          <a:satMod val="160000"/>
                        </a:srgbClr>
                      </a:gs>
                      <a:gs pos="50000">
                        <a:srgbClr val="2DBD56">
                          <a:tint val="44500"/>
                          <a:satMod val="160000"/>
                        </a:srgbClr>
                      </a:gs>
                      <a:gs pos="100000">
                        <a:srgbClr val="2DBD56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105" name="Group 104"/>
                <p:cNvGrpSpPr/>
                <p:nvPr/>
              </p:nvGrpSpPr>
              <p:grpSpPr>
                <a:xfrm>
                  <a:off x="7701415" y="2201518"/>
                  <a:ext cx="2626399" cy="2785737"/>
                  <a:chOff x="7701415" y="2201518"/>
                  <a:chExt cx="2626399" cy="2785737"/>
                </a:xfrm>
              </p:grpSpPr>
              <p:grpSp>
                <p:nvGrpSpPr>
                  <p:cNvPr id="106" name="Group 105"/>
                  <p:cNvGrpSpPr/>
                  <p:nvPr/>
                </p:nvGrpSpPr>
                <p:grpSpPr>
                  <a:xfrm>
                    <a:off x="8888067" y="2201518"/>
                    <a:ext cx="478244" cy="286846"/>
                    <a:chOff x="7091417" y="4227143"/>
                    <a:chExt cx="207895" cy="124693"/>
                  </a:xfrm>
                </p:grpSpPr>
                <p:sp>
                  <p:nvSpPr>
                    <p:cNvPr id="117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91417" y="4227143"/>
                      <a:ext cx="122505" cy="12250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18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6807" y="4229331"/>
                      <a:ext cx="122505" cy="12250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sp>
                <p:nvSpPr>
                  <p:cNvPr id="107" name="Oval 95"/>
                  <p:cNvSpPr>
                    <a:spLocks noChangeArrowheads="1"/>
                  </p:cNvSpPr>
                  <p:nvPr/>
                </p:nvSpPr>
                <p:spPr bwMode="auto">
                  <a:xfrm rot="19970863">
                    <a:off x="7876922" y="2842166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FF00">
                          <a:tint val="66000"/>
                          <a:satMod val="160000"/>
                        </a:srgbClr>
                      </a:gs>
                      <a:gs pos="50000">
                        <a:srgbClr val="00FF00">
                          <a:tint val="44500"/>
                          <a:satMod val="160000"/>
                        </a:srgbClr>
                      </a:gs>
                      <a:gs pos="100000">
                        <a:srgbClr val="00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08" name="Oval 95"/>
                  <p:cNvSpPr>
                    <a:spLocks noChangeArrowheads="1"/>
                  </p:cNvSpPr>
                  <p:nvPr/>
                </p:nvSpPr>
                <p:spPr bwMode="auto">
                  <a:xfrm rot="19970863">
                    <a:off x="8054005" y="2757002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09" name="Oval 95"/>
                  <p:cNvSpPr>
                    <a:spLocks noChangeArrowheads="1"/>
                  </p:cNvSpPr>
                  <p:nvPr/>
                </p:nvSpPr>
                <p:spPr bwMode="auto">
                  <a:xfrm rot="1399951">
                    <a:off x="9867629" y="3082667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10" name="Oval 95"/>
                  <p:cNvSpPr>
                    <a:spLocks noChangeArrowheads="1"/>
                  </p:cNvSpPr>
                  <p:nvPr/>
                </p:nvSpPr>
                <p:spPr bwMode="auto">
                  <a:xfrm rot="1399951">
                    <a:off x="10046001" y="3165088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11" name="Oval 95"/>
                  <p:cNvSpPr>
                    <a:spLocks noChangeArrowheads="1"/>
                  </p:cNvSpPr>
                  <p:nvPr/>
                </p:nvSpPr>
                <p:spPr bwMode="auto">
                  <a:xfrm rot="4727204">
                    <a:off x="9652240" y="3890437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12" name="Oval 95"/>
                  <p:cNvSpPr>
                    <a:spLocks noChangeArrowheads="1"/>
                  </p:cNvSpPr>
                  <p:nvPr/>
                </p:nvSpPr>
                <p:spPr bwMode="auto">
                  <a:xfrm rot="4727204">
                    <a:off x="9685500" y="4084097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FF00">
                          <a:tint val="66000"/>
                          <a:satMod val="160000"/>
                        </a:srgbClr>
                      </a:gs>
                      <a:gs pos="50000">
                        <a:srgbClr val="00FF00">
                          <a:tint val="44500"/>
                          <a:satMod val="160000"/>
                        </a:srgbClr>
                      </a:gs>
                      <a:gs pos="100000">
                        <a:srgbClr val="00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13" name="Oval 95"/>
                  <p:cNvSpPr>
                    <a:spLocks noChangeArrowheads="1"/>
                  </p:cNvSpPr>
                  <p:nvPr/>
                </p:nvSpPr>
                <p:spPr bwMode="auto">
                  <a:xfrm rot="19362865">
                    <a:off x="8687826" y="4705442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14" name="Oval 95"/>
                  <p:cNvSpPr>
                    <a:spLocks noChangeArrowheads="1"/>
                  </p:cNvSpPr>
                  <p:nvPr/>
                </p:nvSpPr>
                <p:spPr bwMode="auto">
                  <a:xfrm rot="19362865">
                    <a:off x="8847159" y="4590451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15" name="Oval 95"/>
                  <p:cNvSpPr>
                    <a:spLocks noChangeArrowheads="1"/>
                  </p:cNvSpPr>
                  <p:nvPr/>
                </p:nvSpPr>
                <p:spPr bwMode="auto">
                  <a:xfrm rot="20588462">
                    <a:off x="7701415" y="3846321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116" name="Oval 95"/>
                  <p:cNvSpPr>
                    <a:spLocks noChangeArrowheads="1"/>
                  </p:cNvSpPr>
                  <p:nvPr/>
                </p:nvSpPr>
                <p:spPr bwMode="auto">
                  <a:xfrm rot="20588462">
                    <a:off x="7890865" y="3794172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119" name="Group 118"/>
                <p:cNvGrpSpPr/>
                <p:nvPr/>
              </p:nvGrpSpPr>
              <p:grpSpPr>
                <a:xfrm>
                  <a:off x="8631264" y="2949355"/>
                  <a:ext cx="511732" cy="1574360"/>
                  <a:chOff x="8631264" y="2949355"/>
                  <a:chExt cx="511732" cy="1574360"/>
                </a:xfrm>
              </p:grpSpPr>
              <p:cxnSp>
                <p:nvCxnSpPr>
                  <p:cNvPr id="120" name="Straight Arrow Connector 119"/>
                  <p:cNvCxnSpPr/>
                  <p:nvPr/>
                </p:nvCxnSpPr>
                <p:spPr>
                  <a:xfrm flipV="1">
                    <a:off x="8995370" y="3358009"/>
                    <a:ext cx="0" cy="5187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Arrow Connector 120"/>
                  <p:cNvCxnSpPr/>
                  <p:nvPr/>
                </p:nvCxnSpPr>
                <p:spPr>
                  <a:xfrm>
                    <a:off x="9142996" y="3947533"/>
                    <a:ext cx="0" cy="57618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Arrow Connector 121"/>
                  <p:cNvCxnSpPr/>
                  <p:nvPr/>
                </p:nvCxnSpPr>
                <p:spPr>
                  <a:xfrm flipV="1">
                    <a:off x="8631264" y="2949355"/>
                    <a:ext cx="0" cy="5187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5282103" y="4968986"/>
                <a:ext cx="3879139" cy="672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l-G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sSub>
                            <m:sSub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103" y="4968986"/>
                <a:ext cx="3879139" cy="67223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73" name="Straight Arrow Connector 72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87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8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4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5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6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7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8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9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0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79" name="Straight Arrow Connector 78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4" y="2216391"/>
            <a:ext cx="3920203" cy="4080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/>
              <p:cNvSpPr/>
              <p:nvPr/>
            </p:nvSpPr>
            <p:spPr>
              <a:xfrm>
                <a:off x="4961255" y="3027612"/>
                <a:ext cx="359846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/>
                  <a:t>Gives information on quark spin</a:t>
                </a:r>
              </a:p>
              <a:p>
                <a:pPr algn="ctr"/>
                <a:endParaRPr lang="en-US" sz="2000" dirty="0"/>
              </a:p>
              <a:p>
                <a:pPr algn="ctr"/>
                <a:r>
                  <a:rPr lang="en-US" sz="2000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/>
                  <a:t>, gives information on quarks of a particular flavor</a:t>
                </a:r>
                <a:endParaRPr lang="en-US" sz="2000" dirty="0"/>
              </a:p>
            </p:txBody>
          </p:sp>
        </mc:Choice>
        <mc:Fallback xmlns="">
          <p:sp>
            <p:nvSpPr>
              <p:cNvPr id="132" name="Rectangle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255" y="3027612"/>
                <a:ext cx="3598460" cy="1323439"/>
              </a:xfrm>
              <a:prstGeom prst="rect">
                <a:avLst/>
              </a:prstGeom>
              <a:blipFill rotWithShape="0">
                <a:blip r:embed="rId7"/>
                <a:stretch>
                  <a:fillRect l="-169" t="-2765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Rectangle 132"/>
          <p:cNvSpPr/>
          <p:nvPr/>
        </p:nvSpPr>
        <p:spPr>
          <a:xfrm>
            <a:off x="4950155" y="5938940"/>
            <a:ext cx="4798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* Sum of valence quark spin ≠ nucleon spin</a:t>
            </a:r>
            <a:endParaRPr lang="en-US" sz="2000" dirty="0"/>
          </a:p>
        </p:txBody>
      </p:sp>
      <p:sp>
        <p:nvSpPr>
          <p:cNvPr id="134" name="Rectangle 133"/>
          <p:cNvSpPr/>
          <p:nvPr/>
        </p:nvSpPr>
        <p:spPr>
          <a:xfrm>
            <a:off x="11354686" y="1936984"/>
            <a:ext cx="240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*</a:t>
            </a:r>
            <a:endParaRPr lang="en-US" sz="4000" dirty="0"/>
          </a:p>
        </p:txBody>
      </p:sp>
      <p:sp>
        <p:nvSpPr>
          <p:cNvPr id="135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13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109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/>
          <p:cNvSpPr/>
          <p:nvPr/>
        </p:nvSpPr>
        <p:spPr>
          <a:xfrm>
            <a:off x="8302778" y="2686050"/>
            <a:ext cx="186380" cy="395288"/>
          </a:xfrm>
          <a:custGeom>
            <a:avLst/>
            <a:gdLst>
              <a:gd name="connsiteX0" fmla="*/ 57951 w 193311"/>
              <a:gd name="connsiteY0" fmla="*/ 0 h 395288"/>
              <a:gd name="connsiteX1" fmla="*/ 157964 w 193311"/>
              <a:gd name="connsiteY1" fmla="*/ 104775 h 395288"/>
              <a:gd name="connsiteX2" fmla="*/ 3182 w 193311"/>
              <a:gd name="connsiteY2" fmla="*/ 157163 h 395288"/>
              <a:gd name="connsiteX3" fmla="*/ 62714 w 193311"/>
              <a:gd name="connsiteY3" fmla="*/ 61913 h 395288"/>
              <a:gd name="connsiteX4" fmla="*/ 172251 w 193311"/>
              <a:gd name="connsiteY4" fmla="*/ 219075 h 395288"/>
              <a:gd name="connsiteX5" fmla="*/ 22232 w 193311"/>
              <a:gd name="connsiteY5" fmla="*/ 252413 h 395288"/>
              <a:gd name="connsiteX6" fmla="*/ 122245 w 193311"/>
              <a:gd name="connsiteY6" fmla="*/ 188119 h 395288"/>
              <a:gd name="connsiteX7" fmla="*/ 181776 w 193311"/>
              <a:gd name="connsiteY7" fmla="*/ 297656 h 395288"/>
              <a:gd name="connsiteX8" fmla="*/ 36520 w 193311"/>
              <a:gd name="connsiteY8" fmla="*/ 330994 h 395288"/>
              <a:gd name="connsiteX9" fmla="*/ 62714 w 193311"/>
              <a:gd name="connsiteY9" fmla="*/ 273844 h 395288"/>
              <a:gd name="connsiteX10" fmla="*/ 186539 w 193311"/>
              <a:gd name="connsiteY10" fmla="*/ 297656 h 395288"/>
              <a:gd name="connsiteX11" fmla="*/ 184157 w 193311"/>
              <a:gd name="connsiteY11" fmla="*/ 395288 h 395288"/>
              <a:gd name="connsiteX0" fmla="*/ 59425 w 194785"/>
              <a:gd name="connsiteY0" fmla="*/ 0 h 395288"/>
              <a:gd name="connsiteX1" fmla="*/ 159438 w 194785"/>
              <a:gd name="connsiteY1" fmla="*/ 104775 h 395288"/>
              <a:gd name="connsiteX2" fmla="*/ 4656 w 194785"/>
              <a:gd name="connsiteY2" fmla="*/ 157163 h 395288"/>
              <a:gd name="connsiteX3" fmla="*/ 52281 w 194785"/>
              <a:gd name="connsiteY3" fmla="*/ 78582 h 395288"/>
              <a:gd name="connsiteX4" fmla="*/ 173725 w 194785"/>
              <a:gd name="connsiteY4" fmla="*/ 219075 h 395288"/>
              <a:gd name="connsiteX5" fmla="*/ 23706 w 194785"/>
              <a:gd name="connsiteY5" fmla="*/ 252413 h 395288"/>
              <a:gd name="connsiteX6" fmla="*/ 123719 w 194785"/>
              <a:gd name="connsiteY6" fmla="*/ 188119 h 395288"/>
              <a:gd name="connsiteX7" fmla="*/ 183250 w 194785"/>
              <a:gd name="connsiteY7" fmla="*/ 297656 h 395288"/>
              <a:gd name="connsiteX8" fmla="*/ 37994 w 194785"/>
              <a:gd name="connsiteY8" fmla="*/ 330994 h 395288"/>
              <a:gd name="connsiteX9" fmla="*/ 64188 w 194785"/>
              <a:gd name="connsiteY9" fmla="*/ 273844 h 395288"/>
              <a:gd name="connsiteX10" fmla="*/ 188013 w 194785"/>
              <a:gd name="connsiteY10" fmla="*/ 297656 h 395288"/>
              <a:gd name="connsiteX11" fmla="*/ 185631 w 194785"/>
              <a:gd name="connsiteY11" fmla="*/ 395288 h 395288"/>
              <a:gd name="connsiteX0" fmla="*/ 63863 w 199223"/>
              <a:gd name="connsiteY0" fmla="*/ 0 h 395288"/>
              <a:gd name="connsiteX1" fmla="*/ 163876 w 199223"/>
              <a:gd name="connsiteY1" fmla="*/ 104775 h 395288"/>
              <a:gd name="connsiteX2" fmla="*/ 4332 w 199223"/>
              <a:gd name="connsiteY2" fmla="*/ 140494 h 395288"/>
              <a:gd name="connsiteX3" fmla="*/ 56719 w 199223"/>
              <a:gd name="connsiteY3" fmla="*/ 78582 h 395288"/>
              <a:gd name="connsiteX4" fmla="*/ 178163 w 199223"/>
              <a:gd name="connsiteY4" fmla="*/ 219075 h 395288"/>
              <a:gd name="connsiteX5" fmla="*/ 28144 w 199223"/>
              <a:gd name="connsiteY5" fmla="*/ 252413 h 395288"/>
              <a:gd name="connsiteX6" fmla="*/ 128157 w 199223"/>
              <a:gd name="connsiteY6" fmla="*/ 188119 h 395288"/>
              <a:gd name="connsiteX7" fmla="*/ 187688 w 199223"/>
              <a:gd name="connsiteY7" fmla="*/ 297656 h 395288"/>
              <a:gd name="connsiteX8" fmla="*/ 42432 w 199223"/>
              <a:gd name="connsiteY8" fmla="*/ 330994 h 395288"/>
              <a:gd name="connsiteX9" fmla="*/ 68626 w 199223"/>
              <a:gd name="connsiteY9" fmla="*/ 273844 h 395288"/>
              <a:gd name="connsiteX10" fmla="*/ 192451 w 199223"/>
              <a:gd name="connsiteY10" fmla="*/ 297656 h 395288"/>
              <a:gd name="connsiteX11" fmla="*/ 190069 w 199223"/>
              <a:gd name="connsiteY11" fmla="*/ 395288 h 395288"/>
              <a:gd name="connsiteX0" fmla="*/ 61206 w 196566"/>
              <a:gd name="connsiteY0" fmla="*/ 0 h 395288"/>
              <a:gd name="connsiteX1" fmla="*/ 111213 w 196566"/>
              <a:gd name="connsiteY1" fmla="*/ 80963 h 395288"/>
              <a:gd name="connsiteX2" fmla="*/ 1675 w 196566"/>
              <a:gd name="connsiteY2" fmla="*/ 140494 h 395288"/>
              <a:gd name="connsiteX3" fmla="*/ 54062 w 196566"/>
              <a:gd name="connsiteY3" fmla="*/ 78582 h 395288"/>
              <a:gd name="connsiteX4" fmla="*/ 175506 w 196566"/>
              <a:gd name="connsiteY4" fmla="*/ 219075 h 395288"/>
              <a:gd name="connsiteX5" fmla="*/ 25487 w 196566"/>
              <a:gd name="connsiteY5" fmla="*/ 252413 h 395288"/>
              <a:gd name="connsiteX6" fmla="*/ 125500 w 196566"/>
              <a:gd name="connsiteY6" fmla="*/ 188119 h 395288"/>
              <a:gd name="connsiteX7" fmla="*/ 185031 w 196566"/>
              <a:gd name="connsiteY7" fmla="*/ 297656 h 395288"/>
              <a:gd name="connsiteX8" fmla="*/ 39775 w 196566"/>
              <a:gd name="connsiteY8" fmla="*/ 330994 h 395288"/>
              <a:gd name="connsiteX9" fmla="*/ 65969 w 196566"/>
              <a:gd name="connsiteY9" fmla="*/ 273844 h 395288"/>
              <a:gd name="connsiteX10" fmla="*/ 189794 w 196566"/>
              <a:gd name="connsiteY10" fmla="*/ 297656 h 395288"/>
              <a:gd name="connsiteX11" fmla="*/ 187412 w 196566"/>
              <a:gd name="connsiteY11" fmla="*/ 395288 h 395288"/>
              <a:gd name="connsiteX0" fmla="*/ 65482 w 200842"/>
              <a:gd name="connsiteY0" fmla="*/ 0 h 395288"/>
              <a:gd name="connsiteX1" fmla="*/ 115489 w 200842"/>
              <a:gd name="connsiteY1" fmla="*/ 80963 h 395288"/>
              <a:gd name="connsiteX2" fmla="*/ 5951 w 200842"/>
              <a:gd name="connsiteY2" fmla="*/ 140494 h 395288"/>
              <a:gd name="connsiteX3" fmla="*/ 32144 w 200842"/>
              <a:gd name="connsiteY3" fmla="*/ 61914 h 395288"/>
              <a:gd name="connsiteX4" fmla="*/ 179782 w 200842"/>
              <a:gd name="connsiteY4" fmla="*/ 219075 h 395288"/>
              <a:gd name="connsiteX5" fmla="*/ 29763 w 200842"/>
              <a:gd name="connsiteY5" fmla="*/ 252413 h 395288"/>
              <a:gd name="connsiteX6" fmla="*/ 129776 w 200842"/>
              <a:gd name="connsiteY6" fmla="*/ 188119 h 395288"/>
              <a:gd name="connsiteX7" fmla="*/ 189307 w 200842"/>
              <a:gd name="connsiteY7" fmla="*/ 297656 h 395288"/>
              <a:gd name="connsiteX8" fmla="*/ 44051 w 200842"/>
              <a:gd name="connsiteY8" fmla="*/ 330994 h 395288"/>
              <a:gd name="connsiteX9" fmla="*/ 70245 w 200842"/>
              <a:gd name="connsiteY9" fmla="*/ 273844 h 395288"/>
              <a:gd name="connsiteX10" fmla="*/ 194070 w 200842"/>
              <a:gd name="connsiteY10" fmla="*/ 297656 h 395288"/>
              <a:gd name="connsiteX11" fmla="*/ 191688 w 200842"/>
              <a:gd name="connsiteY11" fmla="*/ 395288 h 395288"/>
              <a:gd name="connsiteX0" fmla="*/ 65928 w 201288"/>
              <a:gd name="connsiteY0" fmla="*/ 0 h 395288"/>
              <a:gd name="connsiteX1" fmla="*/ 115935 w 201288"/>
              <a:gd name="connsiteY1" fmla="*/ 80963 h 395288"/>
              <a:gd name="connsiteX2" fmla="*/ 6397 w 201288"/>
              <a:gd name="connsiteY2" fmla="*/ 140494 h 395288"/>
              <a:gd name="connsiteX3" fmla="*/ 32590 w 201288"/>
              <a:gd name="connsiteY3" fmla="*/ 61914 h 395288"/>
              <a:gd name="connsiteX4" fmla="*/ 180228 w 201288"/>
              <a:gd name="connsiteY4" fmla="*/ 219075 h 395288"/>
              <a:gd name="connsiteX5" fmla="*/ 30209 w 201288"/>
              <a:gd name="connsiteY5" fmla="*/ 252413 h 395288"/>
              <a:gd name="connsiteX6" fmla="*/ 130222 w 201288"/>
              <a:gd name="connsiteY6" fmla="*/ 188119 h 395288"/>
              <a:gd name="connsiteX7" fmla="*/ 189753 w 201288"/>
              <a:gd name="connsiteY7" fmla="*/ 297656 h 395288"/>
              <a:gd name="connsiteX8" fmla="*/ 44497 w 201288"/>
              <a:gd name="connsiteY8" fmla="*/ 330994 h 395288"/>
              <a:gd name="connsiteX9" fmla="*/ 70691 w 201288"/>
              <a:gd name="connsiteY9" fmla="*/ 273844 h 395288"/>
              <a:gd name="connsiteX10" fmla="*/ 194516 w 201288"/>
              <a:gd name="connsiteY10" fmla="*/ 297656 h 395288"/>
              <a:gd name="connsiteX11" fmla="*/ 192134 w 201288"/>
              <a:gd name="connsiteY11" fmla="*/ 395288 h 395288"/>
              <a:gd name="connsiteX0" fmla="*/ 48044 w 183404"/>
              <a:gd name="connsiteY0" fmla="*/ 0 h 395288"/>
              <a:gd name="connsiteX1" fmla="*/ 98051 w 183404"/>
              <a:gd name="connsiteY1" fmla="*/ 80963 h 395288"/>
              <a:gd name="connsiteX2" fmla="*/ 14707 w 183404"/>
              <a:gd name="connsiteY2" fmla="*/ 133350 h 395288"/>
              <a:gd name="connsiteX3" fmla="*/ 14706 w 183404"/>
              <a:gd name="connsiteY3" fmla="*/ 61914 h 395288"/>
              <a:gd name="connsiteX4" fmla="*/ 162344 w 183404"/>
              <a:gd name="connsiteY4" fmla="*/ 219075 h 395288"/>
              <a:gd name="connsiteX5" fmla="*/ 12325 w 183404"/>
              <a:gd name="connsiteY5" fmla="*/ 252413 h 395288"/>
              <a:gd name="connsiteX6" fmla="*/ 112338 w 183404"/>
              <a:gd name="connsiteY6" fmla="*/ 188119 h 395288"/>
              <a:gd name="connsiteX7" fmla="*/ 171869 w 183404"/>
              <a:gd name="connsiteY7" fmla="*/ 297656 h 395288"/>
              <a:gd name="connsiteX8" fmla="*/ 26613 w 183404"/>
              <a:gd name="connsiteY8" fmla="*/ 330994 h 395288"/>
              <a:gd name="connsiteX9" fmla="*/ 52807 w 183404"/>
              <a:gd name="connsiteY9" fmla="*/ 273844 h 395288"/>
              <a:gd name="connsiteX10" fmla="*/ 176632 w 183404"/>
              <a:gd name="connsiteY10" fmla="*/ 297656 h 395288"/>
              <a:gd name="connsiteX11" fmla="*/ 174250 w 183404"/>
              <a:gd name="connsiteY11" fmla="*/ 395288 h 395288"/>
              <a:gd name="connsiteX0" fmla="*/ 62927 w 198287"/>
              <a:gd name="connsiteY0" fmla="*/ 0 h 395288"/>
              <a:gd name="connsiteX1" fmla="*/ 112934 w 198287"/>
              <a:gd name="connsiteY1" fmla="*/ 80963 h 395288"/>
              <a:gd name="connsiteX2" fmla="*/ 29590 w 198287"/>
              <a:gd name="connsiteY2" fmla="*/ 133350 h 395288"/>
              <a:gd name="connsiteX3" fmla="*/ 29589 w 198287"/>
              <a:gd name="connsiteY3" fmla="*/ 61914 h 395288"/>
              <a:gd name="connsiteX4" fmla="*/ 177227 w 198287"/>
              <a:gd name="connsiteY4" fmla="*/ 219075 h 395288"/>
              <a:gd name="connsiteX5" fmla="*/ 27208 w 198287"/>
              <a:gd name="connsiteY5" fmla="*/ 252413 h 395288"/>
              <a:gd name="connsiteX6" fmla="*/ 127221 w 198287"/>
              <a:gd name="connsiteY6" fmla="*/ 188119 h 395288"/>
              <a:gd name="connsiteX7" fmla="*/ 186752 w 198287"/>
              <a:gd name="connsiteY7" fmla="*/ 297656 h 395288"/>
              <a:gd name="connsiteX8" fmla="*/ 41496 w 198287"/>
              <a:gd name="connsiteY8" fmla="*/ 330994 h 395288"/>
              <a:gd name="connsiteX9" fmla="*/ 67690 w 198287"/>
              <a:gd name="connsiteY9" fmla="*/ 273844 h 395288"/>
              <a:gd name="connsiteX10" fmla="*/ 191515 w 198287"/>
              <a:gd name="connsiteY10" fmla="*/ 297656 h 395288"/>
              <a:gd name="connsiteX11" fmla="*/ 189133 w 198287"/>
              <a:gd name="connsiteY11" fmla="*/ 395288 h 395288"/>
              <a:gd name="connsiteX0" fmla="*/ 62927 w 198287"/>
              <a:gd name="connsiteY0" fmla="*/ 0 h 395288"/>
              <a:gd name="connsiteX1" fmla="*/ 112934 w 198287"/>
              <a:gd name="connsiteY1" fmla="*/ 80963 h 395288"/>
              <a:gd name="connsiteX2" fmla="*/ 29590 w 198287"/>
              <a:gd name="connsiteY2" fmla="*/ 133350 h 395288"/>
              <a:gd name="connsiteX3" fmla="*/ 29589 w 198287"/>
              <a:gd name="connsiteY3" fmla="*/ 61914 h 395288"/>
              <a:gd name="connsiteX4" fmla="*/ 177227 w 198287"/>
              <a:gd name="connsiteY4" fmla="*/ 219075 h 395288"/>
              <a:gd name="connsiteX5" fmla="*/ 27208 w 198287"/>
              <a:gd name="connsiteY5" fmla="*/ 252413 h 395288"/>
              <a:gd name="connsiteX6" fmla="*/ 72452 w 198287"/>
              <a:gd name="connsiteY6" fmla="*/ 171451 h 395288"/>
              <a:gd name="connsiteX7" fmla="*/ 186752 w 198287"/>
              <a:gd name="connsiteY7" fmla="*/ 297656 h 395288"/>
              <a:gd name="connsiteX8" fmla="*/ 41496 w 198287"/>
              <a:gd name="connsiteY8" fmla="*/ 330994 h 395288"/>
              <a:gd name="connsiteX9" fmla="*/ 67690 w 198287"/>
              <a:gd name="connsiteY9" fmla="*/ 273844 h 395288"/>
              <a:gd name="connsiteX10" fmla="*/ 191515 w 198287"/>
              <a:gd name="connsiteY10" fmla="*/ 297656 h 395288"/>
              <a:gd name="connsiteX11" fmla="*/ 189133 w 198287"/>
              <a:gd name="connsiteY11" fmla="*/ 395288 h 395288"/>
              <a:gd name="connsiteX0" fmla="*/ 62927 w 198287"/>
              <a:gd name="connsiteY0" fmla="*/ 0 h 395288"/>
              <a:gd name="connsiteX1" fmla="*/ 112934 w 198287"/>
              <a:gd name="connsiteY1" fmla="*/ 80963 h 395288"/>
              <a:gd name="connsiteX2" fmla="*/ 29590 w 198287"/>
              <a:gd name="connsiteY2" fmla="*/ 133350 h 395288"/>
              <a:gd name="connsiteX3" fmla="*/ 29589 w 198287"/>
              <a:gd name="connsiteY3" fmla="*/ 61914 h 395288"/>
              <a:gd name="connsiteX4" fmla="*/ 177227 w 198287"/>
              <a:gd name="connsiteY4" fmla="*/ 219075 h 395288"/>
              <a:gd name="connsiteX5" fmla="*/ 27208 w 198287"/>
              <a:gd name="connsiteY5" fmla="*/ 252413 h 395288"/>
              <a:gd name="connsiteX6" fmla="*/ 29590 w 198287"/>
              <a:gd name="connsiteY6" fmla="*/ 173832 h 395288"/>
              <a:gd name="connsiteX7" fmla="*/ 186752 w 198287"/>
              <a:gd name="connsiteY7" fmla="*/ 297656 h 395288"/>
              <a:gd name="connsiteX8" fmla="*/ 41496 w 198287"/>
              <a:gd name="connsiteY8" fmla="*/ 330994 h 395288"/>
              <a:gd name="connsiteX9" fmla="*/ 67690 w 198287"/>
              <a:gd name="connsiteY9" fmla="*/ 273844 h 395288"/>
              <a:gd name="connsiteX10" fmla="*/ 191515 w 198287"/>
              <a:gd name="connsiteY10" fmla="*/ 297656 h 395288"/>
              <a:gd name="connsiteX11" fmla="*/ 189133 w 198287"/>
              <a:gd name="connsiteY11" fmla="*/ 395288 h 395288"/>
              <a:gd name="connsiteX0" fmla="*/ 62927 w 198287"/>
              <a:gd name="connsiteY0" fmla="*/ 0 h 395288"/>
              <a:gd name="connsiteX1" fmla="*/ 112934 w 198287"/>
              <a:gd name="connsiteY1" fmla="*/ 80963 h 395288"/>
              <a:gd name="connsiteX2" fmla="*/ 29590 w 198287"/>
              <a:gd name="connsiteY2" fmla="*/ 133350 h 395288"/>
              <a:gd name="connsiteX3" fmla="*/ 29589 w 198287"/>
              <a:gd name="connsiteY3" fmla="*/ 61914 h 395288"/>
              <a:gd name="connsiteX4" fmla="*/ 177227 w 198287"/>
              <a:gd name="connsiteY4" fmla="*/ 219075 h 395288"/>
              <a:gd name="connsiteX5" fmla="*/ 31971 w 198287"/>
              <a:gd name="connsiteY5" fmla="*/ 228600 h 395288"/>
              <a:gd name="connsiteX6" fmla="*/ 29590 w 198287"/>
              <a:gd name="connsiteY6" fmla="*/ 173832 h 395288"/>
              <a:gd name="connsiteX7" fmla="*/ 186752 w 198287"/>
              <a:gd name="connsiteY7" fmla="*/ 297656 h 395288"/>
              <a:gd name="connsiteX8" fmla="*/ 41496 w 198287"/>
              <a:gd name="connsiteY8" fmla="*/ 330994 h 395288"/>
              <a:gd name="connsiteX9" fmla="*/ 67690 w 198287"/>
              <a:gd name="connsiteY9" fmla="*/ 273844 h 395288"/>
              <a:gd name="connsiteX10" fmla="*/ 191515 w 198287"/>
              <a:gd name="connsiteY10" fmla="*/ 297656 h 395288"/>
              <a:gd name="connsiteX11" fmla="*/ 189133 w 198287"/>
              <a:gd name="connsiteY11" fmla="*/ 395288 h 395288"/>
              <a:gd name="connsiteX0" fmla="*/ 60174 w 195534"/>
              <a:gd name="connsiteY0" fmla="*/ 0 h 395288"/>
              <a:gd name="connsiteX1" fmla="*/ 110181 w 195534"/>
              <a:gd name="connsiteY1" fmla="*/ 80963 h 395288"/>
              <a:gd name="connsiteX2" fmla="*/ 26837 w 195534"/>
              <a:gd name="connsiteY2" fmla="*/ 133350 h 395288"/>
              <a:gd name="connsiteX3" fmla="*/ 26836 w 195534"/>
              <a:gd name="connsiteY3" fmla="*/ 61914 h 395288"/>
              <a:gd name="connsiteX4" fmla="*/ 117324 w 195534"/>
              <a:gd name="connsiteY4" fmla="*/ 178594 h 395288"/>
              <a:gd name="connsiteX5" fmla="*/ 29218 w 195534"/>
              <a:gd name="connsiteY5" fmla="*/ 228600 h 395288"/>
              <a:gd name="connsiteX6" fmla="*/ 26837 w 195534"/>
              <a:gd name="connsiteY6" fmla="*/ 173832 h 395288"/>
              <a:gd name="connsiteX7" fmla="*/ 183999 w 195534"/>
              <a:gd name="connsiteY7" fmla="*/ 297656 h 395288"/>
              <a:gd name="connsiteX8" fmla="*/ 38743 w 195534"/>
              <a:gd name="connsiteY8" fmla="*/ 330994 h 395288"/>
              <a:gd name="connsiteX9" fmla="*/ 64937 w 195534"/>
              <a:gd name="connsiteY9" fmla="*/ 273844 h 395288"/>
              <a:gd name="connsiteX10" fmla="*/ 188762 w 195534"/>
              <a:gd name="connsiteY10" fmla="*/ 297656 h 395288"/>
              <a:gd name="connsiteX11" fmla="*/ 186380 w 195534"/>
              <a:gd name="connsiteY11" fmla="*/ 395288 h 395288"/>
              <a:gd name="connsiteX0" fmla="*/ 60174 w 195534"/>
              <a:gd name="connsiteY0" fmla="*/ 0 h 395288"/>
              <a:gd name="connsiteX1" fmla="*/ 110181 w 195534"/>
              <a:gd name="connsiteY1" fmla="*/ 80963 h 395288"/>
              <a:gd name="connsiteX2" fmla="*/ 26837 w 195534"/>
              <a:gd name="connsiteY2" fmla="*/ 133350 h 395288"/>
              <a:gd name="connsiteX3" fmla="*/ 26836 w 195534"/>
              <a:gd name="connsiteY3" fmla="*/ 61914 h 395288"/>
              <a:gd name="connsiteX4" fmla="*/ 117324 w 195534"/>
              <a:gd name="connsiteY4" fmla="*/ 178594 h 395288"/>
              <a:gd name="connsiteX5" fmla="*/ 29218 w 195534"/>
              <a:gd name="connsiteY5" fmla="*/ 228600 h 395288"/>
              <a:gd name="connsiteX6" fmla="*/ 26837 w 195534"/>
              <a:gd name="connsiteY6" fmla="*/ 173832 h 395288"/>
              <a:gd name="connsiteX7" fmla="*/ 183999 w 195534"/>
              <a:gd name="connsiteY7" fmla="*/ 297656 h 395288"/>
              <a:gd name="connsiteX8" fmla="*/ 38743 w 195534"/>
              <a:gd name="connsiteY8" fmla="*/ 330994 h 395288"/>
              <a:gd name="connsiteX9" fmla="*/ 64937 w 195534"/>
              <a:gd name="connsiteY9" fmla="*/ 273844 h 395288"/>
              <a:gd name="connsiteX10" fmla="*/ 188762 w 195534"/>
              <a:gd name="connsiteY10" fmla="*/ 297656 h 395288"/>
              <a:gd name="connsiteX11" fmla="*/ 186380 w 195534"/>
              <a:gd name="connsiteY11" fmla="*/ 395288 h 395288"/>
              <a:gd name="connsiteX0" fmla="*/ 60174 w 195534"/>
              <a:gd name="connsiteY0" fmla="*/ 0 h 395288"/>
              <a:gd name="connsiteX1" fmla="*/ 110181 w 195534"/>
              <a:gd name="connsiteY1" fmla="*/ 80963 h 395288"/>
              <a:gd name="connsiteX2" fmla="*/ 26837 w 195534"/>
              <a:gd name="connsiteY2" fmla="*/ 133350 h 395288"/>
              <a:gd name="connsiteX3" fmla="*/ 26836 w 195534"/>
              <a:gd name="connsiteY3" fmla="*/ 61914 h 395288"/>
              <a:gd name="connsiteX4" fmla="*/ 117324 w 195534"/>
              <a:gd name="connsiteY4" fmla="*/ 178594 h 395288"/>
              <a:gd name="connsiteX5" fmla="*/ 29218 w 195534"/>
              <a:gd name="connsiteY5" fmla="*/ 228600 h 395288"/>
              <a:gd name="connsiteX6" fmla="*/ 26837 w 195534"/>
              <a:gd name="connsiteY6" fmla="*/ 173832 h 395288"/>
              <a:gd name="connsiteX7" fmla="*/ 183999 w 195534"/>
              <a:gd name="connsiteY7" fmla="*/ 297656 h 395288"/>
              <a:gd name="connsiteX8" fmla="*/ 38743 w 195534"/>
              <a:gd name="connsiteY8" fmla="*/ 330994 h 395288"/>
              <a:gd name="connsiteX9" fmla="*/ 64937 w 195534"/>
              <a:gd name="connsiteY9" fmla="*/ 273844 h 395288"/>
              <a:gd name="connsiteX10" fmla="*/ 188762 w 195534"/>
              <a:gd name="connsiteY10" fmla="*/ 297656 h 395288"/>
              <a:gd name="connsiteX11" fmla="*/ 186380 w 195534"/>
              <a:gd name="connsiteY11" fmla="*/ 395288 h 395288"/>
              <a:gd name="connsiteX0" fmla="*/ 64224 w 199584"/>
              <a:gd name="connsiteY0" fmla="*/ 0 h 395288"/>
              <a:gd name="connsiteX1" fmla="*/ 114231 w 199584"/>
              <a:gd name="connsiteY1" fmla="*/ 80963 h 395288"/>
              <a:gd name="connsiteX2" fmla="*/ 30887 w 199584"/>
              <a:gd name="connsiteY2" fmla="*/ 133350 h 395288"/>
              <a:gd name="connsiteX3" fmla="*/ 30886 w 199584"/>
              <a:gd name="connsiteY3" fmla="*/ 61914 h 395288"/>
              <a:gd name="connsiteX4" fmla="*/ 121374 w 199584"/>
              <a:gd name="connsiteY4" fmla="*/ 178594 h 395288"/>
              <a:gd name="connsiteX5" fmla="*/ 33268 w 199584"/>
              <a:gd name="connsiteY5" fmla="*/ 228600 h 395288"/>
              <a:gd name="connsiteX6" fmla="*/ 30887 w 199584"/>
              <a:gd name="connsiteY6" fmla="*/ 173832 h 395288"/>
              <a:gd name="connsiteX7" fmla="*/ 188049 w 199584"/>
              <a:gd name="connsiteY7" fmla="*/ 297656 h 395288"/>
              <a:gd name="connsiteX8" fmla="*/ 42793 w 199584"/>
              <a:gd name="connsiteY8" fmla="*/ 330994 h 395288"/>
              <a:gd name="connsiteX9" fmla="*/ 68987 w 199584"/>
              <a:gd name="connsiteY9" fmla="*/ 273844 h 395288"/>
              <a:gd name="connsiteX10" fmla="*/ 192812 w 199584"/>
              <a:gd name="connsiteY10" fmla="*/ 297656 h 395288"/>
              <a:gd name="connsiteX11" fmla="*/ 190430 w 199584"/>
              <a:gd name="connsiteY11" fmla="*/ 395288 h 395288"/>
              <a:gd name="connsiteX0" fmla="*/ 64224 w 290239"/>
              <a:gd name="connsiteY0" fmla="*/ 0 h 395288"/>
              <a:gd name="connsiteX1" fmla="*/ 114231 w 290239"/>
              <a:gd name="connsiteY1" fmla="*/ 80963 h 395288"/>
              <a:gd name="connsiteX2" fmla="*/ 30887 w 290239"/>
              <a:gd name="connsiteY2" fmla="*/ 133350 h 395288"/>
              <a:gd name="connsiteX3" fmla="*/ 30886 w 290239"/>
              <a:gd name="connsiteY3" fmla="*/ 61914 h 395288"/>
              <a:gd name="connsiteX4" fmla="*/ 121374 w 290239"/>
              <a:gd name="connsiteY4" fmla="*/ 178594 h 395288"/>
              <a:gd name="connsiteX5" fmla="*/ 33268 w 290239"/>
              <a:gd name="connsiteY5" fmla="*/ 228600 h 395288"/>
              <a:gd name="connsiteX6" fmla="*/ 30887 w 290239"/>
              <a:gd name="connsiteY6" fmla="*/ 173832 h 395288"/>
              <a:gd name="connsiteX7" fmla="*/ 188049 w 290239"/>
              <a:gd name="connsiteY7" fmla="*/ 297656 h 395288"/>
              <a:gd name="connsiteX8" fmla="*/ 42793 w 290239"/>
              <a:gd name="connsiteY8" fmla="*/ 330994 h 395288"/>
              <a:gd name="connsiteX9" fmla="*/ 68987 w 290239"/>
              <a:gd name="connsiteY9" fmla="*/ 273844 h 395288"/>
              <a:gd name="connsiteX10" fmla="*/ 288062 w 290239"/>
              <a:gd name="connsiteY10" fmla="*/ 295275 h 395288"/>
              <a:gd name="connsiteX11" fmla="*/ 190430 w 290239"/>
              <a:gd name="connsiteY11" fmla="*/ 395288 h 395288"/>
              <a:gd name="connsiteX0" fmla="*/ 60174 w 286189"/>
              <a:gd name="connsiteY0" fmla="*/ 0 h 395288"/>
              <a:gd name="connsiteX1" fmla="*/ 110181 w 286189"/>
              <a:gd name="connsiteY1" fmla="*/ 80963 h 395288"/>
              <a:gd name="connsiteX2" fmla="*/ 26837 w 286189"/>
              <a:gd name="connsiteY2" fmla="*/ 133350 h 395288"/>
              <a:gd name="connsiteX3" fmla="*/ 26836 w 286189"/>
              <a:gd name="connsiteY3" fmla="*/ 61914 h 395288"/>
              <a:gd name="connsiteX4" fmla="*/ 117324 w 286189"/>
              <a:gd name="connsiteY4" fmla="*/ 178594 h 395288"/>
              <a:gd name="connsiteX5" fmla="*/ 29218 w 286189"/>
              <a:gd name="connsiteY5" fmla="*/ 228600 h 395288"/>
              <a:gd name="connsiteX6" fmla="*/ 26837 w 286189"/>
              <a:gd name="connsiteY6" fmla="*/ 173832 h 395288"/>
              <a:gd name="connsiteX7" fmla="*/ 150661 w 286189"/>
              <a:gd name="connsiteY7" fmla="*/ 285750 h 395288"/>
              <a:gd name="connsiteX8" fmla="*/ 38743 w 286189"/>
              <a:gd name="connsiteY8" fmla="*/ 330994 h 395288"/>
              <a:gd name="connsiteX9" fmla="*/ 64937 w 286189"/>
              <a:gd name="connsiteY9" fmla="*/ 273844 h 395288"/>
              <a:gd name="connsiteX10" fmla="*/ 284012 w 286189"/>
              <a:gd name="connsiteY10" fmla="*/ 295275 h 395288"/>
              <a:gd name="connsiteX11" fmla="*/ 186380 w 286189"/>
              <a:gd name="connsiteY11" fmla="*/ 395288 h 395288"/>
              <a:gd name="connsiteX0" fmla="*/ 60174 w 287244"/>
              <a:gd name="connsiteY0" fmla="*/ 0 h 395288"/>
              <a:gd name="connsiteX1" fmla="*/ 110181 w 287244"/>
              <a:gd name="connsiteY1" fmla="*/ 80963 h 395288"/>
              <a:gd name="connsiteX2" fmla="*/ 26837 w 287244"/>
              <a:gd name="connsiteY2" fmla="*/ 133350 h 395288"/>
              <a:gd name="connsiteX3" fmla="*/ 26836 w 287244"/>
              <a:gd name="connsiteY3" fmla="*/ 61914 h 395288"/>
              <a:gd name="connsiteX4" fmla="*/ 117324 w 287244"/>
              <a:gd name="connsiteY4" fmla="*/ 178594 h 395288"/>
              <a:gd name="connsiteX5" fmla="*/ 29218 w 287244"/>
              <a:gd name="connsiteY5" fmla="*/ 228600 h 395288"/>
              <a:gd name="connsiteX6" fmla="*/ 26837 w 287244"/>
              <a:gd name="connsiteY6" fmla="*/ 173832 h 395288"/>
              <a:gd name="connsiteX7" fmla="*/ 150661 w 287244"/>
              <a:gd name="connsiteY7" fmla="*/ 285750 h 395288"/>
              <a:gd name="connsiteX8" fmla="*/ 38743 w 287244"/>
              <a:gd name="connsiteY8" fmla="*/ 330994 h 395288"/>
              <a:gd name="connsiteX9" fmla="*/ 33981 w 287244"/>
              <a:gd name="connsiteY9" fmla="*/ 259556 h 395288"/>
              <a:gd name="connsiteX10" fmla="*/ 284012 w 287244"/>
              <a:gd name="connsiteY10" fmla="*/ 295275 h 395288"/>
              <a:gd name="connsiteX11" fmla="*/ 186380 w 287244"/>
              <a:gd name="connsiteY11" fmla="*/ 395288 h 395288"/>
              <a:gd name="connsiteX0" fmla="*/ 60174 w 287244"/>
              <a:gd name="connsiteY0" fmla="*/ 0 h 395288"/>
              <a:gd name="connsiteX1" fmla="*/ 110181 w 287244"/>
              <a:gd name="connsiteY1" fmla="*/ 80963 h 395288"/>
              <a:gd name="connsiteX2" fmla="*/ 26837 w 287244"/>
              <a:gd name="connsiteY2" fmla="*/ 133350 h 395288"/>
              <a:gd name="connsiteX3" fmla="*/ 26836 w 287244"/>
              <a:gd name="connsiteY3" fmla="*/ 61914 h 395288"/>
              <a:gd name="connsiteX4" fmla="*/ 117324 w 287244"/>
              <a:gd name="connsiteY4" fmla="*/ 178594 h 395288"/>
              <a:gd name="connsiteX5" fmla="*/ 29218 w 287244"/>
              <a:gd name="connsiteY5" fmla="*/ 228600 h 395288"/>
              <a:gd name="connsiteX6" fmla="*/ 26837 w 287244"/>
              <a:gd name="connsiteY6" fmla="*/ 173832 h 395288"/>
              <a:gd name="connsiteX7" fmla="*/ 150661 w 287244"/>
              <a:gd name="connsiteY7" fmla="*/ 285750 h 395288"/>
              <a:gd name="connsiteX8" fmla="*/ 38743 w 287244"/>
              <a:gd name="connsiteY8" fmla="*/ 304800 h 395288"/>
              <a:gd name="connsiteX9" fmla="*/ 33981 w 287244"/>
              <a:gd name="connsiteY9" fmla="*/ 259556 h 395288"/>
              <a:gd name="connsiteX10" fmla="*/ 284012 w 287244"/>
              <a:gd name="connsiteY10" fmla="*/ 295275 h 395288"/>
              <a:gd name="connsiteX11" fmla="*/ 186380 w 287244"/>
              <a:gd name="connsiteY11" fmla="*/ 395288 h 395288"/>
              <a:gd name="connsiteX0" fmla="*/ 60174 w 186380"/>
              <a:gd name="connsiteY0" fmla="*/ 0 h 395288"/>
              <a:gd name="connsiteX1" fmla="*/ 110181 w 186380"/>
              <a:gd name="connsiteY1" fmla="*/ 80963 h 395288"/>
              <a:gd name="connsiteX2" fmla="*/ 26837 w 186380"/>
              <a:gd name="connsiteY2" fmla="*/ 133350 h 395288"/>
              <a:gd name="connsiteX3" fmla="*/ 26836 w 186380"/>
              <a:gd name="connsiteY3" fmla="*/ 61914 h 395288"/>
              <a:gd name="connsiteX4" fmla="*/ 117324 w 186380"/>
              <a:gd name="connsiteY4" fmla="*/ 178594 h 395288"/>
              <a:gd name="connsiteX5" fmla="*/ 29218 w 186380"/>
              <a:gd name="connsiteY5" fmla="*/ 228600 h 395288"/>
              <a:gd name="connsiteX6" fmla="*/ 26837 w 186380"/>
              <a:gd name="connsiteY6" fmla="*/ 173832 h 395288"/>
              <a:gd name="connsiteX7" fmla="*/ 150661 w 186380"/>
              <a:gd name="connsiteY7" fmla="*/ 285750 h 395288"/>
              <a:gd name="connsiteX8" fmla="*/ 38743 w 186380"/>
              <a:gd name="connsiteY8" fmla="*/ 304800 h 395288"/>
              <a:gd name="connsiteX9" fmla="*/ 33981 w 186380"/>
              <a:gd name="connsiteY9" fmla="*/ 259556 h 395288"/>
              <a:gd name="connsiteX10" fmla="*/ 153043 w 186380"/>
              <a:gd name="connsiteY10" fmla="*/ 283369 h 395288"/>
              <a:gd name="connsiteX11" fmla="*/ 186380 w 186380"/>
              <a:gd name="connsiteY11" fmla="*/ 395288 h 39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380" h="395288">
                <a:moveTo>
                  <a:pt x="60174" y="0"/>
                </a:moveTo>
                <a:cubicBezTo>
                  <a:pt x="114744" y="39290"/>
                  <a:pt x="115737" y="58738"/>
                  <a:pt x="110181" y="80963"/>
                </a:cubicBezTo>
                <a:cubicBezTo>
                  <a:pt x="104625" y="103188"/>
                  <a:pt x="78828" y="129382"/>
                  <a:pt x="26837" y="133350"/>
                </a:cubicBezTo>
                <a:cubicBezTo>
                  <a:pt x="-25154" y="137318"/>
                  <a:pt x="11755" y="54373"/>
                  <a:pt x="26836" y="61914"/>
                </a:cubicBezTo>
                <a:cubicBezTo>
                  <a:pt x="41917" y="69455"/>
                  <a:pt x="114546" y="117475"/>
                  <a:pt x="117324" y="178594"/>
                </a:cubicBezTo>
                <a:cubicBezTo>
                  <a:pt x="120102" y="239713"/>
                  <a:pt x="60968" y="224632"/>
                  <a:pt x="29218" y="228600"/>
                </a:cubicBezTo>
                <a:cubicBezTo>
                  <a:pt x="-2532" y="232568"/>
                  <a:pt x="6597" y="164307"/>
                  <a:pt x="26837" y="173832"/>
                </a:cubicBezTo>
                <a:cubicBezTo>
                  <a:pt x="47077" y="183357"/>
                  <a:pt x="148677" y="263922"/>
                  <a:pt x="150661" y="285750"/>
                </a:cubicBezTo>
                <a:cubicBezTo>
                  <a:pt x="152645" y="307578"/>
                  <a:pt x="58190" y="309166"/>
                  <a:pt x="38743" y="304800"/>
                </a:cubicBezTo>
                <a:cubicBezTo>
                  <a:pt x="19296" y="300434"/>
                  <a:pt x="14931" y="263128"/>
                  <a:pt x="33981" y="259556"/>
                </a:cubicBezTo>
                <a:cubicBezTo>
                  <a:pt x="53031" y="255984"/>
                  <a:pt x="127643" y="260747"/>
                  <a:pt x="153043" y="283369"/>
                </a:cubicBezTo>
                <a:cubicBezTo>
                  <a:pt x="178443" y="305991"/>
                  <a:pt x="176458" y="382985"/>
                  <a:pt x="186380" y="395288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96012"/>
                <a:ext cx="5167041" cy="1845507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r>
                  <a:rPr lang="en-US" sz="2000" dirty="0" smtClean="0"/>
                  <a:t>No simple interpretation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pPr lvl="1"/>
                <a:r>
                  <a:rPr lang="en-US" sz="2000" dirty="0" smtClean="0"/>
                  <a:t>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 smtClean="0"/>
                  <a:t> Test of lattice QCD</a:t>
                </a:r>
              </a:p>
              <a:p>
                <a:pPr lvl="1"/>
                <a:r>
                  <a:rPr lang="en-US" sz="2000" dirty="0"/>
                  <a:t>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Test </a:t>
                </a:r>
                <a:r>
                  <a:rPr lang="en-US" sz="2000" dirty="0" smtClean="0"/>
                  <a:t>of </a:t>
                </a:r>
                <a:r>
                  <a:rPr lang="el-GR" sz="2000" dirty="0" smtClean="0"/>
                  <a:t>χ</a:t>
                </a:r>
                <a:r>
                  <a:rPr lang="en-US" sz="2000" dirty="0" smtClean="0"/>
                  <a:t>PT</a:t>
                </a:r>
              </a:p>
              <a:p>
                <a:pPr lvl="1"/>
                <a:r>
                  <a:rPr lang="en-US" sz="2000" dirty="0" smtClean="0"/>
                  <a:t>Can provide information on </a:t>
                </a:r>
                <a:r>
                  <a:rPr lang="en-US" sz="2000" dirty="0" err="1" smtClean="0"/>
                  <a:t>polarizability</a:t>
                </a:r>
                <a:r>
                  <a:rPr lang="en-US" sz="2000" dirty="0" smtClean="0"/>
                  <a:t>, which might be causing the proton radius problem</a:t>
                </a:r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96012"/>
                <a:ext cx="5167041" cy="1845507"/>
              </a:xfrm>
              <a:blipFill rotWithShape="0">
                <a:blip r:embed="rId2"/>
                <a:stretch>
                  <a:fillRect t="-5281" b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</a:t>
            </a:r>
            <a:r>
              <a:rPr lang="en-US" dirty="0" smtClean="0"/>
              <a:t>Polarized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79370" y="120797"/>
            <a:ext cx="2749032" cy="872799"/>
            <a:chOff x="1910059" y="4528947"/>
            <a:chExt cx="2749032" cy="8727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910059" y="4528947"/>
                  <a:ext cx="261263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0059" y="4528947"/>
                  <a:ext cx="2612638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098" r="-466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819805" y="5032414"/>
                  <a:ext cx="183928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805" y="5032414"/>
                  <a:ext cx="183928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980" r="-993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66" name="Straight Arrow Connector 65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 67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104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6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7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8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9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0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1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2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96" name="Straight Arrow Connector 95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3658220" y="3741519"/>
                <a:ext cx="4830938" cy="3761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𝑊𝑊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220" y="3741519"/>
                <a:ext cx="4830938" cy="376193"/>
              </a:xfrm>
              <a:prstGeom prst="rect">
                <a:avLst/>
              </a:prstGeom>
              <a:blipFill rotWithShape="0">
                <a:blip r:embed="rId5"/>
                <a:stretch>
                  <a:fillRect l="-1135" r="-1765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414706" y="4145655"/>
            <a:ext cx="5093274" cy="1233510"/>
            <a:chOff x="414706" y="4145655"/>
            <a:chExt cx="5093274" cy="1233510"/>
          </a:xfrm>
        </p:grpSpPr>
        <p:cxnSp>
          <p:nvCxnSpPr>
            <p:cNvPr id="72" name="Straight Arrow Connector 71"/>
            <p:cNvCxnSpPr/>
            <p:nvPr/>
          </p:nvCxnSpPr>
          <p:spPr>
            <a:xfrm flipH="1">
              <a:off x="1487608" y="4145655"/>
              <a:ext cx="4020372" cy="6374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414706" y="4688078"/>
                  <a:ext cx="4916089" cy="6910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𝑊𝑊</m:t>
                            </m:r>
                          </m:sup>
                        </m:sSubSup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706" y="4688078"/>
                  <a:ext cx="4916089" cy="69108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ntent Placeholder 7"/>
              <p:cNvSpPr txBox="1">
                <a:spLocks/>
              </p:cNvSpPr>
              <p:nvPr/>
            </p:nvSpPr>
            <p:spPr>
              <a:xfrm>
                <a:off x="414707" y="5549457"/>
                <a:ext cx="4020816" cy="900759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000" dirty="0" smtClean="0"/>
                  <a:t>Leading twist-2 term</a:t>
                </a:r>
              </a:p>
              <a:p>
                <a:pPr lvl="1"/>
                <a:r>
                  <a:rPr lang="en-US" sz="2000" dirty="0" smtClean="0"/>
                  <a:t>Entirely dependent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75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07" y="5549457"/>
                <a:ext cx="4020816" cy="900759"/>
              </a:xfrm>
              <a:prstGeom prst="rect">
                <a:avLst/>
              </a:prstGeom>
              <a:blipFill rotWithShape="0">
                <a:blip r:embed="rId7"/>
                <a:stretch>
                  <a:fillRect t="-7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/>
          <p:cNvGrpSpPr/>
          <p:nvPr/>
        </p:nvGrpSpPr>
        <p:grpSpPr>
          <a:xfrm>
            <a:off x="6703197" y="4180868"/>
            <a:ext cx="5255348" cy="1198297"/>
            <a:chOff x="6703197" y="4180868"/>
            <a:chExt cx="5255348" cy="11982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6703197" y="4688078"/>
                  <a:ext cx="5255348" cy="6910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𝜁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3197" y="4688078"/>
                  <a:ext cx="5255348" cy="69108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Straight Arrow Connector 76"/>
            <p:cNvCxnSpPr/>
            <p:nvPr/>
          </p:nvCxnSpPr>
          <p:spPr>
            <a:xfrm>
              <a:off x="7368137" y="4180868"/>
              <a:ext cx="206370" cy="6022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7"/>
              <p:cNvSpPr txBox="1">
                <a:spLocks/>
              </p:cNvSpPr>
              <p:nvPr/>
            </p:nvSpPr>
            <p:spPr>
              <a:xfrm>
                <a:off x="6703196" y="5549457"/>
                <a:ext cx="5488803" cy="900759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 smtClean="0"/>
                  <a:t> Quark transverse polarization distribution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 smtClean="0"/>
                  <a:t> Quark-gluon interactions</a:t>
                </a:r>
              </a:p>
            </p:txBody>
          </p:sp>
        </mc:Choice>
        <mc:Fallback xmlns="">
          <p:sp>
            <p:nvSpPr>
              <p:cNvPr id="78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196" y="5549457"/>
                <a:ext cx="5488803" cy="900759"/>
              </a:xfrm>
              <a:prstGeom prst="rect">
                <a:avLst/>
              </a:prstGeom>
              <a:blipFill rotWithShape="0">
                <a:blip r:embed="rId9"/>
                <a:stretch>
                  <a:fillRect t="-7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7162481" y="1944654"/>
            <a:ext cx="2720608" cy="1594768"/>
            <a:chOff x="7162481" y="1944654"/>
            <a:chExt cx="2720608" cy="1594768"/>
          </a:xfrm>
        </p:grpSpPr>
        <p:sp>
          <p:nvSpPr>
            <p:cNvPr id="81" name="Freeform 5"/>
            <p:cNvSpPr>
              <a:spLocks/>
            </p:cNvSpPr>
            <p:nvPr/>
          </p:nvSpPr>
          <p:spPr bwMode="auto">
            <a:xfrm>
              <a:off x="7368137" y="1944654"/>
              <a:ext cx="800940" cy="750610"/>
            </a:xfrm>
            <a:custGeom>
              <a:avLst/>
              <a:gdLst>
                <a:gd name="T0" fmla="*/ 2147483646 w 664"/>
                <a:gd name="T1" fmla="*/ 0 h 576"/>
                <a:gd name="T2" fmla="*/ 2147483646 w 664"/>
                <a:gd name="T3" fmla="*/ 2147483646 h 576"/>
                <a:gd name="T4" fmla="*/ 2147483646 w 664"/>
                <a:gd name="T5" fmla="*/ 2147483646 h 576"/>
                <a:gd name="T6" fmla="*/ 2147483646 w 664"/>
                <a:gd name="T7" fmla="*/ 2147483646 h 576"/>
                <a:gd name="T8" fmla="*/ 2147483646 w 664"/>
                <a:gd name="T9" fmla="*/ 2147483646 h 576"/>
                <a:gd name="T10" fmla="*/ 2147483646 w 664"/>
                <a:gd name="T11" fmla="*/ 2147483646 h 576"/>
                <a:gd name="T12" fmla="*/ 2147483646 w 664"/>
                <a:gd name="T13" fmla="*/ 2147483646 h 576"/>
                <a:gd name="T14" fmla="*/ 2147483646 w 664"/>
                <a:gd name="T15" fmla="*/ 2147483646 h 576"/>
                <a:gd name="T16" fmla="*/ 2147483646 w 664"/>
                <a:gd name="T17" fmla="*/ 2147483646 h 576"/>
                <a:gd name="T18" fmla="*/ 2147483646 w 664"/>
                <a:gd name="T19" fmla="*/ 2147483646 h 5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4"/>
                <a:gd name="T31" fmla="*/ 0 h 576"/>
                <a:gd name="T32" fmla="*/ 664 w 664"/>
                <a:gd name="T33" fmla="*/ 576 h 5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4" h="576">
                  <a:moveTo>
                    <a:pt x="72" y="0"/>
                  </a:moveTo>
                  <a:cubicBezTo>
                    <a:pt x="36" y="64"/>
                    <a:pt x="0" y="128"/>
                    <a:pt x="24" y="144"/>
                  </a:cubicBezTo>
                  <a:cubicBezTo>
                    <a:pt x="48" y="160"/>
                    <a:pt x="184" y="80"/>
                    <a:pt x="216" y="96"/>
                  </a:cubicBezTo>
                  <a:cubicBezTo>
                    <a:pt x="248" y="112"/>
                    <a:pt x="192" y="224"/>
                    <a:pt x="216" y="240"/>
                  </a:cubicBezTo>
                  <a:cubicBezTo>
                    <a:pt x="240" y="256"/>
                    <a:pt x="336" y="168"/>
                    <a:pt x="360" y="192"/>
                  </a:cubicBezTo>
                  <a:cubicBezTo>
                    <a:pt x="384" y="216"/>
                    <a:pt x="336" y="360"/>
                    <a:pt x="360" y="384"/>
                  </a:cubicBezTo>
                  <a:cubicBezTo>
                    <a:pt x="384" y="408"/>
                    <a:pt x="480" y="320"/>
                    <a:pt x="504" y="336"/>
                  </a:cubicBezTo>
                  <a:cubicBezTo>
                    <a:pt x="528" y="352"/>
                    <a:pt x="480" y="464"/>
                    <a:pt x="504" y="480"/>
                  </a:cubicBezTo>
                  <a:cubicBezTo>
                    <a:pt x="528" y="496"/>
                    <a:pt x="632" y="416"/>
                    <a:pt x="648" y="432"/>
                  </a:cubicBezTo>
                  <a:cubicBezTo>
                    <a:pt x="664" y="448"/>
                    <a:pt x="608" y="552"/>
                    <a:pt x="600" y="576"/>
                  </a:cubicBezTo>
                </a:path>
              </a:pathLst>
            </a:custGeom>
            <a:noFill/>
            <a:ln w="19050">
              <a:solidFill>
                <a:srgbClr val="30ACE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1" tIns="45702" rIns="91401" bIns="45702" anchor="ctr"/>
            <a:lstStyle/>
            <a:p>
              <a:endParaRPr lang="en-US"/>
            </a:p>
          </p:txBody>
        </p:sp>
        <p:cxnSp>
          <p:nvCxnSpPr>
            <p:cNvPr id="83" name="AutoShape 7"/>
            <p:cNvCxnSpPr>
              <a:cxnSpLocks noChangeShapeType="1"/>
            </p:cNvCxnSpPr>
            <p:nvPr/>
          </p:nvCxnSpPr>
          <p:spPr bwMode="auto">
            <a:xfrm flipV="1">
              <a:off x="9067543" y="3106461"/>
              <a:ext cx="764423" cy="103703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AutoShape 8"/>
            <p:cNvCxnSpPr>
              <a:cxnSpLocks noChangeShapeType="1"/>
            </p:cNvCxnSpPr>
            <p:nvPr/>
          </p:nvCxnSpPr>
          <p:spPr bwMode="auto">
            <a:xfrm>
              <a:off x="9067543" y="3262015"/>
              <a:ext cx="815546" cy="0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AutoShape 9"/>
            <p:cNvCxnSpPr>
              <a:cxnSpLocks noChangeShapeType="1"/>
            </p:cNvCxnSpPr>
            <p:nvPr/>
          </p:nvCxnSpPr>
          <p:spPr bwMode="auto">
            <a:xfrm>
              <a:off x="9067543" y="3312633"/>
              <a:ext cx="764423" cy="155554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3" name="Freeform 5"/>
            <p:cNvSpPr>
              <a:spLocks/>
            </p:cNvSpPr>
            <p:nvPr/>
          </p:nvSpPr>
          <p:spPr bwMode="auto">
            <a:xfrm flipH="1">
              <a:off x="8608831" y="1948603"/>
              <a:ext cx="800940" cy="750610"/>
            </a:xfrm>
            <a:custGeom>
              <a:avLst/>
              <a:gdLst>
                <a:gd name="T0" fmla="*/ 2147483646 w 664"/>
                <a:gd name="T1" fmla="*/ 0 h 576"/>
                <a:gd name="T2" fmla="*/ 2147483646 w 664"/>
                <a:gd name="T3" fmla="*/ 2147483646 h 576"/>
                <a:gd name="T4" fmla="*/ 2147483646 w 664"/>
                <a:gd name="T5" fmla="*/ 2147483646 h 576"/>
                <a:gd name="T6" fmla="*/ 2147483646 w 664"/>
                <a:gd name="T7" fmla="*/ 2147483646 h 576"/>
                <a:gd name="T8" fmla="*/ 2147483646 w 664"/>
                <a:gd name="T9" fmla="*/ 2147483646 h 576"/>
                <a:gd name="T10" fmla="*/ 2147483646 w 664"/>
                <a:gd name="T11" fmla="*/ 2147483646 h 576"/>
                <a:gd name="T12" fmla="*/ 2147483646 w 664"/>
                <a:gd name="T13" fmla="*/ 2147483646 h 576"/>
                <a:gd name="T14" fmla="*/ 2147483646 w 664"/>
                <a:gd name="T15" fmla="*/ 2147483646 h 576"/>
                <a:gd name="T16" fmla="*/ 2147483646 w 664"/>
                <a:gd name="T17" fmla="*/ 2147483646 h 576"/>
                <a:gd name="T18" fmla="*/ 2147483646 w 664"/>
                <a:gd name="T19" fmla="*/ 2147483646 h 5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4"/>
                <a:gd name="T31" fmla="*/ 0 h 576"/>
                <a:gd name="T32" fmla="*/ 664 w 664"/>
                <a:gd name="T33" fmla="*/ 576 h 5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4" h="576">
                  <a:moveTo>
                    <a:pt x="72" y="0"/>
                  </a:moveTo>
                  <a:cubicBezTo>
                    <a:pt x="36" y="64"/>
                    <a:pt x="0" y="128"/>
                    <a:pt x="24" y="144"/>
                  </a:cubicBezTo>
                  <a:cubicBezTo>
                    <a:pt x="48" y="160"/>
                    <a:pt x="184" y="80"/>
                    <a:pt x="216" y="96"/>
                  </a:cubicBezTo>
                  <a:cubicBezTo>
                    <a:pt x="248" y="112"/>
                    <a:pt x="192" y="224"/>
                    <a:pt x="216" y="240"/>
                  </a:cubicBezTo>
                  <a:cubicBezTo>
                    <a:pt x="240" y="256"/>
                    <a:pt x="336" y="168"/>
                    <a:pt x="360" y="192"/>
                  </a:cubicBezTo>
                  <a:cubicBezTo>
                    <a:pt x="384" y="216"/>
                    <a:pt x="336" y="360"/>
                    <a:pt x="360" y="384"/>
                  </a:cubicBezTo>
                  <a:cubicBezTo>
                    <a:pt x="384" y="408"/>
                    <a:pt x="480" y="320"/>
                    <a:pt x="504" y="336"/>
                  </a:cubicBezTo>
                  <a:cubicBezTo>
                    <a:pt x="528" y="352"/>
                    <a:pt x="480" y="464"/>
                    <a:pt x="504" y="480"/>
                  </a:cubicBezTo>
                  <a:cubicBezTo>
                    <a:pt x="528" y="496"/>
                    <a:pt x="632" y="416"/>
                    <a:pt x="648" y="432"/>
                  </a:cubicBezTo>
                  <a:cubicBezTo>
                    <a:pt x="664" y="448"/>
                    <a:pt x="608" y="552"/>
                    <a:pt x="600" y="576"/>
                  </a:cubicBezTo>
                </a:path>
              </a:pathLst>
            </a:custGeom>
            <a:noFill/>
            <a:ln w="19050">
              <a:solidFill>
                <a:srgbClr val="30ACE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1" tIns="45702" rIns="91401" bIns="45702" anchor="ctr"/>
            <a:lstStyle/>
            <a:p>
              <a:endParaRPr lang="en-US"/>
            </a:p>
          </p:txBody>
        </p:sp>
        <p:cxnSp>
          <p:nvCxnSpPr>
            <p:cNvPr id="22" name="Straight Connector 21"/>
            <p:cNvCxnSpPr>
              <a:stCxn id="88" idx="1"/>
            </p:cNvCxnSpPr>
            <p:nvPr/>
          </p:nvCxnSpPr>
          <p:spPr>
            <a:xfrm flipV="1">
              <a:off x="7940774" y="2688610"/>
              <a:ext cx="152347" cy="408678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>
              <a:stCxn id="88" idx="7"/>
            </p:cNvCxnSpPr>
            <p:nvPr/>
          </p:nvCxnSpPr>
          <p:spPr>
            <a:xfrm flipH="1" flipV="1">
              <a:off x="8679067" y="2689063"/>
              <a:ext cx="194889" cy="408225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8093174" y="2686646"/>
              <a:ext cx="591560" cy="5292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 flipH="1">
              <a:off x="7162481" y="3106461"/>
              <a:ext cx="677994" cy="361726"/>
              <a:chOff x="9219943" y="3258861"/>
              <a:chExt cx="815546" cy="361726"/>
            </a:xfrm>
          </p:grpSpPr>
          <p:cxnSp>
            <p:nvCxnSpPr>
              <p:cNvPr id="115" name="AutoShape 7"/>
              <p:cNvCxnSpPr>
                <a:cxnSpLocks noChangeShapeType="1"/>
              </p:cNvCxnSpPr>
              <p:nvPr/>
            </p:nvCxnSpPr>
            <p:spPr bwMode="auto">
              <a:xfrm flipV="1">
                <a:off x="9219943" y="3258861"/>
                <a:ext cx="764423" cy="103703"/>
              </a:xfrm>
              <a:prstGeom prst="straightConnector1">
                <a:avLst/>
              </a:prstGeom>
              <a:noFill/>
              <a:ln w="19050">
                <a:solidFill>
                  <a:srgbClr val="30ACEC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6" name="AutoShape 8"/>
              <p:cNvCxnSpPr>
                <a:cxnSpLocks noChangeShapeType="1"/>
              </p:cNvCxnSpPr>
              <p:nvPr/>
            </p:nvCxnSpPr>
            <p:spPr bwMode="auto">
              <a:xfrm>
                <a:off x="9219943" y="3414415"/>
                <a:ext cx="815546" cy="0"/>
              </a:xfrm>
              <a:prstGeom prst="straightConnector1">
                <a:avLst/>
              </a:prstGeom>
              <a:noFill/>
              <a:ln w="19050">
                <a:solidFill>
                  <a:srgbClr val="30ACEC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7" name="AutoShape 9"/>
              <p:cNvCxnSpPr>
                <a:cxnSpLocks noChangeShapeType="1"/>
              </p:cNvCxnSpPr>
              <p:nvPr/>
            </p:nvCxnSpPr>
            <p:spPr bwMode="auto">
              <a:xfrm>
                <a:off x="9219943" y="3465033"/>
                <a:ext cx="764423" cy="155554"/>
              </a:xfrm>
              <a:prstGeom prst="straightConnector1">
                <a:avLst/>
              </a:prstGeom>
              <a:noFill/>
              <a:ln w="19050">
                <a:solidFill>
                  <a:srgbClr val="30ACEC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88" name="Oval 3"/>
            <p:cNvSpPr>
              <a:spLocks noChangeArrowheads="1"/>
            </p:cNvSpPr>
            <p:nvPr/>
          </p:nvSpPr>
          <p:spPr bwMode="auto">
            <a:xfrm>
              <a:off x="7747505" y="3021430"/>
              <a:ext cx="1319720" cy="517992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01" tIns="45702" rIns="91401" bIns="45702" anchor="ctr"/>
            <a:lstStyle>
              <a:lvl1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2pPr>
              <a:lvl3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3pPr>
              <a:lvl4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4pPr>
              <a:lvl5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5pPr>
              <a:lvl6pPr marL="22844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6pPr>
              <a:lvl7pPr marL="27416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7pPr>
              <a:lvl8pPr marL="31988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8pPr>
              <a:lvl9pPr marL="36560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5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6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2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0" grpId="0"/>
      <p:bldP spid="75" grpId="0"/>
      <p:bldP spid="7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Functions - </a:t>
            </a:r>
            <a:r>
              <a:rPr lang="en-US" dirty="0" smtClean="0"/>
              <a:t>Polarized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8479469" y="190325"/>
            <a:ext cx="2676211" cy="1251458"/>
            <a:chOff x="8023902" y="5197113"/>
            <a:chExt cx="2676211" cy="1251458"/>
          </a:xfrm>
        </p:grpSpPr>
        <p:cxnSp>
          <p:nvCxnSpPr>
            <p:cNvPr id="66" name="Straight Arrow Connector 65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 67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104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6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7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8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9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0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1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2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96" name="Straight Arrow Connector 95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9" y="1903166"/>
            <a:ext cx="4258960" cy="384037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98" y="1961168"/>
            <a:ext cx="4074053" cy="37895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50155" y="1664951"/>
            <a:ext cx="7122266" cy="4674099"/>
            <a:chOff x="4950155" y="1664951"/>
            <a:chExt cx="7122266" cy="4674099"/>
          </a:xfrm>
        </p:grpSpPr>
        <p:grpSp>
          <p:nvGrpSpPr>
            <p:cNvPr id="12" name="Group 11"/>
            <p:cNvGrpSpPr/>
            <p:nvPr/>
          </p:nvGrpSpPr>
          <p:grpSpPr>
            <a:xfrm>
              <a:off x="4950155" y="1664951"/>
              <a:ext cx="7122266" cy="4674099"/>
              <a:chOff x="4950155" y="1664951"/>
              <a:chExt cx="7122266" cy="4674099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8968273" y="1664951"/>
                <a:ext cx="3104148" cy="4630523"/>
                <a:chOff x="6844184" y="1460026"/>
                <a:chExt cx="3104148" cy="4630523"/>
              </a:xfrm>
            </p:grpSpPr>
            <p:sp>
              <p:nvSpPr>
                <p:cNvPr id="62" name="Up Arrow 61"/>
                <p:cNvSpPr/>
                <p:nvPr/>
              </p:nvSpPr>
              <p:spPr>
                <a:xfrm>
                  <a:off x="7203733" y="1460026"/>
                  <a:ext cx="2393076" cy="4630523"/>
                </a:xfrm>
                <a:prstGeom prst="upArrow">
                  <a:avLst/>
                </a:prstGeom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4" name="Group 63"/>
                <p:cNvGrpSpPr/>
                <p:nvPr/>
              </p:nvGrpSpPr>
              <p:grpSpPr>
                <a:xfrm>
                  <a:off x="6844184" y="2461668"/>
                  <a:ext cx="3104148" cy="3273809"/>
                  <a:chOff x="7452322" y="1954110"/>
                  <a:chExt cx="3104148" cy="3273809"/>
                </a:xfrm>
              </p:grpSpPr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7452322" y="1954110"/>
                    <a:ext cx="3104148" cy="3273809"/>
                    <a:chOff x="1588168" y="2140402"/>
                    <a:chExt cx="3104148" cy="3273809"/>
                  </a:xfrm>
                </p:grpSpPr>
                <p:grpSp>
                  <p:nvGrpSpPr>
                    <p:cNvPr id="131" name="Group 130"/>
                    <p:cNvGrpSpPr/>
                    <p:nvPr/>
                  </p:nvGrpSpPr>
                  <p:grpSpPr>
                    <a:xfrm>
                      <a:off x="1588168" y="2310063"/>
                      <a:ext cx="3104148" cy="3104148"/>
                      <a:chOff x="1588168" y="2310063"/>
                      <a:chExt cx="3104148" cy="3104148"/>
                    </a:xfrm>
                  </p:grpSpPr>
                  <p:sp>
                    <p:nvSpPr>
                      <p:cNvPr id="133" name="Oval 132"/>
                      <p:cNvSpPr/>
                      <p:nvPr/>
                    </p:nvSpPr>
                    <p:spPr>
                      <a:xfrm>
                        <a:off x="1588168" y="2310063"/>
                        <a:ext cx="3104148" cy="310414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7030A0">
                              <a:tint val="66000"/>
                              <a:satMod val="160000"/>
                            </a:srgbClr>
                          </a:gs>
                          <a:gs pos="50000">
                            <a:srgbClr val="7030A0">
                              <a:tint val="44500"/>
                              <a:satMod val="160000"/>
                            </a:srgbClr>
                          </a:gs>
                          <a:gs pos="100000">
                            <a:srgbClr val="7030A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4" name="TextBox 133"/>
                      <p:cNvSpPr txBox="1"/>
                      <p:nvPr/>
                    </p:nvSpPr>
                    <p:spPr>
                      <a:xfrm>
                        <a:off x="2518116" y="2424398"/>
                        <a:ext cx="1244251" cy="264687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 anchor="t">
                        <a:spAutoFit/>
                      </a:bodyPr>
                      <a:lstStyle/>
                      <a:p>
                        <a:r>
                          <a:rPr lang="en-US" sz="16600" dirty="0" smtClean="0">
                            <a:solidFill>
                              <a:schemeClr val="bg1"/>
                            </a:solidFill>
                          </a:rPr>
                          <a:t>+</a:t>
                        </a:r>
                        <a:endParaRPr lang="en-US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35" name="TextBox 134"/>
                      <p:cNvSpPr txBox="1"/>
                      <p:nvPr/>
                    </p:nvSpPr>
                    <p:spPr>
                      <a:xfrm>
                        <a:off x="2136420" y="2424398"/>
                        <a:ext cx="798617" cy="15696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 anchor="t">
                        <a:spAutoFit/>
                      </a:bodyPr>
                      <a:lstStyle/>
                      <a:p>
                        <a:r>
                          <a:rPr lang="en-US" sz="9600" dirty="0" smtClean="0">
                            <a:solidFill>
                              <a:schemeClr val="bg1"/>
                            </a:solidFill>
                          </a:rPr>
                          <a:t>+</a:t>
                        </a:r>
                        <a:endParaRPr lang="en-US" sz="12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36" name="TextBox 135"/>
                      <p:cNvSpPr txBox="1"/>
                      <p:nvPr/>
                    </p:nvSpPr>
                    <p:spPr>
                      <a:xfrm>
                        <a:off x="2118806" y="3582508"/>
                        <a:ext cx="798617" cy="15696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 anchor="t">
                        <a:spAutoFit/>
                      </a:bodyPr>
                      <a:lstStyle/>
                      <a:p>
                        <a:r>
                          <a:rPr lang="en-US" sz="9600" dirty="0" smtClean="0">
                            <a:solidFill>
                              <a:schemeClr val="bg1"/>
                            </a:solidFill>
                          </a:rPr>
                          <a:t>+</a:t>
                        </a:r>
                        <a:endParaRPr lang="en-US" sz="12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37" name="TextBox 136"/>
                      <p:cNvSpPr txBox="1"/>
                      <p:nvPr/>
                    </p:nvSpPr>
                    <p:spPr>
                      <a:xfrm>
                        <a:off x="3363058" y="3585630"/>
                        <a:ext cx="798617" cy="15696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 anchor="t">
                        <a:spAutoFit/>
                      </a:bodyPr>
                      <a:lstStyle/>
                      <a:p>
                        <a:r>
                          <a:rPr lang="en-US" sz="9600" dirty="0" smtClean="0">
                            <a:solidFill>
                              <a:schemeClr val="bg1"/>
                            </a:solidFill>
                          </a:rPr>
                          <a:t>+</a:t>
                        </a:r>
                        <a:endParaRPr lang="en-US" sz="12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38" name="TextBox 137"/>
                      <p:cNvSpPr txBox="1"/>
                      <p:nvPr/>
                    </p:nvSpPr>
                    <p:spPr>
                      <a:xfrm>
                        <a:off x="3363058" y="2424398"/>
                        <a:ext cx="798617" cy="15696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 anchor="t">
                        <a:spAutoFit/>
                      </a:bodyPr>
                      <a:lstStyle/>
                      <a:p>
                        <a:r>
                          <a:rPr lang="en-US" sz="9600" dirty="0" smtClean="0">
                            <a:solidFill>
                              <a:schemeClr val="bg1"/>
                            </a:solidFill>
                          </a:rPr>
                          <a:t>+</a:t>
                        </a:r>
                        <a:endParaRPr lang="en-US" sz="12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39" name="TextBox 138"/>
                      <p:cNvSpPr txBox="1"/>
                      <p:nvPr/>
                    </p:nvSpPr>
                    <p:spPr>
                      <a:xfrm>
                        <a:off x="1631333" y="3286172"/>
                        <a:ext cx="529312" cy="9233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 anchor="t">
                        <a:spAutoFit/>
                      </a:bodyPr>
                      <a:lstStyle/>
                      <a:p>
                        <a:r>
                          <a:rPr lang="en-US" sz="5400" dirty="0" smtClean="0">
                            <a:solidFill>
                              <a:schemeClr val="bg1"/>
                            </a:solidFill>
                          </a:rPr>
                          <a:t>+</a:t>
                        </a:r>
                        <a:endParaRPr lang="en-US" sz="7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40" name="TextBox 139"/>
                      <p:cNvSpPr txBox="1"/>
                      <p:nvPr/>
                    </p:nvSpPr>
                    <p:spPr>
                      <a:xfrm>
                        <a:off x="2917423" y="4489419"/>
                        <a:ext cx="529312" cy="9233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 anchor="t">
                        <a:spAutoFit/>
                      </a:bodyPr>
                      <a:lstStyle/>
                      <a:p>
                        <a:r>
                          <a:rPr lang="en-US" sz="5400" dirty="0" smtClean="0">
                            <a:solidFill>
                              <a:schemeClr val="bg1"/>
                            </a:solidFill>
                          </a:rPr>
                          <a:t>+</a:t>
                        </a:r>
                        <a:endParaRPr lang="en-US" sz="7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41" name="TextBox 140"/>
                      <p:cNvSpPr txBox="1"/>
                      <p:nvPr/>
                    </p:nvSpPr>
                    <p:spPr>
                      <a:xfrm>
                        <a:off x="4077084" y="3286172"/>
                        <a:ext cx="529312" cy="9233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 anchor="t">
                        <a:spAutoFit/>
                      </a:bodyPr>
                      <a:lstStyle/>
                      <a:p>
                        <a:r>
                          <a:rPr lang="en-US" sz="5400" dirty="0" smtClean="0">
                            <a:solidFill>
                              <a:schemeClr val="bg1"/>
                            </a:solidFill>
                          </a:rPr>
                          <a:t>+</a:t>
                        </a:r>
                        <a:endParaRPr lang="en-US" sz="7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2" name="TextBox 131"/>
                    <p:cNvSpPr txBox="1"/>
                    <p:nvPr/>
                  </p:nvSpPr>
                  <p:spPr>
                    <a:xfrm>
                      <a:off x="2870035" y="2140402"/>
                      <a:ext cx="529312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54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73" name="Group 72"/>
                  <p:cNvGrpSpPr/>
                  <p:nvPr/>
                </p:nvGrpSpPr>
                <p:grpSpPr>
                  <a:xfrm>
                    <a:off x="7701415" y="2201518"/>
                    <a:ext cx="2626399" cy="2785737"/>
                    <a:chOff x="7701415" y="2201518"/>
                    <a:chExt cx="2626399" cy="2785737"/>
                  </a:xfrm>
                </p:grpSpPr>
                <p:grpSp>
                  <p:nvGrpSpPr>
                    <p:cNvPr id="79" name="Group 78"/>
                    <p:cNvGrpSpPr/>
                    <p:nvPr/>
                  </p:nvGrpSpPr>
                  <p:grpSpPr>
                    <a:xfrm>
                      <a:off x="8460116" y="3066265"/>
                      <a:ext cx="914374" cy="1309533"/>
                      <a:chOff x="8460116" y="3066265"/>
                      <a:chExt cx="914374" cy="1309533"/>
                    </a:xfrm>
                  </p:grpSpPr>
                  <p:sp>
                    <p:nvSpPr>
                      <p:cNvPr id="128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77692" y="4044365"/>
                        <a:ext cx="336234" cy="331433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2">
                              <a:lumMod val="60000"/>
                              <a:lumOff val="40000"/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2">
                              <a:lumMod val="60000"/>
                              <a:lumOff val="40000"/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2">
                              <a:lumMod val="60000"/>
                              <a:lumOff val="40000"/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129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60116" y="3066265"/>
                        <a:ext cx="336234" cy="331433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0000">
                              <a:tint val="66000"/>
                              <a:satMod val="160000"/>
                            </a:srgbClr>
                          </a:gs>
                          <a:gs pos="50000">
                            <a:srgbClr val="FF0000">
                              <a:tint val="44500"/>
                              <a:satMod val="160000"/>
                            </a:srgbClr>
                          </a:gs>
                          <a:gs pos="100000">
                            <a:srgbClr val="FF000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130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038256" y="3396216"/>
                        <a:ext cx="336234" cy="331433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2DBD56">
                              <a:tint val="66000"/>
                              <a:satMod val="160000"/>
                            </a:srgbClr>
                          </a:gs>
                          <a:gs pos="50000">
                            <a:srgbClr val="2DBD56">
                              <a:tint val="44500"/>
                              <a:satMod val="160000"/>
                            </a:srgbClr>
                          </a:gs>
                          <a:gs pos="100000">
                            <a:srgbClr val="2DBD56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</p:grpSp>
                <p:grpSp>
                  <p:nvGrpSpPr>
                    <p:cNvPr id="80" name="Group 79"/>
                    <p:cNvGrpSpPr/>
                    <p:nvPr/>
                  </p:nvGrpSpPr>
                  <p:grpSpPr>
                    <a:xfrm>
                      <a:off x="7701415" y="2201518"/>
                      <a:ext cx="2626399" cy="2785737"/>
                      <a:chOff x="7701415" y="2201518"/>
                      <a:chExt cx="2626399" cy="2785737"/>
                    </a:xfrm>
                  </p:grpSpPr>
                  <p:grpSp>
                    <p:nvGrpSpPr>
                      <p:cNvPr id="90" name="Group 89"/>
                      <p:cNvGrpSpPr/>
                      <p:nvPr/>
                    </p:nvGrpSpPr>
                    <p:grpSpPr>
                      <a:xfrm>
                        <a:off x="8888067" y="2201518"/>
                        <a:ext cx="478244" cy="286846"/>
                        <a:chOff x="7091417" y="4227143"/>
                        <a:chExt cx="207895" cy="124693"/>
                      </a:xfrm>
                    </p:grpSpPr>
                    <p:sp>
                      <p:nvSpPr>
                        <p:cNvPr id="126" name="Oval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091417" y="4227143"/>
                          <a:ext cx="122505" cy="12250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rgbClr val="FF0000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FF0000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F0000">
                                <a:tint val="23500"/>
                                <a:satMod val="160000"/>
                              </a:srgb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square">
                          <a:spAutoFit/>
                        </a:bodyPr>
                        <a:lstStyle>
                          <a:lvl1pPr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1pPr>
                          <a:lvl2pPr marL="742950" indent="-285750"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2pPr>
                          <a:lvl3pPr marL="1143000" indent="-228600"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3pPr>
                          <a:lvl4pPr marL="1600200" indent="-228600"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4pPr>
                          <a:lvl5pPr marL="2057400" indent="-228600"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9pPr>
                        </a:lstStyle>
                        <a:p>
                          <a:endParaRPr lang="en-US" dirty="0"/>
                        </a:p>
                      </p:txBody>
                    </p:sp>
                    <p:sp>
                      <p:nvSpPr>
                        <p:cNvPr id="127" name="Oval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176807" y="4229331"/>
                          <a:ext cx="122505" cy="12250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accent1">
                                <a:lumMod val="40000"/>
                                <a:lumOff val="60000"/>
                                <a:tint val="66000"/>
                                <a:satMod val="160000"/>
                              </a:schemeClr>
                            </a:gs>
                            <a:gs pos="50000">
                              <a:schemeClr val="accent1">
                                <a:lumMod val="40000"/>
                                <a:lumOff val="60000"/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lumMod val="40000"/>
                                <a:lumOff val="60000"/>
                                <a:tint val="23500"/>
                                <a:satMod val="160000"/>
                              </a:scheme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square">
                          <a:spAutoFit/>
                        </a:bodyPr>
                        <a:lstStyle>
                          <a:lvl1pPr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1pPr>
                          <a:lvl2pPr marL="742950" indent="-285750"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2pPr>
                          <a:lvl3pPr marL="1143000" indent="-228600"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3pPr>
                          <a:lvl4pPr marL="1600200" indent="-228600"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4pPr>
                          <a:lvl5pPr marL="2057400" indent="-228600"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rgbClr val="000000"/>
                              </a:solidFill>
                              <a:latin typeface="Chalkboard" charset="0"/>
                              <a:ea typeface="MS PGothic" panose="020B0600070205080204" pitchFamily="34" charset="-128"/>
                            </a:defRPr>
                          </a:lvl9pPr>
                        </a:lstStyle>
                        <a:p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91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 rot="19970863">
                        <a:off x="7876922" y="2842166"/>
                        <a:ext cx="281813" cy="281813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00FF00">
                              <a:tint val="66000"/>
                              <a:satMod val="160000"/>
                            </a:srgbClr>
                          </a:gs>
                          <a:gs pos="50000">
                            <a:srgbClr val="00FF00">
                              <a:tint val="44500"/>
                              <a:satMod val="160000"/>
                            </a:srgbClr>
                          </a:gs>
                          <a:gs pos="100000">
                            <a:srgbClr val="00FF0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92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 rot="19970863">
                        <a:off x="8054005" y="2757002"/>
                        <a:ext cx="281813" cy="281813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33CC">
                              <a:tint val="66000"/>
                              <a:satMod val="160000"/>
                            </a:srgbClr>
                          </a:gs>
                          <a:gs pos="50000">
                            <a:srgbClr val="FF33CC">
                              <a:tint val="44500"/>
                              <a:satMod val="160000"/>
                            </a:srgbClr>
                          </a:gs>
                          <a:gs pos="100000">
                            <a:srgbClr val="FF33CC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118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 rot="1399951">
                        <a:off x="9867629" y="3082667"/>
                        <a:ext cx="281813" cy="281813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FF00">
                              <a:tint val="66000"/>
                              <a:satMod val="160000"/>
                            </a:srgbClr>
                          </a:gs>
                          <a:gs pos="50000">
                            <a:srgbClr val="FFFF00">
                              <a:tint val="44500"/>
                              <a:satMod val="160000"/>
                            </a:srgbClr>
                          </a:gs>
                          <a:gs pos="100000">
                            <a:srgbClr val="FFFF0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119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 rot="1399951">
                        <a:off x="10046001" y="3165088"/>
                        <a:ext cx="281813" cy="281813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lumMod val="40000"/>
                              <a:lumOff val="60000"/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lumMod val="40000"/>
                              <a:lumOff val="60000"/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lumMod val="40000"/>
                              <a:lumOff val="60000"/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120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 rot="4727204">
                        <a:off x="9652240" y="3890437"/>
                        <a:ext cx="281813" cy="281813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33CC">
                              <a:tint val="66000"/>
                              <a:satMod val="160000"/>
                            </a:srgbClr>
                          </a:gs>
                          <a:gs pos="50000">
                            <a:srgbClr val="FF33CC">
                              <a:tint val="44500"/>
                              <a:satMod val="160000"/>
                            </a:srgbClr>
                          </a:gs>
                          <a:gs pos="100000">
                            <a:srgbClr val="FF33CC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121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 rot="4727204">
                        <a:off x="9685500" y="4084097"/>
                        <a:ext cx="281813" cy="281813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00FF00">
                              <a:tint val="66000"/>
                              <a:satMod val="160000"/>
                            </a:srgbClr>
                          </a:gs>
                          <a:gs pos="50000">
                            <a:srgbClr val="00FF00">
                              <a:tint val="44500"/>
                              <a:satMod val="160000"/>
                            </a:srgbClr>
                          </a:gs>
                          <a:gs pos="100000">
                            <a:srgbClr val="00FF0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122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 rot="19362865">
                        <a:off x="8687826" y="4705442"/>
                        <a:ext cx="281813" cy="281813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0000">
                              <a:tint val="66000"/>
                              <a:satMod val="160000"/>
                            </a:srgbClr>
                          </a:gs>
                          <a:gs pos="50000">
                            <a:srgbClr val="FF0000">
                              <a:tint val="44500"/>
                              <a:satMod val="160000"/>
                            </a:srgbClr>
                          </a:gs>
                          <a:gs pos="100000">
                            <a:srgbClr val="FF000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123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 rot="19362865">
                        <a:off x="8847159" y="4590451"/>
                        <a:ext cx="281813" cy="281813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lumMod val="40000"/>
                              <a:lumOff val="60000"/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lumMod val="40000"/>
                              <a:lumOff val="60000"/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lumMod val="40000"/>
                              <a:lumOff val="60000"/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124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 rot="20588462">
                        <a:off x="7701415" y="3846321"/>
                        <a:ext cx="281813" cy="281813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FF00">
                              <a:tint val="66000"/>
                              <a:satMod val="160000"/>
                            </a:srgbClr>
                          </a:gs>
                          <a:gs pos="50000">
                            <a:srgbClr val="FFFF00">
                              <a:tint val="44500"/>
                              <a:satMod val="160000"/>
                            </a:srgbClr>
                          </a:gs>
                          <a:gs pos="100000">
                            <a:srgbClr val="FFFF0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125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 rot="20588462">
                        <a:off x="7890865" y="3794172"/>
                        <a:ext cx="281813" cy="281813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lumMod val="40000"/>
                              <a:lumOff val="60000"/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lumMod val="40000"/>
                              <a:lumOff val="60000"/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lumMod val="40000"/>
                              <a:lumOff val="60000"/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</p:grpSp>
                <p:grpSp>
                  <p:nvGrpSpPr>
                    <p:cNvPr id="82" name="Group 81"/>
                    <p:cNvGrpSpPr/>
                    <p:nvPr/>
                  </p:nvGrpSpPr>
                  <p:grpSpPr>
                    <a:xfrm>
                      <a:off x="8631264" y="2949355"/>
                      <a:ext cx="568717" cy="1574360"/>
                      <a:chOff x="8631264" y="2949355"/>
                      <a:chExt cx="568717" cy="1574360"/>
                    </a:xfrm>
                  </p:grpSpPr>
                  <p:cxnSp>
                    <p:nvCxnSpPr>
                      <p:cNvPr id="86" name="Straight Arrow Connector 85"/>
                      <p:cNvCxnSpPr/>
                      <p:nvPr/>
                    </p:nvCxnSpPr>
                    <p:spPr>
                      <a:xfrm flipV="1">
                        <a:off x="9199981" y="3277892"/>
                        <a:ext cx="0" cy="518776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" name="Straight Arrow Connector 86"/>
                      <p:cNvCxnSpPr/>
                      <p:nvPr/>
                    </p:nvCxnSpPr>
                    <p:spPr>
                      <a:xfrm>
                        <a:off x="9142996" y="3947533"/>
                        <a:ext cx="0" cy="576182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" name="Straight Arrow Connector 88"/>
                      <p:cNvCxnSpPr/>
                      <p:nvPr/>
                    </p:nvCxnSpPr>
                    <p:spPr>
                      <a:xfrm flipV="1">
                        <a:off x="8631264" y="2949355"/>
                        <a:ext cx="0" cy="518776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sp>
            <p:nvSpPr>
              <p:cNvPr id="142" name="Rectangle 141"/>
              <p:cNvSpPr/>
              <p:nvPr/>
            </p:nvSpPr>
            <p:spPr>
              <a:xfrm>
                <a:off x="4950155" y="5938940"/>
                <a:ext cx="479892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/>
                  <a:t>* Sum of valence quark spin ≠ nucleon spin</a:t>
                </a:r>
                <a:endParaRPr lang="en-US" sz="2000" dirty="0"/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11354686" y="1936984"/>
                <a:ext cx="24005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smtClean="0"/>
                  <a:t>*</a:t>
                </a:r>
                <a:endParaRPr lang="en-US" sz="4000" dirty="0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0254577" y="3913227"/>
                <a:ext cx="723650" cy="984057"/>
                <a:chOff x="10254577" y="3913227"/>
                <a:chExt cx="723650" cy="984057"/>
              </a:xfrm>
            </p:grpSpPr>
            <p:sp>
              <p:nvSpPr>
                <p:cNvPr id="144" name="Freeform 143"/>
                <p:cNvSpPr/>
                <p:nvPr/>
              </p:nvSpPr>
              <p:spPr>
                <a:xfrm rot="7609599">
                  <a:off x="10357711" y="3810093"/>
                  <a:ext cx="235064" cy="441331"/>
                </a:xfrm>
                <a:custGeom>
                  <a:avLst/>
                  <a:gdLst>
                    <a:gd name="connsiteX0" fmla="*/ 121443 w 140493"/>
                    <a:gd name="connsiteY0" fmla="*/ 0 h 319088"/>
                    <a:gd name="connsiteX1" fmla="*/ 21431 w 140493"/>
                    <a:gd name="connsiteY1" fmla="*/ 95250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33337 w 140493"/>
                    <a:gd name="connsiteY3" fmla="*/ 180976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33337 w 140493"/>
                    <a:gd name="connsiteY3" fmla="*/ 180976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33337 w 140493"/>
                    <a:gd name="connsiteY3" fmla="*/ 180976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30982 h 319088"/>
                    <a:gd name="connsiteX5" fmla="*/ 16680 w 109548"/>
                    <a:gd name="connsiteY5" fmla="*/ 264319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16680 w 109548"/>
                    <a:gd name="connsiteY5" fmla="*/ 264319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16680 w 109548"/>
                    <a:gd name="connsiteY5" fmla="*/ 264319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16680 w 109548"/>
                    <a:gd name="connsiteY5" fmla="*/ 264319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16680 w 109548"/>
                    <a:gd name="connsiteY5" fmla="*/ 264319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4773 w 109548"/>
                    <a:gd name="connsiteY5" fmla="*/ 250031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4773 w 109548"/>
                    <a:gd name="connsiteY5" fmla="*/ 250031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4773 w 109548"/>
                    <a:gd name="connsiteY5" fmla="*/ 250031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61926 h 319088"/>
                    <a:gd name="connsiteX4" fmla="*/ 107167 w 109548"/>
                    <a:gd name="connsiteY4" fmla="*/ 228601 h 319088"/>
                    <a:gd name="connsiteX5" fmla="*/ 4773 w 109548"/>
                    <a:gd name="connsiteY5" fmla="*/ 250031 h 319088"/>
                    <a:gd name="connsiteX6" fmla="*/ 109548 w 10954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4772 w 111928"/>
                    <a:gd name="connsiteY3" fmla="*/ 161926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4772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4772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4772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9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9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9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9 w 111928"/>
                    <a:gd name="connsiteY5" fmla="*/ 23098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9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9 w 111928"/>
                    <a:gd name="connsiteY5" fmla="*/ 230981 h 319088"/>
                    <a:gd name="connsiteX6" fmla="*/ 111928 w 111928"/>
                    <a:gd name="connsiteY6" fmla="*/ 319088 h 319088"/>
                    <a:gd name="connsiteX0" fmla="*/ 92898 w 111948"/>
                    <a:gd name="connsiteY0" fmla="*/ 0 h 319088"/>
                    <a:gd name="connsiteX1" fmla="*/ 30 w 111948"/>
                    <a:gd name="connsiteY1" fmla="*/ 69056 h 319088"/>
                    <a:gd name="connsiteX2" fmla="*/ 97661 w 111948"/>
                    <a:gd name="connsiteY2" fmla="*/ 111919 h 319088"/>
                    <a:gd name="connsiteX3" fmla="*/ 29 w 111948"/>
                    <a:gd name="connsiteY3" fmla="*/ 147639 h 319088"/>
                    <a:gd name="connsiteX4" fmla="*/ 109567 w 111948"/>
                    <a:gd name="connsiteY4" fmla="*/ 228601 h 319088"/>
                    <a:gd name="connsiteX5" fmla="*/ 29 w 111948"/>
                    <a:gd name="connsiteY5" fmla="*/ 230981 h 319088"/>
                    <a:gd name="connsiteX6" fmla="*/ 111948 w 111948"/>
                    <a:gd name="connsiteY6" fmla="*/ 319088 h 319088"/>
                    <a:gd name="connsiteX0" fmla="*/ 92888 w 111938"/>
                    <a:gd name="connsiteY0" fmla="*/ 0 h 319088"/>
                    <a:gd name="connsiteX1" fmla="*/ 20 w 111938"/>
                    <a:gd name="connsiteY1" fmla="*/ 69056 h 319088"/>
                    <a:gd name="connsiteX2" fmla="*/ 97651 w 111938"/>
                    <a:gd name="connsiteY2" fmla="*/ 111919 h 319088"/>
                    <a:gd name="connsiteX3" fmla="*/ 19 w 111938"/>
                    <a:gd name="connsiteY3" fmla="*/ 147639 h 319088"/>
                    <a:gd name="connsiteX4" fmla="*/ 107176 w 111938"/>
                    <a:gd name="connsiteY4" fmla="*/ 197644 h 319088"/>
                    <a:gd name="connsiteX5" fmla="*/ 19 w 111938"/>
                    <a:gd name="connsiteY5" fmla="*/ 230981 h 319088"/>
                    <a:gd name="connsiteX6" fmla="*/ 111938 w 111938"/>
                    <a:gd name="connsiteY6" fmla="*/ 319088 h 319088"/>
                    <a:gd name="connsiteX0" fmla="*/ 92888 w 111938"/>
                    <a:gd name="connsiteY0" fmla="*/ 0 h 319088"/>
                    <a:gd name="connsiteX1" fmla="*/ 20 w 111938"/>
                    <a:gd name="connsiteY1" fmla="*/ 69056 h 319088"/>
                    <a:gd name="connsiteX2" fmla="*/ 97651 w 111938"/>
                    <a:gd name="connsiteY2" fmla="*/ 111919 h 319088"/>
                    <a:gd name="connsiteX3" fmla="*/ 19 w 111938"/>
                    <a:gd name="connsiteY3" fmla="*/ 147639 h 319088"/>
                    <a:gd name="connsiteX4" fmla="*/ 107176 w 111938"/>
                    <a:gd name="connsiteY4" fmla="*/ 197644 h 319088"/>
                    <a:gd name="connsiteX5" fmla="*/ 19 w 111938"/>
                    <a:gd name="connsiteY5" fmla="*/ 230981 h 319088"/>
                    <a:gd name="connsiteX6" fmla="*/ 111938 w 111938"/>
                    <a:gd name="connsiteY6" fmla="*/ 319088 h 319088"/>
                    <a:gd name="connsiteX0" fmla="*/ 92898 w 111948"/>
                    <a:gd name="connsiteY0" fmla="*/ 0 h 319088"/>
                    <a:gd name="connsiteX1" fmla="*/ 30 w 111948"/>
                    <a:gd name="connsiteY1" fmla="*/ 69056 h 319088"/>
                    <a:gd name="connsiteX2" fmla="*/ 97661 w 111948"/>
                    <a:gd name="connsiteY2" fmla="*/ 111919 h 319088"/>
                    <a:gd name="connsiteX3" fmla="*/ 29 w 111948"/>
                    <a:gd name="connsiteY3" fmla="*/ 147639 h 319088"/>
                    <a:gd name="connsiteX4" fmla="*/ 100042 w 111948"/>
                    <a:gd name="connsiteY4" fmla="*/ 200025 h 319088"/>
                    <a:gd name="connsiteX5" fmla="*/ 29 w 111948"/>
                    <a:gd name="connsiteY5" fmla="*/ 230981 h 319088"/>
                    <a:gd name="connsiteX6" fmla="*/ 111948 w 111948"/>
                    <a:gd name="connsiteY6" fmla="*/ 319088 h 319088"/>
                    <a:gd name="connsiteX0" fmla="*/ 92898 w 111948"/>
                    <a:gd name="connsiteY0" fmla="*/ 0 h 319088"/>
                    <a:gd name="connsiteX1" fmla="*/ 30 w 111948"/>
                    <a:gd name="connsiteY1" fmla="*/ 69056 h 319088"/>
                    <a:gd name="connsiteX2" fmla="*/ 97661 w 111948"/>
                    <a:gd name="connsiteY2" fmla="*/ 111919 h 319088"/>
                    <a:gd name="connsiteX3" fmla="*/ 29 w 111948"/>
                    <a:gd name="connsiteY3" fmla="*/ 147639 h 319088"/>
                    <a:gd name="connsiteX4" fmla="*/ 100042 w 111948"/>
                    <a:gd name="connsiteY4" fmla="*/ 200025 h 319088"/>
                    <a:gd name="connsiteX5" fmla="*/ 29 w 111948"/>
                    <a:gd name="connsiteY5" fmla="*/ 230981 h 319088"/>
                    <a:gd name="connsiteX6" fmla="*/ 111948 w 111948"/>
                    <a:gd name="connsiteY6" fmla="*/ 319088 h 319088"/>
                    <a:gd name="connsiteX0" fmla="*/ 92874 w 100018"/>
                    <a:gd name="connsiteY0" fmla="*/ 0 h 319088"/>
                    <a:gd name="connsiteX1" fmla="*/ 6 w 100018"/>
                    <a:gd name="connsiteY1" fmla="*/ 69056 h 319088"/>
                    <a:gd name="connsiteX2" fmla="*/ 97637 w 100018"/>
                    <a:gd name="connsiteY2" fmla="*/ 111919 h 319088"/>
                    <a:gd name="connsiteX3" fmla="*/ 5 w 100018"/>
                    <a:gd name="connsiteY3" fmla="*/ 147639 h 319088"/>
                    <a:gd name="connsiteX4" fmla="*/ 100018 w 100018"/>
                    <a:gd name="connsiteY4" fmla="*/ 200025 h 319088"/>
                    <a:gd name="connsiteX5" fmla="*/ 5 w 100018"/>
                    <a:gd name="connsiteY5" fmla="*/ 230981 h 319088"/>
                    <a:gd name="connsiteX6" fmla="*/ 100018 w 100018"/>
                    <a:gd name="connsiteY6" fmla="*/ 319088 h 319088"/>
                    <a:gd name="connsiteX0" fmla="*/ 92874 w 100018"/>
                    <a:gd name="connsiteY0" fmla="*/ 0 h 319088"/>
                    <a:gd name="connsiteX1" fmla="*/ 6 w 100018"/>
                    <a:gd name="connsiteY1" fmla="*/ 69056 h 319088"/>
                    <a:gd name="connsiteX2" fmla="*/ 97637 w 100018"/>
                    <a:gd name="connsiteY2" fmla="*/ 111919 h 319088"/>
                    <a:gd name="connsiteX3" fmla="*/ 5 w 100018"/>
                    <a:gd name="connsiteY3" fmla="*/ 147639 h 319088"/>
                    <a:gd name="connsiteX4" fmla="*/ 100018 w 100018"/>
                    <a:gd name="connsiteY4" fmla="*/ 200025 h 319088"/>
                    <a:gd name="connsiteX5" fmla="*/ 5 w 100018"/>
                    <a:gd name="connsiteY5" fmla="*/ 230981 h 319088"/>
                    <a:gd name="connsiteX6" fmla="*/ 100018 w 100018"/>
                    <a:gd name="connsiteY6" fmla="*/ 319088 h 319088"/>
                    <a:gd name="connsiteX0" fmla="*/ 92886 w 100030"/>
                    <a:gd name="connsiteY0" fmla="*/ 0 h 319088"/>
                    <a:gd name="connsiteX1" fmla="*/ 18 w 100030"/>
                    <a:gd name="connsiteY1" fmla="*/ 69056 h 319088"/>
                    <a:gd name="connsiteX2" fmla="*/ 97649 w 100030"/>
                    <a:gd name="connsiteY2" fmla="*/ 111919 h 319088"/>
                    <a:gd name="connsiteX3" fmla="*/ 17 w 100030"/>
                    <a:gd name="connsiteY3" fmla="*/ 147639 h 319088"/>
                    <a:gd name="connsiteX4" fmla="*/ 100030 w 100030"/>
                    <a:gd name="connsiteY4" fmla="*/ 200025 h 319088"/>
                    <a:gd name="connsiteX5" fmla="*/ 17 w 100030"/>
                    <a:gd name="connsiteY5" fmla="*/ 230981 h 319088"/>
                    <a:gd name="connsiteX6" fmla="*/ 100030 w 100030"/>
                    <a:gd name="connsiteY6" fmla="*/ 319088 h 319088"/>
                    <a:gd name="connsiteX0" fmla="*/ 92897 w 100041"/>
                    <a:gd name="connsiteY0" fmla="*/ 0 h 319088"/>
                    <a:gd name="connsiteX1" fmla="*/ 29 w 100041"/>
                    <a:gd name="connsiteY1" fmla="*/ 69056 h 319088"/>
                    <a:gd name="connsiteX2" fmla="*/ 97660 w 100041"/>
                    <a:gd name="connsiteY2" fmla="*/ 111919 h 319088"/>
                    <a:gd name="connsiteX3" fmla="*/ 28 w 100041"/>
                    <a:gd name="connsiteY3" fmla="*/ 147639 h 319088"/>
                    <a:gd name="connsiteX4" fmla="*/ 100041 w 100041"/>
                    <a:gd name="connsiteY4" fmla="*/ 200025 h 319088"/>
                    <a:gd name="connsiteX5" fmla="*/ 28 w 100041"/>
                    <a:gd name="connsiteY5" fmla="*/ 230981 h 319088"/>
                    <a:gd name="connsiteX6" fmla="*/ 100041 w 100041"/>
                    <a:gd name="connsiteY6" fmla="*/ 319088 h 319088"/>
                    <a:gd name="connsiteX0" fmla="*/ 92897 w 100041"/>
                    <a:gd name="connsiteY0" fmla="*/ 0 h 319088"/>
                    <a:gd name="connsiteX1" fmla="*/ 29 w 100041"/>
                    <a:gd name="connsiteY1" fmla="*/ 69056 h 319088"/>
                    <a:gd name="connsiteX2" fmla="*/ 97660 w 100041"/>
                    <a:gd name="connsiteY2" fmla="*/ 111919 h 319088"/>
                    <a:gd name="connsiteX3" fmla="*/ 28 w 100041"/>
                    <a:gd name="connsiteY3" fmla="*/ 147639 h 319088"/>
                    <a:gd name="connsiteX4" fmla="*/ 100041 w 100041"/>
                    <a:gd name="connsiteY4" fmla="*/ 200025 h 319088"/>
                    <a:gd name="connsiteX5" fmla="*/ 28 w 100041"/>
                    <a:gd name="connsiteY5" fmla="*/ 230981 h 319088"/>
                    <a:gd name="connsiteX6" fmla="*/ 100041 w 100041"/>
                    <a:gd name="connsiteY6" fmla="*/ 319088 h 319088"/>
                    <a:gd name="connsiteX0" fmla="*/ 92897 w 100041"/>
                    <a:gd name="connsiteY0" fmla="*/ 0 h 319088"/>
                    <a:gd name="connsiteX1" fmla="*/ 29 w 100041"/>
                    <a:gd name="connsiteY1" fmla="*/ 69056 h 319088"/>
                    <a:gd name="connsiteX2" fmla="*/ 97660 w 100041"/>
                    <a:gd name="connsiteY2" fmla="*/ 111919 h 319088"/>
                    <a:gd name="connsiteX3" fmla="*/ 28 w 100041"/>
                    <a:gd name="connsiteY3" fmla="*/ 147639 h 319088"/>
                    <a:gd name="connsiteX4" fmla="*/ 100041 w 100041"/>
                    <a:gd name="connsiteY4" fmla="*/ 200025 h 319088"/>
                    <a:gd name="connsiteX5" fmla="*/ 28 w 100041"/>
                    <a:gd name="connsiteY5" fmla="*/ 230981 h 319088"/>
                    <a:gd name="connsiteX6" fmla="*/ 100041 w 100041"/>
                    <a:gd name="connsiteY6" fmla="*/ 319088 h 319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041" h="319088">
                      <a:moveTo>
                        <a:pt x="92897" y="0"/>
                      </a:moveTo>
                      <a:cubicBezTo>
                        <a:pt x="89920" y="67865"/>
                        <a:pt x="1617" y="124221"/>
                        <a:pt x="29" y="69056"/>
                      </a:cubicBezTo>
                      <a:cubicBezTo>
                        <a:pt x="-1559" y="13891"/>
                        <a:pt x="97660" y="58340"/>
                        <a:pt x="97660" y="111919"/>
                      </a:cubicBezTo>
                      <a:cubicBezTo>
                        <a:pt x="97660" y="165498"/>
                        <a:pt x="2012" y="211536"/>
                        <a:pt x="28" y="147639"/>
                      </a:cubicBezTo>
                      <a:cubicBezTo>
                        <a:pt x="-1956" y="83742"/>
                        <a:pt x="100041" y="136129"/>
                        <a:pt x="100041" y="200025"/>
                      </a:cubicBezTo>
                      <a:cubicBezTo>
                        <a:pt x="100041" y="263921"/>
                        <a:pt x="28" y="296862"/>
                        <a:pt x="28" y="230981"/>
                      </a:cubicBezTo>
                      <a:cubicBezTo>
                        <a:pt x="28" y="165100"/>
                        <a:pt x="96669" y="218084"/>
                        <a:pt x="100041" y="319088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Freeform 144"/>
                <p:cNvSpPr/>
                <p:nvPr/>
              </p:nvSpPr>
              <p:spPr>
                <a:xfrm rot="10800000">
                  <a:off x="10743163" y="4396915"/>
                  <a:ext cx="235064" cy="441331"/>
                </a:xfrm>
                <a:custGeom>
                  <a:avLst/>
                  <a:gdLst>
                    <a:gd name="connsiteX0" fmla="*/ 121443 w 140493"/>
                    <a:gd name="connsiteY0" fmla="*/ 0 h 319088"/>
                    <a:gd name="connsiteX1" fmla="*/ 21431 w 140493"/>
                    <a:gd name="connsiteY1" fmla="*/ 95250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33337 w 140493"/>
                    <a:gd name="connsiteY3" fmla="*/ 180976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33337 w 140493"/>
                    <a:gd name="connsiteY3" fmla="*/ 180976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33337 w 140493"/>
                    <a:gd name="connsiteY3" fmla="*/ 180976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30982 h 319088"/>
                    <a:gd name="connsiteX5" fmla="*/ 16680 w 109548"/>
                    <a:gd name="connsiteY5" fmla="*/ 264319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16680 w 109548"/>
                    <a:gd name="connsiteY5" fmla="*/ 264319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16680 w 109548"/>
                    <a:gd name="connsiteY5" fmla="*/ 264319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16680 w 109548"/>
                    <a:gd name="connsiteY5" fmla="*/ 264319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16680 w 109548"/>
                    <a:gd name="connsiteY5" fmla="*/ 264319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4773 w 109548"/>
                    <a:gd name="connsiteY5" fmla="*/ 250031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4773 w 109548"/>
                    <a:gd name="connsiteY5" fmla="*/ 250031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4773 w 109548"/>
                    <a:gd name="connsiteY5" fmla="*/ 250031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61926 h 319088"/>
                    <a:gd name="connsiteX4" fmla="*/ 107167 w 109548"/>
                    <a:gd name="connsiteY4" fmla="*/ 228601 h 319088"/>
                    <a:gd name="connsiteX5" fmla="*/ 4773 w 109548"/>
                    <a:gd name="connsiteY5" fmla="*/ 250031 h 319088"/>
                    <a:gd name="connsiteX6" fmla="*/ 109548 w 10954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4772 w 111928"/>
                    <a:gd name="connsiteY3" fmla="*/ 161926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4772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4772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4772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9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9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9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9 w 111928"/>
                    <a:gd name="connsiteY5" fmla="*/ 23098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9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9 w 111928"/>
                    <a:gd name="connsiteY5" fmla="*/ 230981 h 319088"/>
                    <a:gd name="connsiteX6" fmla="*/ 111928 w 111928"/>
                    <a:gd name="connsiteY6" fmla="*/ 319088 h 319088"/>
                    <a:gd name="connsiteX0" fmla="*/ 92898 w 111948"/>
                    <a:gd name="connsiteY0" fmla="*/ 0 h 319088"/>
                    <a:gd name="connsiteX1" fmla="*/ 30 w 111948"/>
                    <a:gd name="connsiteY1" fmla="*/ 69056 h 319088"/>
                    <a:gd name="connsiteX2" fmla="*/ 97661 w 111948"/>
                    <a:gd name="connsiteY2" fmla="*/ 111919 h 319088"/>
                    <a:gd name="connsiteX3" fmla="*/ 29 w 111948"/>
                    <a:gd name="connsiteY3" fmla="*/ 147639 h 319088"/>
                    <a:gd name="connsiteX4" fmla="*/ 109567 w 111948"/>
                    <a:gd name="connsiteY4" fmla="*/ 228601 h 319088"/>
                    <a:gd name="connsiteX5" fmla="*/ 29 w 111948"/>
                    <a:gd name="connsiteY5" fmla="*/ 230981 h 319088"/>
                    <a:gd name="connsiteX6" fmla="*/ 111948 w 111948"/>
                    <a:gd name="connsiteY6" fmla="*/ 319088 h 319088"/>
                    <a:gd name="connsiteX0" fmla="*/ 92888 w 111938"/>
                    <a:gd name="connsiteY0" fmla="*/ 0 h 319088"/>
                    <a:gd name="connsiteX1" fmla="*/ 20 w 111938"/>
                    <a:gd name="connsiteY1" fmla="*/ 69056 h 319088"/>
                    <a:gd name="connsiteX2" fmla="*/ 97651 w 111938"/>
                    <a:gd name="connsiteY2" fmla="*/ 111919 h 319088"/>
                    <a:gd name="connsiteX3" fmla="*/ 19 w 111938"/>
                    <a:gd name="connsiteY3" fmla="*/ 147639 h 319088"/>
                    <a:gd name="connsiteX4" fmla="*/ 107176 w 111938"/>
                    <a:gd name="connsiteY4" fmla="*/ 197644 h 319088"/>
                    <a:gd name="connsiteX5" fmla="*/ 19 w 111938"/>
                    <a:gd name="connsiteY5" fmla="*/ 230981 h 319088"/>
                    <a:gd name="connsiteX6" fmla="*/ 111938 w 111938"/>
                    <a:gd name="connsiteY6" fmla="*/ 319088 h 319088"/>
                    <a:gd name="connsiteX0" fmla="*/ 92888 w 111938"/>
                    <a:gd name="connsiteY0" fmla="*/ 0 h 319088"/>
                    <a:gd name="connsiteX1" fmla="*/ 20 w 111938"/>
                    <a:gd name="connsiteY1" fmla="*/ 69056 h 319088"/>
                    <a:gd name="connsiteX2" fmla="*/ 97651 w 111938"/>
                    <a:gd name="connsiteY2" fmla="*/ 111919 h 319088"/>
                    <a:gd name="connsiteX3" fmla="*/ 19 w 111938"/>
                    <a:gd name="connsiteY3" fmla="*/ 147639 h 319088"/>
                    <a:gd name="connsiteX4" fmla="*/ 107176 w 111938"/>
                    <a:gd name="connsiteY4" fmla="*/ 197644 h 319088"/>
                    <a:gd name="connsiteX5" fmla="*/ 19 w 111938"/>
                    <a:gd name="connsiteY5" fmla="*/ 230981 h 319088"/>
                    <a:gd name="connsiteX6" fmla="*/ 111938 w 111938"/>
                    <a:gd name="connsiteY6" fmla="*/ 319088 h 319088"/>
                    <a:gd name="connsiteX0" fmla="*/ 92898 w 111948"/>
                    <a:gd name="connsiteY0" fmla="*/ 0 h 319088"/>
                    <a:gd name="connsiteX1" fmla="*/ 30 w 111948"/>
                    <a:gd name="connsiteY1" fmla="*/ 69056 h 319088"/>
                    <a:gd name="connsiteX2" fmla="*/ 97661 w 111948"/>
                    <a:gd name="connsiteY2" fmla="*/ 111919 h 319088"/>
                    <a:gd name="connsiteX3" fmla="*/ 29 w 111948"/>
                    <a:gd name="connsiteY3" fmla="*/ 147639 h 319088"/>
                    <a:gd name="connsiteX4" fmla="*/ 100042 w 111948"/>
                    <a:gd name="connsiteY4" fmla="*/ 200025 h 319088"/>
                    <a:gd name="connsiteX5" fmla="*/ 29 w 111948"/>
                    <a:gd name="connsiteY5" fmla="*/ 230981 h 319088"/>
                    <a:gd name="connsiteX6" fmla="*/ 111948 w 111948"/>
                    <a:gd name="connsiteY6" fmla="*/ 319088 h 319088"/>
                    <a:gd name="connsiteX0" fmla="*/ 92898 w 111948"/>
                    <a:gd name="connsiteY0" fmla="*/ 0 h 319088"/>
                    <a:gd name="connsiteX1" fmla="*/ 30 w 111948"/>
                    <a:gd name="connsiteY1" fmla="*/ 69056 h 319088"/>
                    <a:gd name="connsiteX2" fmla="*/ 97661 w 111948"/>
                    <a:gd name="connsiteY2" fmla="*/ 111919 h 319088"/>
                    <a:gd name="connsiteX3" fmla="*/ 29 w 111948"/>
                    <a:gd name="connsiteY3" fmla="*/ 147639 h 319088"/>
                    <a:gd name="connsiteX4" fmla="*/ 100042 w 111948"/>
                    <a:gd name="connsiteY4" fmla="*/ 200025 h 319088"/>
                    <a:gd name="connsiteX5" fmla="*/ 29 w 111948"/>
                    <a:gd name="connsiteY5" fmla="*/ 230981 h 319088"/>
                    <a:gd name="connsiteX6" fmla="*/ 111948 w 111948"/>
                    <a:gd name="connsiteY6" fmla="*/ 319088 h 319088"/>
                    <a:gd name="connsiteX0" fmla="*/ 92874 w 100018"/>
                    <a:gd name="connsiteY0" fmla="*/ 0 h 319088"/>
                    <a:gd name="connsiteX1" fmla="*/ 6 w 100018"/>
                    <a:gd name="connsiteY1" fmla="*/ 69056 h 319088"/>
                    <a:gd name="connsiteX2" fmla="*/ 97637 w 100018"/>
                    <a:gd name="connsiteY2" fmla="*/ 111919 h 319088"/>
                    <a:gd name="connsiteX3" fmla="*/ 5 w 100018"/>
                    <a:gd name="connsiteY3" fmla="*/ 147639 h 319088"/>
                    <a:gd name="connsiteX4" fmla="*/ 100018 w 100018"/>
                    <a:gd name="connsiteY4" fmla="*/ 200025 h 319088"/>
                    <a:gd name="connsiteX5" fmla="*/ 5 w 100018"/>
                    <a:gd name="connsiteY5" fmla="*/ 230981 h 319088"/>
                    <a:gd name="connsiteX6" fmla="*/ 100018 w 100018"/>
                    <a:gd name="connsiteY6" fmla="*/ 319088 h 319088"/>
                    <a:gd name="connsiteX0" fmla="*/ 92874 w 100018"/>
                    <a:gd name="connsiteY0" fmla="*/ 0 h 319088"/>
                    <a:gd name="connsiteX1" fmla="*/ 6 w 100018"/>
                    <a:gd name="connsiteY1" fmla="*/ 69056 h 319088"/>
                    <a:gd name="connsiteX2" fmla="*/ 97637 w 100018"/>
                    <a:gd name="connsiteY2" fmla="*/ 111919 h 319088"/>
                    <a:gd name="connsiteX3" fmla="*/ 5 w 100018"/>
                    <a:gd name="connsiteY3" fmla="*/ 147639 h 319088"/>
                    <a:gd name="connsiteX4" fmla="*/ 100018 w 100018"/>
                    <a:gd name="connsiteY4" fmla="*/ 200025 h 319088"/>
                    <a:gd name="connsiteX5" fmla="*/ 5 w 100018"/>
                    <a:gd name="connsiteY5" fmla="*/ 230981 h 319088"/>
                    <a:gd name="connsiteX6" fmla="*/ 100018 w 100018"/>
                    <a:gd name="connsiteY6" fmla="*/ 319088 h 319088"/>
                    <a:gd name="connsiteX0" fmla="*/ 92886 w 100030"/>
                    <a:gd name="connsiteY0" fmla="*/ 0 h 319088"/>
                    <a:gd name="connsiteX1" fmla="*/ 18 w 100030"/>
                    <a:gd name="connsiteY1" fmla="*/ 69056 h 319088"/>
                    <a:gd name="connsiteX2" fmla="*/ 97649 w 100030"/>
                    <a:gd name="connsiteY2" fmla="*/ 111919 h 319088"/>
                    <a:gd name="connsiteX3" fmla="*/ 17 w 100030"/>
                    <a:gd name="connsiteY3" fmla="*/ 147639 h 319088"/>
                    <a:gd name="connsiteX4" fmla="*/ 100030 w 100030"/>
                    <a:gd name="connsiteY4" fmla="*/ 200025 h 319088"/>
                    <a:gd name="connsiteX5" fmla="*/ 17 w 100030"/>
                    <a:gd name="connsiteY5" fmla="*/ 230981 h 319088"/>
                    <a:gd name="connsiteX6" fmla="*/ 100030 w 100030"/>
                    <a:gd name="connsiteY6" fmla="*/ 319088 h 319088"/>
                    <a:gd name="connsiteX0" fmla="*/ 92897 w 100041"/>
                    <a:gd name="connsiteY0" fmla="*/ 0 h 319088"/>
                    <a:gd name="connsiteX1" fmla="*/ 29 w 100041"/>
                    <a:gd name="connsiteY1" fmla="*/ 69056 h 319088"/>
                    <a:gd name="connsiteX2" fmla="*/ 97660 w 100041"/>
                    <a:gd name="connsiteY2" fmla="*/ 111919 h 319088"/>
                    <a:gd name="connsiteX3" fmla="*/ 28 w 100041"/>
                    <a:gd name="connsiteY3" fmla="*/ 147639 h 319088"/>
                    <a:gd name="connsiteX4" fmla="*/ 100041 w 100041"/>
                    <a:gd name="connsiteY4" fmla="*/ 200025 h 319088"/>
                    <a:gd name="connsiteX5" fmla="*/ 28 w 100041"/>
                    <a:gd name="connsiteY5" fmla="*/ 230981 h 319088"/>
                    <a:gd name="connsiteX6" fmla="*/ 100041 w 100041"/>
                    <a:gd name="connsiteY6" fmla="*/ 319088 h 319088"/>
                    <a:gd name="connsiteX0" fmla="*/ 92897 w 100041"/>
                    <a:gd name="connsiteY0" fmla="*/ 0 h 319088"/>
                    <a:gd name="connsiteX1" fmla="*/ 29 w 100041"/>
                    <a:gd name="connsiteY1" fmla="*/ 69056 h 319088"/>
                    <a:gd name="connsiteX2" fmla="*/ 97660 w 100041"/>
                    <a:gd name="connsiteY2" fmla="*/ 111919 h 319088"/>
                    <a:gd name="connsiteX3" fmla="*/ 28 w 100041"/>
                    <a:gd name="connsiteY3" fmla="*/ 147639 h 319088"/>
                    <a:gd name="connsiteX4" fmla="*/ 100041 w 100041"/>
                    <a:gd name="connsiteY4" fmla="*/ 200025 h 319088"/>
                    <a:gd name="connsiteX5" fmla="*/ 28 w 100041"/>
                    <a:gd name="connsiteY5" fmla="*/ 230981 h 319088"/>
                    <a:gd name="connsiteX6" fmla="*/ 100041 w 100041"/>
                    <a:gd name="connsiteY6" fmla="*/ 319088 h 319088"/>
                    <a:gd name="connsiteX0" fmla="*/ 92897 w 100041"/>
                    <a:gd name="connsiteY0" fmla="*/ 0 h 319088"/>
                    <a:gd name="connsiteX1" fmla="*/ 29 w 100041"/>
                    <a:gd name="connsiteY1" fmla="*/ 69056 h 319088"/>
                    <a:gd name="connsiteX2" fmla="*/ 97660 w 100041"/>
                    <a:gd name="connsiteY2" fmla="*/ 111919 h 319088"/>
                    <a:gd name="connsiteX3" fmla="*/ 28 w 100041"/>
                    <a:gd name="connsiteY3" fmla="*/ 147639 h 319088"/>
                    <a:gd name="connsiteX4" fmla="*/ 100041 w 100041"/>
                    <a:gd name="connsiteY4" fmla="*/ 200025 h 319088"/>
                    <a:gd name="connsiteX5" fmla="*/ 28 w 100041"/>
                    <a:gd name="connsiteY5" fmla="*/ 230981 h 319088"/>
                    <a:gd name="connsiteX6" fmla="*/ 100041 w 100041"/>
                    <a:gd name="connsiteY6" fmla="*/ 319088 h 319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041" h="319088">
                      <a:moveTo>
                        <a:pt x="92897" y="0"/>
                      </a:moveTo>
                      <a:cubicBezTo>
                        <a:pt x="89920" y="67865"/>
                        <a:pt x="1617" y="124221"/>
                        <a:pt x="29" y="69056"/>
                      </a:cubicBezTo>
                      <a:cubicBezTo>
                        <a:pt x="-1559" y="13891"/>
                        <a:pt x="97660" y="58340"/>
                        <a:pt x="97660" y="111919"/>
                      </a:cubicBezTo>
                      <a:cubicBezTo>
                        <a:pt x="97660" y="165498"/>
                        <a:pt x="2012" y="211536"/>
                        <a:pt x="28" y="147639"/>
                      </a:cubicBezTo>
                      <a:cubicBezTo>
                        <a:pt x="-1956" y="83742"/>
                        <a:pt x="100041" y="136129"/>
                        <a:pt x="100041" y="200025"/>
                      </a:cubicBezTo>
                      <a:cubicBezTo>
                        <a:pt x="100041" y="263921"/>
                        <a:pt x="28" y="296862"/>
                        <a:pt x="28" y="230981"/>
                      </a:cubicBezTo>
                      <a:cubicBezTo>
                        <a:pt x="28" y="165100"/>
                        <a:pt x="96669" y="218084"/>
                        <a:pt x="100041" y="319088"/>
                      </a:cubicBezTo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 rot="9359344">
                  <a:off x="10277102" y="4015573"/>
                  <a:ext cx="235064" cy="881711"/>
                </a:xfrm>
                <a:custGeom>
                  <a:avLst/>
                  <a:gdLst>
                    <a:gd name="connsiteX0" fmla="*/ 121443 w 140493"/>
                    <a:gd name="connsiteY0" fmla="*/ 0 h 319088"/>
                    <a:gd name="connsiteX1" fmla="*/ 21431 w 140493"/>
                    <a:gd name="connsiteY1" fmla="*/ 95250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23812 w 140493"/>
                    <a:gd name="connsiteY3" fmla="*/ 173832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33337 w 140493"/>
                    <a:gd name="connsiteY3" fmla="*/ 180976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33337 w 140493"/>
                    <a:gd name="connsiteY3" fmla="*/ 180976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121443 w 140493"/>
                    <a:gd name="connsiteY0" fmla="*/ 0 h 319088"/>
                    <a:gd name="connsiteX1" fmla="*/ 30956 w 140493"/>
                    <a:gd name="connsiteY1" fmla="*/ 88106 h 319088"/>
                    <a:gd name="connsiteX2" fmla="*/ 128587 w 140493"/>
                    <a:gd name="connsiteY2" fmla="*/ 128588 h 319088"/>
                    <a:gd name="connsiteX3" fmla="*/ 33337 w 140493"/>
                    <a:gd name="connsiteY3" fmla="*/ 180976 h 319088"/>
                    <a:gd name="connsiteX4" fmla="*/ 138112 w 140493"/>
                    <a:gd name="connsiteY4" fmla="*/ 230982 h 319088"/>
                    <a:gd name="connsiteX5" fmla="*/ 0 w 140493"/>
                    <a:gd name="connsiteY5" fmla="*/ 254794 h 319088"/>
                    <a:gd name="connsiteX6" fmla="*/ 140493 w 140493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30982 h 319088"/>
                    <a:gd name="connsiteX5" fmla="*/ 16680 w 109548"/>
                    <a:gd name="connsiteY5" fmla="*/ 264319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16680 w 109548"/>
                    <a:gd name="connsiteY5" fmla="*/ 264319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16680 w 109548"/>
                    <a:gd name="connsiteY5" fmla="*/ 264319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16680 w 109548"/>
                    <a:gd name="connsiteY5" fmla="*/ 264319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16680 w 109548"/>
                    <a:gd name="connsiteY5" fmla="*/ 264319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4773 w 109548"/>
                    <a:gd name="connsiteY5" fmla="*/ 250031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4773 w 109548"/>
                    <a:gd name="connsiteY5" fmla="*/ 250031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80976 h 319088"/>
                    <a:gd name="connsiteX4" fmla="*/ 107167 w 109548"/>
                    <a:gd name="connsiteY4" fmla="*/ 228601 h 319088"/>
                    <a:gd name="connsiteX5" fmla="*/ 4773 w 109548"/>
                    <a:gd name="connsiteY5" fmla="*/ 250031 h 319088"/>
                    <a:gd name="connsiteX6" fmla="*/ 109548 w 109548"/>
                    <a:gd name="connsiteY6" fmla="*/ 319088 h 319088"/>
                    <a:gd name="connsiteX0" fmla="*/ 90498 w 109548"/>
                    <a:gd name="connsiteY0" fmla="*/ 0 h 319088"/>
                    <a:gd name="connsiteX1" fmla="*/ 11 w 109548"/>
                    <a:gd name="connsiteY1" fmla="*/ 88106 h 319088"/>
                    <a:gd name="connsiteX2" fmla="*/ 97642 w 109548"/>
                    <a:gd name="connsiteY2" fmla="*/ 128588 h 319088"/>
                    <a:gd name="connsiteX3" fmla="*/ 2392 w 109548"/>
                    <a:gd name="connsiteY3" fmla="*/ 161926 h 319088"/>
                    <a:gd name="connsiteX4" fmla="*/ 107167 w 109548"/>
                    <a:gd name="connsiteY4" fmla="*/ 228601 h 319088"/>
                    <a:gd name="connsiteX5" fmla="*/ 4773 w 109548"/>
                    <a:gd name="connsiteY5" fmla="*/ 250031 h 319088"/>
                    <a:gd name="connsiteX6" fmla="*/ 109548 w 10954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4772 w 111928"/>
                    <a:gd name="connsiteY3" fmla="*/ 161926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4772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4772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4772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9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9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7153 w 111928"/>
                    <a:gd name="connsiteY5" fmla="*/ 25003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9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9 w 111928"/>
                    <a:gd name="connsiteY5" fmla="*/ 230981 h 319088"/>
                    <a:gd name="connsiteX6" fmla="*/ 111928 w 111928"/>
                    <a:gd name="connsiteY6" fmla="*/ 319088 h 319088"/>
                    <a:gd name="connsiteX0" fmla="*/ 92878 w 111928"/>
                    <a:gd name="connsiteY0" fmla="*/ 0 h 319088"/>
                    <a:gd name="connsiteX1" fmla="*/ 10 w 111928"/>
                    <a:gd name="connsiteY1" fmla="*/ 69056 h 319088"/>
                    <a:gd name="connsiteX2" fmla="*/ 100022 w 111928"/>
                    <a:gd name="connsiteY2" fmla="*/ 128588 h 319088"/>
                    <a:gd name="connsiteX3" fmla="*/ 9 w 111928"/>
                    <a:gd name="connsiteY3" fmla="*/ 147639 h 319088"/>
                    <a:gd name="connsiteX4" fmla="*/ 109547 w 111928"/>
                    <a:gd name="connsiteY4" fmla="*/ 228601 h 319088"/>
                    <a:gd name="connsiteX5" fmla="*/ 9 w 111928"/>
                    <a:gd name="connsiteY5" fmla="*/ 230981 h 319088"/>
                    <a:gd name="connsiteX6" fmla="*/ 111928 w 111928"/>
                    <a:gd name="connsiteY6" fmla="*/ 319088 h 319088"/>
                    <a:gd name="connsiteX0" fmla="*/ 92898 w 111948"/>
                    <a:gd name="connsiteY0" fmla="*/ 0 h 319088"/>
                    <a:gd name="connsiteX1" fmla="*/ 30 w 111948"/>
                    <a:gd name="connsiteY1" fmla="*/ 69056 h 319088"/>
                    <a:gd name="connsiteX2" fmla="*/ 97661 w 111948"/>
                    <a:gd name="connsiteY2" fmla="*/ 111919 h 319088"/>
                    <a:gd name="connsiteX3" fmla="*/ 29 w 111948"/>
                    <a:gd name="connsiteY3" fmla="*/ 147639 h 319088"/>
                    <a:gd name="connsiteX4" fmla="*/ 109567 w 111948"/>
                    <a:gd name="connsiteY4" fmla="*/ 228601 h 319088"/>
                    <a:gd name="connsiteX5" fmla="*/ 29 w 111948"/>
                    <a:gd name="connsiteY5" fmla="*/ 230981 h 319088"/>
                    <a:gd name="connsiteX6" fmla="*/ 111948 w 111948"/>
                    <a:gd name="connsiteY6" fmla="*/ 319088 h 319088"/>
                    <a:gd name="connsiteX0" fmla="*/ 92888 w 111938"/>
                    <a:gd name="connsiteY0" fmla="*/ 0 h 319088"/>
                    <a:gd name="connsiteX1" fmla="*/ 20 w 111938"/>
                    <a:gd name="connsiteY1" fmla="*/ 69056 h 319088"/>
                    <a:gd name="connsiteX2" fmla="*/ 97651 w 111938"/>
                    <a:gd name="connsiteY2" fmla="*/ 111919 h 319088"/>
                    <a:gd name="connsiteX3" fmla="*/ 19 w 111938"/>
                    <a:gd name="connsiteY3" fmla="*/ 147639 h 319088"/>
                    <a:gd name="connsiteX4" fmla="*/ 107176 w 111938"/>
                    <a:gd name="connsiteY4" fmla="*/ 197644 h 319088"/>
                    <a:gd name="connsiteX5" fmla="*/ 19 w 111938"/>
                    <a:gd name="connsiteY5" fmla="*/ 230981 h 319088"/>
                    <a:gd name="connsiteX6" fmla="*/ 111938 w 111938"/>
                    <a:gd name="connsiteY6" fmla="*/ 319088 h 319088"/>
                    <a:gd name="connsiteX0" fmla="*/ 92888 w 111938"/>
                    <a:gd name="connsiteY0" fmla="*/ 0 h 319088"/>
                    <a:gd name="connsiteX1" fmla="*/ 20 w 111938"/>
                    <a:gd name="connsiteY1" fmla="*/ 69056 h 319088"/>
                    <a:gd name="connsiteX2" fmla="*/ 97651 w 111938"/>
                    <a:gd name="connsiteY2" fmla="*/ 111919 h 319088"/>
                    <a:gd name="connsiteX3" fmla="*/ 19 w 111938"/>
                    <a:gd name="connsiteY3" fmla="*/ 147639 h 319088"/>
                    <a:gd name="connsiteX4" fmla="*/ 107176 w 111938"/>
                    <a:gd name="connsiteY4" fmla="*/ 197644 h 319088"/>
                    <a:gd name="connsiteX5" fmla="*/ 19 w 111938"/>
                    <a:gd name="connsiteY5" fmla="*/ 230981 h 319088"/>
                    <a:gd name="connsiteX6" fmla="*/ 111938 w 111938"/>
                    <a:gd name="connsiteY6" fmla="*/ 319088 h 319088"/>
                    <a:gd name="connsiteX0" fmla="*/ 92898 w 111948"/>
                    <a:gd name="connsiteY0" fmla="*/ 0 h 319088"/>
                    <a:gd name="connsiteX1" fmla="*/ 30 w 111948"/>
                    <a:gd name="connsiteY1" fmla="*/ 69056 h 319088"/>
                    <a:gd name="connsiteX2" fmla="*/ 97661 w 111948"/>
                    <a:gd name="connsiteY2" fmla="*/ 111919 h 319088"/>
                    <a:gd name="connsiteX3" fmla="*/ 29 w 111948"/>
                    <a:gd name="connsiteY3" fmla="*/ 147639 h 319088"/>
                    <a:gd name="connsiteX4" fmla="*/ 100042 w 111948"/>
                    <a:gd name="connsiteY4" fmla="*/ 200025 h 319088"/>
                    <a:gd name="connsiteX5" fmla="*/ 29 w 111948"/>
                    <a:gd name="connsiteY5" fmla="*/ 230981 h 319088"/>
                    <a:gd name="connsiteX6" fmla="*/ 111948 w 111948"/>
                    <a:gd name="connsiteY6" fmla="*/ 319088 h 319088"/>
                    <a:gd name="connsiteX0" fmla="*/ 92898 w 111948"/>
                    <a:gd name="connsiteY0" fmla="*/ 0 h 319088"/>
                    <a:gd name="connsiteX1" fmla="*/ 30 w 111948"/>
                    <a:gd name="connsiteY1" fmla="*/ 69056 h 319088"/>
                    <a:gd name="connsiteX2" fmla="*/ 97661 w 111948"/>
                    <a:gd name="connsiteY2" fmla="*/ 111919 h 319088"/>
                    <a:gd name="connsiteX3" fmla="*/ 29 w 111948"/>
                    <a:gd name="connsiteY3" fmla="*/ 147639 h 319088"/>
                    <a:gd name="connsiteX4" fmla="*/ 100042 w 111948"/>
                    <a:gd name="connsiteY4" fmla="*/ 200025 h 319088"/>
                    <a:gd name="connsiteX5" fmla="*/ 29 w 111948"/>
                    <a:gd name="connsiteY5" fmla="*/ 230981 h 319088"/>
                    <a:gd name="connsiteX6" fmla="*/ 111948 w 111948"/>
                    <a:gd name="connsiteY6" fmla="*/ 319088 h 319088"/>
                    <a:gd name="connsiteX0" fmla="*/ 92874 w 100018"/>
                    <a:gd name="connsiteY0" fmla="*/ 0 h 319088"/>
                    <a:gd name="connsiteX1" fmla="*/ 6 w 100018"/>
                    <a:gd name="connsiteY1" fmla="*/ 69056 h 319088"/>
                    <a:gd name="connsiteX2" fmla="*/ 97637 w 100018"/>
                    <a:gd name="connsiteY2" fmla="*/ 111919 h 319088"/>
                    <a:gd name="connsiteX3" fmla="*/ 5 w 100018"/>
                    <a:gd name="connsiteY3" fmla="*/ 147639 h 319088"/>
                    <a:gd name="connsiteX4" fmla="*/ 100018 w 100018"/>
                    <a:gd name="connsiteY4" fmla="*/ 200025 h 319088"/>
                    <a:gd name="connsiteX5" fmla="*/ 5 w 100018"/>
                    <a:gd name="connsiteY5" fmla="*/ 230981 h 319088"/>
                    <a:gd name="connsiteX6" fmla="*/ 100018 w 100018"/>
                    <a:gd name="connsiteY6" fmla="*/ 319088 h 319088"/>
                    <a:gd name="connsiteX0" fmla="*/ 92874 w 100018"/>
                    <a:gd name="connsiteY0" fmla="*/ 0 h 319088"/>
                    <a:gd name="connsiteX1" fmla="*/ 6 w 100018"/>
                    <a:gd name="connsiteY1" fmla="*/ 69056 h 319088"/>
                    <a:gd name="connsiteX2" fmla="*/ 97637 w 100018"/>
                    <a:gd name="connsiteY2" fmla="*/ 111919 h 319088"/>
                    <a:gd name="connsiteX3" fmla="*/ 5 w 100018"/>
                    <a:gd name="connsiteY3" fmla="*/ 147639 h 319088"/>
                    <a:gd name="connsiteX4" fmla="*/ 100018 w 100018"/>
                    <a:gd name="connsiteY4" fmla="*/ 200025 h 319088"/>
                    <a:gd name="connsiteX5" fmla="*/ 5 w 100018"/>
                    <a:gd name="connsiteY5" fmla="*/ 230981 h 319088"/>
                    <a:gd name="connsiteX6" fmla="*/ 100018 w 100018"/>
                    <a:gd name="connsiteY6" fmla="*/ 319088 h 319088"/>
                    <a:gd name="connsiteX0" fmla="*/ 92886 w 100030"/>
                    <a:gd name="connsiteY0" fmla="*/ 0 h 319088"/>
                    <a:gd name="connsiteX1" fmla="*/ 18 w 100030"/>
                    <a:gd name="connsiteY1" fmla="*/ 69056 h 319088"/>
                    <a:gd name="connsiteX2" fmla="*/ 97649 w 100030"/>
                    <a:gd name="connsiteY2" fmla="*/ 111919 h 319088"/>
                    <a:gd name="connsiteX3" fmla="*/ 17 w 100030"/>
                    <a:gd name="connsiteY3" fmla="*/ 147639 h 319088"/>
                    <a:gd name="connsiteX4" fmla="*/ 100030 w 100030"/>
                    <a:gd name="connsiteY4" fmla="*/ 200025 h 319088"/>
                    <a:gd name="connsiteX5" fmla="*/ 17 w 100030"/>
                    <a:gd name="connsiteY5" fmla="*/ 230981 h 319088"/>
                    <a:gd name="connsiteX6" fmla="*/ 100030 w 100030"/>
                    <a:gd name="connsiteY6" fmla="*/ 319088 h 319088"/>
                    <a:gd name="connsiteX0" fmla="*/ 92897 w 100041"/>
                    <a:gd name="connsiteY0" fmla="*/ 0 h 319088"/>
                    <a:gd name="connsiteX1" fmla="*/ 29 w 100041"/>
                    <a:gd name="connsiteY1" fmla="*/ 69056 h 319088"/>
                    <a:gd name="connsiteX2" fmla="*/ 97660 w 100041"/>
                    <a:gd name="connsiteY2" fmla="*/ 111919 h 319088"/>
                    <a:gd name="connsiteX3" fmla="*/ 28 w 100041"/>
                    <a:gd name="connsiteY3" fmla="*/ 147639 h 319088"/>
                    <a:gd name="connsiteX4" fmla="*/ 100041 w 100041"/>
                    <a:gd name="connsiteY4" fmla="*/ 200025 h 319088"/>
                    <a:gd name="connsiteX5" fmla="*/ 28 w 100041"/>
                    <a:gd name="connsiteY5" fmla="*/ 230981 h 319088"/>
                    <a:gd name="connsiteX6" fmla="*/ 100041 w 100041"/>
                    <a:gd name="connsiteY6" fmla="*/ 319088 h 319088"/>
                    <a:gd name="connsiteX0" fmla="*/ 92897 w 100041"/>
                    <a:gd name="connsiteY0" fmla="*/ 0 h 319088"/>
                    <a:gd name="connsiteX1" fmla="*/ 29 w 100041"/>
                    <a:gd name="connsiteY1" fmla="*/ 69056 h 319088"/>
                    <a:gd name="connsiteX2" fmla="*/ 97660 w 100041"/>
                    <a:gd name="connsiteY2" fmla="*/ 111919 h 319088"/>
                    <a:gd name="connsiteX3" fmla="*/ 28 w 100041"/>
                    <a:gd name="connsiteY3" fmla="*/ 147639 h 319088"/>
                    <a:gd name="connsiteX4" fmla="*/ 100041 w 100041"/>
                    <a:gd name="connsiteY4" fmla="*/ 200025 h 319088"/>
                    <a:gd name="connsiteX5" fmla="*/ 28 w 100041"/>
                    <a:gd name="connsiteY5" fmla="*/ 230981 h 319088"/>
                    <a:gd name="connsiteX6" fmla="*/ 100041 w 100041"/>
                    <a:gd name="connsiteY6" fmla="*/ 319088 h 319088"/>
                    <a:gd name="connsiteX0" fmla="*/ 92897 w 100041"/>
                    <a:gd name="connsiteY0" fmla="*/ 0 h 319088"/>
                    <a:gd name="connsiteX1" fmla="*/ 29 w 100041"/>
                    <a:gd name="connsiteY1" fmla="*/ 69056 h 319088"/>
                    <a:gd name="connsiteX2" fmla="*/ 97660 w 100041"/>
                    <a:gd name="connsiteY2" fmla="*/ 111919 h 319088"/>
                    <a:gd name="connsiteX3" fmla="*/ 28 w 100041"/>
                    <a:gd name="connsiteY3" fmla="*/ 147639 h 319088"/>
                    <a:gd name="connsiteX4" fmla="*/ 100041 w 100041"/>
                    <a:gd name="connsiteY4" fmla="*/ 200025 h 319088"/>
                    <a:gd name="connsiteX5" fmla="*/ 28 w 100041"/>
                    <a:gd name="connsiteY5" fmla="*/ 230981 h 319088"/>
                    <a:gd name="connsiteX6" fmla="*/ 100041 w 100041"/>
                    <a:gd name="connsiteY6" fmla="*/ 319088 h 319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041" h="319088">
                      <a:moveTo>
                        <a:pt x="92897" y="0"/>
                      </a:moveTo>
                      <a:cubicBezTo>
                        <a:pt x="89920" y="67865"/>
                        <a:pt x="1617" y="124221"/>
                        <a:pt x="29" y="69056"/>
                      </a:cubicBezTo>
                      <a:cubicBezTo>
                        <a:pt x="-1559" y="13891"/>
                        <a:pt x="97660" y="58340"/>
                        <a:pt x="97660" y="111919"/>
                      </a:cubicBezTo>
                      <a:cubicBezTo>
                        <a:pt x="97660" y="165498"/>
                        <a:pt x="2012" y="211536"/>
                        <a:pt x="28" y="147639"/>
                      </a:cubicBezTo>
                      <a:cubicBezTo>
                        <a:pt x="-1956" y="83742"/>
                        <a:pt x="100041" y="136129"/>
                        <a:pt x="100041" y="200025"/>
                      </a:cubicBezTo>
                      <a:cubicBezTo>
                        <a:pt x="100041" y="263921"/>
                        <a:pt x="28" y="296862"/>
                        <a:pt x="28" y="230981"/>
                      </a:cubicBezTo>
                      <a:cubicBezTo>
                        <a:pt x="28" y="165100"/>
                        <a:pt x="96669" y="218084"/>
                        <a:pt x="100041" y="319088"/>
                      </a:cubicBezTo>
                    </a:path>
                  </a:pathLst>
                </a:custGeom>
                <a:noFill/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7" name="Freeform 76"/>
            <p:cNvSpPr/>
            <p:nvPr/>
          </p:nvSpPr>
          <p:spPr>
            <a:xfrm rot="12906136">
              <a:off x="11517832" y="4131755"/>
              <a:ext cx="235064" cy="584100"/>
            </a:xfrm>
            <a:custGeom>
              <a:avLst/>
              <a:gdLst>
                <a:gd name="connsiteX0" fmla="*/ 121443 w 140493"/>
                <a:gd name="connsiteY0" fmla="*/ 0 h 319088"/>
                <a:gd name="connsiteX1" fmla="*/ 21431 w 140493"/>
                <a:gd name="connsiteY1" fmla="*/ 95250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30982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6192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61926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9 w 111928"/>
                <a:gd name="connsiteY5" fmla="*/ 23098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9 w 111928"/>
                <a:gd name="connsiteY5" fmla="*/ 230981 h 319088"/>
                <a:gd name="connsiteX6" fmla="*/ 111928 w 11192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9567 w 111948"/>
                <a:gd name="connsiteY4" fmla="*/ 228601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88 w 111938"/>
                <a:gd name="connsiteY0" fmla="*/ 0 h 319088"/>
                <a:gd name="connsiteX1" fmla="*/ 20 w 111938"/>
                <a:gd name="connsiteY1" fmla="*/ 69056 h 319088"/>
                <a:gd name="connsiteX2" fmla="*/ 97651 w 111938"/>
                <a:gd name="connsiteY2" fmla="*/ 111919 h 319088"/>
                <a:gd name="connsiteX3" fmla="*/ 19 w 111938"/>
                <a:gd name="connsiteY3" fmla="*/ 147639 h 319088"/>
                <a:gd name="connsiteX4" fmla="*/ 107176 w 111938"/>
                <a:gd name="connsiteY4" fmla="*/ 197644 h 319088"/>
                <a:gd name="connsiteX5" fmla="*/ 19 w 111938"/>
                <a:gd name="connsiteY5" fmla="*/ 230981 h 319088"/>
                <a:gd name="connsiteX6" fmla="*/ 111938 w 111938"/>
                <a:gd name="connsiteY6" fmla="*/ 319088 h 319088"/>
                <a:gd name="connsiteX0" fmla="*/ 92888 w 111938"/>
                <a:gd name="connsiteY0" fmla="*/ 0 h 319088"/>
                <a:gd name="connsiteX1" fmla="*/ 20 w 111938"/>
                <a:gd name="connsiteY1" fmla="*/ 69056 h 319088"/>
                <a:gd name="connsiteX2" fmla="*/ 97651 w 111938"/>
                <a:gd name="connsiteY2" fmla="*/ 111919 h 319088"/>
                <a:gd name="connsiteX3" fmla="*/ 19 w 111938"/>
                <a:gd name="connsiteY3" fmla="*/ 147639 h 319088"/>
                <a:gd name="connsiteX4" fmla="*/ 107176 w 111938"/>
                <a:gd name="connsiteY4" fmla="*/ 197644 h 319088"/>
                <a:gd name="connsiteX5" fmla="*/ 19 w 111938"/>
                <a:gd name="connsiteY5" fmla="*/ 230981 h 319088"/>
                <a:gd name="connsiteX6" fmla="*/ 111938 w 11193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0042 w 111948"/>
                <a:gd name="connsiteY4" fmla="*/ 200025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0042 w 111948"/>
                <a:gd name="connsiteY4" fmla="*/ 200025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74 w 100018"/>
                <a:gd name="connsiteY0" fmla="*/ 0 h 319088"/>
                <a:gd name="connsiteX1" fmla="*/ 6 w 100018"/>
                <a:gd name="connsiteY1" fmla="*/ 69056 h 319088"/>
                <a:gd name="connsiteX2" fmla="*/ 97637 w 100018"/>
                <a:gd name="connsiteY2" fmla="*/ 111919 h 319088"/>
                <a:gd name="connsiteX3" fmla="*/ 5 w 100018"/>
                <a:gd name="connsiteY3" fmla="*/ 147639 h 319088"/>
                <a:gd name="connsiteX4" fmla="*/ 100018 w 100018"/>
                <a:gd name="connsiteY4" fmla="*/ 200025 h 319088"/>
                <a:gd name="connsiteX5" fmla="*/ 5 w 100018"/>
                <a:gd name="connsiteY5" fmla="*/ 230981 h 319088"/>
                <a:gd name="connsiteX6" fmla="*/ 100018 w 100018"/>
                <a:gd name="connsiteY6" fmla="*/ 319088 h 319088"/>
                <a:gd name="connsiteX0" fmla="*/ 92874 w 100018"/>
                <a:gd name="connsiteY0" fmla="*/ 0 h 319088"/>
                <a:gd name="connsiteX1" fmla="*/ 6 w 100018"/>
                <a:gd name="connsiteY1" fmla="*/ 69056 h 319088"/>
                <a:gd name="connsiteX2" fmla="*/ 97637 w 100018"/>
                <a:gd name="connsiteY2" fmla="*/ 111919 h 319088"/>
                <a:gd name="connsiteX3" fmla="*/ 5 w 100018"/>
                <a:gd name="connsiteY3" fmla="*/ 147639 h 319088"/>
                <a:gd name="connsiteX4" fmla="*/ 100018 w 100018"/>
                <a:gd name="connsiteY4" fmla="*/ 200025 h 319088"/>
                <a:gd name="connsiteX5" fmla="*/ 5 w 100018"/>
                <a:gd name="connsiteY5" fmla="*/ 230981 h 319088"/>
                <a:gd name="connsiteX6" fmla="*/ 100018 w 100018"/>
                <a:gd name="connsiteY6" fmla="*/ 319088 h 319088"/>
                <a:gd name="connsiteX0" fmla="*/ 92886 w 100030"/>
                <a:gd name="connsiteY0" fmla="*/ 0 h 319088"/>
                <a:gd name="connsiteX1" fmla="*/ 18 w 100030"/>
                <a:gd name="connsiteY1" fmla="*/ 69056 h 319088"/>
                <a:gd name="connsiteX2" fmla="*/ 97649 w 100030"/>
                <a:gd name="connsiteY2" fmla="*/ 111919 h 319088"/>
                <a:gd name="connsiteX3" fmla="*/ 17 w 100030"/>
                <a:gd name="connsiteY3" fmla="*/ 147639 h 319088"/>
                <a:gd name="connsiteX4" fmla="*/ 100030 w 100030"/>
                <a:gd name="connsiteY4" fmla="*/ 200025 h 319088"/>
                <a:gd name="connsiteX5" fmla="*/ 17 w 100030"/>
                <a:gd name="connsiteY5" fmla="*/ 230981 h 319088"/>
                <a:gd name="connsiteX6" fmla="*/ 100030 w 100030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41" h="319088">
                  <a:moveTo>
                    <a:pt x="92897" y="0"/>
                  </a:moveTo>
                  <a:cubicBezTo>
                    <a:pt x="89920" y="67865"/>
                    <a:pt x="1617" y="124221"/>
                    <a:pt x="29" y="69056"/>
                  </a:cubicBezTo>
                  <a:cubicBezTo>
                    <a:pt x="-1559" y="13891"/>
                    <a:pt x="97660" y="58340"/>
                    <a:pt x="97660" y="111919"/>
                  </a:cubicBezTo>
                  <a:cubicBezTo>
                    <a:pt x="97660" y="165498"/>
                    <a:pt x="2012" y="211536"/>
                    <a:pt x="28" y="147639"/>
                  </a:cubicBezTo>
                  <a:cubicBezTo>
                    <a:pt x="-1956" y="83742"/>
                    <a:pt x="100041" y="136129"/>
                    <a:pt x="100041" y="200025"/>
                  </a:cubicBezTo>
                  <a:cubicBezTo>
                    <a:pt x="100041" y="263921"/>
                    <a:pt x="28" y="296862"/>
                    <a:pt x="28" y="230981"/>
                  </a:cubicBezTo>
                  <a:cubicBezTo>
                    <a:pt x="28" y="165100"/>
                    <a:pt x="96669" y="218084"/>
                    <a:pt x="100041" y="319088"/>
                  </a:cubicBezTo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 rot="10395261">
              <a:off x="10767149" y="3150290"/>
              <a:ext cx="157489" cy="1031047"/>
            </a:xfrm>
            <a:custGeom>
              <a:avLst/>
              <a:gdLst>
                <a:gd name="connsiteX0" fmla="*/ 121443 w 140493"/>
                <a:gd name="connsiteY0" fmla="*/ 0 h 319088"/>
                <a:gd name="connsiteX1" fmla="*/ 21431 w 140493"/>
                <a:gd name="connsiteY1" fmla="*/ 95250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30982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6192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61926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9 w 111928"/>
                <a:gd name="connsiteY5" fmla="*/ 23098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9 w 111928"/>
                <a:gd name="connsiteY5" fmla="*/ 230981 h 319088"/>
                <a:gd name="connsiteX6" fmla="*/ 111928 w 11192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9567 w 111948"/>
                <a:gd name="connsiteY4" fmla="*/ 228601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88 w 111938"/>
                <a:gd name="connsiteY0" fmla="*/ 0 h 319088"/>
                <a:gd name="connsiteX1" fmla="*/ 20 w 111938"/>
                <a:gd name="connsiteY1" fmla="*/ 69056 h 319088"/>
                <a:gd name="connsiteX2" fmla="*/ 97651 w 111938"/>
                <a:gd name="connsiteY2" fmla="*/ 111919 h 319088"/>
                <a:gd name="connsiteX3" fmla="*/ 19 w 111938"/>
                <a:gd name="connsiteY3" fmla="*/ 147639 h 319088"/>
                <a:gd name="connsiteX4" fmla="*/ 107176 w 111938"/>
                <a:gd name="connsiteY4" fmla="*/ 197644 h 319088"/>
                <a:gd name="connsiteX5" fmla="*/ 19 w 111938"/>
                <a:gd name="connsiteY5" fmla="*/ 230981 h 319088"/>
                <a:gd name="connsiteX6" fmla="*/ 111938 w 111938"/>
                <a:gd name="connsiteY6" fmla="*/ 319088 h 319088"/>
                <a:gd name="connsiteX0" fmla="*/ 92888 w 111938"/>
                <a:gd name="connsiteY0" fmla="*/ 0 h 319088"/>
                <a:gd name="connsiteX1" fmla="*/ 20 w 111938"/>
                <a:gd name="connsiteY1" fmla="*/ 69056 h 319088"/>
                <a:gd name="connsiteX2" fmla="*/ 97651 w 111938"/>
                <a:gd name="connsiteY2" fmla="*/ 111919 h 319088"/>
                <a:gd name="connsiteX3" fmla="*/ 19 w 111938"/>
                <a:gd name="connsiteY3" fmla="*/ 147639 h 319088"/>
                <a:gd name="connsiteX4" fmla="*/ 107176 w 111938"/>
                <a:gd name="connsiteY4" fmla="*/ 197644 h 319088"/>
                <a:gd name="connsiteX5" fmla="*/ 19 w 111938"/>
                <a:gd name="connsiteY5" fmla="*/ 230981 h 319088"/>
                <a:gd name="connsiteX6" fmla="*/ 111938 w 11193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0042 w 111948"/>
                <a:gd name="connsiteY4" fmla="*/ 200025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0042 w 111948"/>
                <a:gd name="connsiteY4" fmla="*/ 200025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74 w 100018"/>
                <a:gd name="connsiteY0" fmla="*/ 0 h 319088"/>
                <a:gd name="connsiteX1" fmla="*/ 6 w 100018"/>
                <a:gd name="connsiteY1" fmla="*/ 69056 h 319088"/>
                <a:gd name="connsiteX2" fmla="*/ 97637 w 100018"/>
                <a:gd name="connsiteY2" fmla="*/ 111919 h 319088"/>
                <a:gd name="connsiteX3" fmla="*/ 5 w 100018"/>
                <a:gd name="connsiteY3" fmla="*/ 147639 h 319088"/>
                <a:gd name="connsiteX4" fmla="*/ 100018 w 100018"/>
                <a:gd name="connsiteY4" fmla="*/ 200025 h 319088"/>
                <a:gd name="connsiteX5" fmla="*/ 5 w 100018"/>
                <a:gd name="connsiteY5" fmla="*/ 230981 h 319088"/>
                <a:gd name="connsiteX6" fmla="*/ 100018 w 100018"/>
                <a:gd name="connsiteY6" fmla="*/ 319088 h 319088"/>
                <a:gd name="connsiteX0" fmla="*/ 92874 w 100018"/>
                <a:gd name="connsiteY0" fmla="*/ 0 h 319088"/>
                <a:gd name="connsiteX1" fmla="*/ 6 w 100018"/>
                <a:gd name="connsiteY1" fmla="*/ 69056 h 319088"/>
                <a:gd name="connsiteX2" fmla="*/ 97637 w 100018"/>
                <a:gd name="connsiteY2" fmla="*/ 111919 h 319088"/>
                <a:gd name="connsiteX3" fmla="*/ 5 w 100018"/>
                <a:gd name="connsiteY3" fmla="*/ 147639 h 319088"/>
                <a:gd name="connsiteX4" fmla="*/ 100018 w 100018"/>
                <a:gd name="connsiteY4" fmla="*/ 200025 h 319088"/>
                <a:gd name="connsiteX5" fmla="*/ 5 w 100018"/>
                <a:gd name="connsiteY5" fmla="*/ 230981 h 319088"/>
                <a:gd name="connsiteX6" fmla="*/ 100018 w 100018"/>
                <a:gd name="connsiteY6" fmla="*/ 319088 h 319088"/>
                <a:gd name="connsiteX0" fmla="*/ 92886 w 100030"/>
                <a:gd name="connsiteY0" fmla="*/ 0 h 319088"/>
                <a:gd name="connsiteX1" fmla="*/ 18 w 100030"/>
                <a:gd name="connsiteY1" fmla="*/ 69056 h 319088"/>
                <a:gd name="connsiteX2" fmla="*/ 97649 w 100030"/>
                <a:gd name="connsiteY2" fmla="*/ 111919 h 319088"/>
                <a:gd name="connsiteX3" fmla="*/ 17 w 100030"/>
                <a:gd name="connsiteY3" fmla="*/ 147639 h 319088"/>
                <a:gd name="connsiteX4" fmla="*/ 100030 w 100030"/>
                <a:gd name="connsiteY4" fmla="*/ 200025 h 319088"/>
                <a:gd name="connsiteX5" fmla="*/ 17 w 100030"/>
                <a:gd name="connsiteY5" fmla="*/ 230981 h 319088"/>
                <a:gd name="connsiteX6" fmla="*/ 100030 w 100030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41" h="319088">
                  <a:moveTo>
                    <a:pt x="92897" y="0"/>
                  </a:moveTo>
                  <a:cubicBezTo>
                    <a:pt x="89920" y="67865"/>
                    <a:pt x="1617" y="124221"/>
                    <a:pt x="29" y="69056"/>
                  </a:cubicBezTo>
                  <a:cubicBezTo>
                    <a:pt x="-1559" y="13891"/>
                    <a:pt x="97660" y="58340"/>
                    <a:pt x="97660" y="111919"/>
                  </a:cubicBezTo>
                  <a:cubicBezTo>
                    <a:pt x="97660" y="165498"/>
                    <a:pt x="2012" y="211536"/>
                    <a:pt x="28" y="147639"/>
                  </a:cubicBezTo>
                  <a:cubicBezTo>
                    <a:pt x="-1956" y="83742"/>
                    <a:pt x="100041" y="136129"/>
                    <a:pt x="100041" y="200025"/>
                  </a:cubicBezTo>
                  <a:cubicBezTo>
                    <a:pt x="100041" y="263921"/>
                    <a:pt x="28" y="296862"/>
                    <a:pt x="28" y="230981"/>
                  </a:cubicBezTo>
                  <a:cubicBezTo>
                    <a:pt x="28" y="165100"/>
                    <a:pt x="96669" y="218084"/>
                    <a:pt x="100041" y="31908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8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66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Tensor Polarized Future of Nucleon Structure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  <p:sp>
        <p:nvSpPr>
          <p:cNvPr id="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8128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300px-2014-08-22-Pzz-animation-foo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3600" y="3417920"/>
            <a:ext cx="2634358" cy="2897793"/>
          </a:xfrm>
          <a:prstGeom prst="rect">
            <a:avLst/>
          </a:prstGeom>
        </p:spPr>
      </p:pic>
      <p:sp>
        <p:nvSpPr>
          <p:cNvPr id="124" name="Rectangle 123"/>
          <p:cNvSpPr/>
          <p:nvPr/>
        </p:nvSpPr>
        <p:spPr>
          <a:xfrm>
            <a:off x="6849670" y="2624536"/>
            <a:ext cx="859972" cy="3694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Structure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tensor polarization, need spin-1 particles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47512" y="2529000"/>
            <a:ext cx="1665671" cy="1480814"/>
            <a:chOff x="2327007" y="2529000"/>
            <a:chExt cx="1665671" cy="1480814"/>
          </a:xfrm>
        </p:grpSpPr>
        <p:grpSp>
          <p:nvGrpSpPr>
            <p:cNvPr id="15" name="Group 14"/>
            <p:cNvGrpSpPr/>
            <p:nvPr/>
          </p:nvGrpSpPr>
          <p:grpSpPr>
            <a:xfrm>
              <a:off x="2485815" y="3041306"/>
              <a:ext cx="1506863" cy="968508"/>
              <a:chOff x="3767087" y="4861841"/>
              <a:chExt cx="1506863" cy="96850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67087" y="5005137"/>
                <a:ext cx="549419" cy="676615"/>
                <a:chOff x="3767087" y="4548375"/>
                <a:chExt cx="549419" cy="1133377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3767087" y="4548375"/>
                  <a:ext cx="549419" cy="13079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3767087" y="4625789"/>
                  <a:ext cx="549419" cy="98163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3767087" y="4625789"/>
                  <a:ext cx="549419" cy="101870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21"/>
                <p:cNvSpPr/>
                <p:nvPr/>
              </p:nvSpPr>
              <p:spPr>
                <a:xfrm>
                  <a:off x="3767087" y="5550957"/>
                  <a:ext cx="549419" cy="13079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4361521" y="4861841"/>
                <a:ext cx="912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m </a:t>
                </a:r>
                <a:r>
                  <a:rPr lang="en-US" dirty="0" smtClean="0"/>
                  <a:t>= +½ 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378716" y="5461017"/>
                <a:ext cx="86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m </a:t>
                </a:r>
                <a:r>
                  <a:rPr lang="en-US" dirty="0" smtClean="0"/>
                  <a:t>= -½ </a:t>
                </a:r>
                <a:endParaRPr lang="en-US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327007" y="2529000"/>
              <a:ext cx="8670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Spin-½</a:t>
              </a:r>
            </a:p>
            <a:p>
              <a:pPr algn="ctr"/>
              <a:r>
                <a:rPr lang="en-US" b="1" dirty="0" smtClean="0"/>
                <a:t>System</a:t>
              </a:r>
              <a:endParaRPr lang="en-US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90680" y="2209227"/>
            <a:ext cx="1614633" cy="2141053"/>
            <a:chOff x="4324596" y="2182413"/>
            <a:chExt cx="1614633" cy="2141053"/>
          </a:xfrm>
        </p:grpSpPr>
        <p:grpSp>
          <p:nvGrpSpPr>
            <p:cNvPr id="31" name="Group 30"/>
            <p:cNvGrpSpPr/>
            <p:nvPr/>
          </p:nvGrpSpPr>
          <p:grpSpPr>
            <a:xfrm>
              <a:off x="4483404" y="2738764"/>
              <a:ext cx="1455825" cy="1584702"/>
              <a:chOff x="4483404" y="2738764"/>
              <a:chExt cx="1455825" cy="158470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4485979" y="2844360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4485979" y="2937959"/>
                <a:ext cx="549419" cy="11868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485979" y="2937959"/>
                <a:ext cx="549419" cy="12316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4485979" y="4056555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40611" y="3954134"/>
                <a:ext cx="776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m </a:t>
                </a:r>
                <a:r>
                  <a:rPr lang="en-US" dirty="0" smtClean="0"/>
                  <a:t>= -1</a:t>
                </a:r>
                <a:endParaRPr lang="en-US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695826" y="3544744"/>
                <a:ext cx="128588" cy="749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483404" y="3463979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118170" y="2738764"/>
                <a:ext cx="8210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m </a:t>
                </a:r>
                <a:r>
                  <a:rPr lang="en-US" dirty="0" smtClean="0"/>
                  <a:t>= +1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175878" y="3363810"/>
                <a:ext cx="705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m </a:t>
                </a:r>
                <a:r>
                  <a:rPr lang="en-US" dirty="0" smtClean="0"/>
                  <a:t>= 0</a:t>
                </a:r>
                <a:endParaRPr lang="en-US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324596" y="2182413"/>
              <a:ext cx="8670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Spin-1</a:t>
              </a:r>
            </a:p>
            <a:p>
              <a:pPr algn="ctr"/>
              <a:r>
                <a:rPr lang="en-US" b="1" dirty="0" smtClean="0"/>
                <a:t>System</a:t>
              </a:r>
              <a:endParaRPr lang="en-US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702784" y="2555721"/>
            <a:ext cx="864102" cy="1257858"/>
            <a:chOff x="5694429" y="5242269"/>
            <a:chExt cx="864102" cy="1257858"/>
          </a:xfrm>
        </p:grpSpPr>
        <p:grpSp>
          <p:nvGrpSpPr>
            <p:cNvPr id="7" name="Group 6"/>
            <p:cNvGrpSpPr/>
            <p:nvPr/>
          </p:nvGrpSpPr>
          <p:grpSpPr>
            <a:xfrm flipH="1">
              <a:off x="5787207" y="5242269"/>
              <a:ext cx="678541" cy="1257858"/>
              <a:chOff x="6167052" y="1296902"/>
              <a:chExt cx="4140989" cy="5043754"/>
            </a:xfrm>
          </p:grpSpPr>
          <p:sp>
            <p:nvSpPr>
              <p:cNvPr id="64" name="Up Arrow 63"/>
              <p:cNvSpPr/>
              <p:nvPr/>
            </p:nvSpPr>
            <p:spPr>
              <a:xfrm rot="10800000">
                <a:off x="6167052" y="1710133"/>
                <a:ext cx="2393076" cy="4630523"/>
              </a:xfrm>
              <a:prstGeom prst="upArrow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Up Arrow 64"/>
              <p:cNvSpPr/>
              <p:nvPr/>
            </p:nvSpPr>
            <p:spPr>
              <a:xfrm>
                <a:off x="7914965" y="1296902"/>
                <a:ext cx="2393076" cy="4630523"/>
              </a:xfrm>
              <a:prstGeom prst="upArrow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5694429" y="5500110"/>
              <a:ext cx="864102" cy="737968"/>
              <a:chOff x="5032823" y="5483881"/>
              <a:chExt cx="864102" cy="737968"/>
            </a:xfrm>
          </p:grpSpPr>
          <p:sp>
            <p:nvSpPr>
              <p:cNvPr id="37" name="Oval 3"/>
              <p:cNvSpPr>
                <a:spLocks noChangeArrowheads="1"/>
              </p:cNvSpPr>
              <p:nvPr/>
            </p:nvSpPr>
            <p:spPr bwMode="auto">
              <a:xfrm>
                <a:off x="5032823" y="5483881"/>
                <a:ext cx="678541" cy="666079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401" tIns="45702" rIns="91401" bIns="45702" anchor="ctr"/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8" name="Oval 3"/>
              <p:cNvSpPr>
                <a:spLocks noChangeArrowheads="1"/>
              </p:cNvSpPr>
              <p:nvPr/>
            </p:nvSpPr>
            <p:spPr bwMode="auto">
              <a:xfrm>
                <a:off x="5218384" y="5555770"/>
                <a:ext cx="678541" cy="666079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401" tIns="45702" rIns="91401" bIns="45702" anchor="ctr"/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>
            <a:off x="1308510" y="4805879"/>
            <a:ext cx="1987627" cy="1323439"/>
            <a:chOff x="1050622" y="1264050"/>
            <a:chExt cx="1987627" cy="1323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1094896" y="1264050"/>
                  <a:ext cx="194335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dirty="0" smtClean="0"/>
                    <a:t>Vector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896" y="1264050"/>
                  <a:ext cx="1943353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7547" t="-28261" r="-629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9" name="Group 68"/>
            <p:cNvGrpSpPr/>
            <p:nvPr/>
          </p:nvGrpSpPr>
          <p:grpSpPr>
            <a:xfrm>
              <a:off x="1050622" y="1264050"/>
              <a:ext cx="1914639" cy="1323439"/>
              <a:chOff x="1063874" y="1264050"/>
              <a:chExt cx="1914639" cy="1323439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1815879" y="1264050"/>
                <a:ext cx="49885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 dirty="0" smtClean="0"/>
                  <a:t>-</a:t>
                </a:r>
                <a:endParaRPr lang="en-US" sz="8000" dirty="0"/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1063874" y="1683892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77" name="Up Arrow 76"/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Up Arrow 77"/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2272806" y="1683571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74" name="Up Arrow 73"/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Up Arrow 74"/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79" name="Group 78"/>
          <p:cNvGrpSpPr/>
          <p:nvPr/>
        </p:nvGrpSpPr>
        <p:grpSpPr>
          <a:xfrm>
            <a:off x="7270270" y="4727509"/>
            <a:ext cx="3739439" cy="1292662"/>
            <a:chOff x="190155" y="2708032"/>
            <a:chExt cx="3739439" cy="12926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677347" y="2708032"/>
                  <a:ext cx="276595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dirty="0" smtClean="0"/>
                    <a:t>Tensor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)−2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347" y="2708032"/>
                  <a:ext cx="2765950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5066" t="-28261" r="-881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1" name="Group 80"/>
            <p:cNvGrpSpPr/>
            <p:nvPr/>
          </p:nvGrpSpPr>
          <p:grpSpPr>
            <a:xfrm>
              <a:off x="190155" y="2985031"/>
              <a:ext cx="3739439" cy="1015663"/>
              <a:chOff x="-101389" y="3223567"/>
              <a:chExt cx="3739439" cy="1015663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-101389" y="3223567"/>
                <a:ext cx="305885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/>
                  <a:t>(    +    )-2</a:t>
                </a:r>
                <a:endParaRPr lang="en-US" sz="6000" dirty="0"/>
              </a:p>
            </p:txBody>
          </p:sp>
          <p:grpSp>
            <p:nvGrpSpPr>
              <p:cNvPr id="83" name="Group 82"/>
              <p:cNvGrpSpPr/>
              <p:nvPr/>
            </p:nvGrpSpPr>
            <p:grpSpPr>
              <a:xfrm>
                <a:off x="2843109" y="3460365"/>
                <a:ext cx="794941" cy="664117"/>
                <a:chOff x="4366236" y="4184062"/>
                <a:chExt cx="1704028" cy="1423596"/>
              </a:xfrm>
            </p:grpSpPr>
            <p:pic>
              <p:nvPicPr>
                <p:cNvPr id="92" name="Picture 91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080" r="8840"/>
                <a:stretch/>
              </p:blipFill>
              <p:spPr>
                <a:xfrm rot="2249605">
                  <a:off x="4366236" y="4184062"/>
                  <a:ext cx="1086903" cy="1423596"/>
                </a:xfrm>
                <a:prstGeom prst="rect">
                  <a:avLst/>
                </a:prstGeom>
              </p:spPr>
            </p:pic>
            <p:sp>
              <p:nvSpPr>
                <p:cNvPr id="93" name="Up Arrow 92"/>
                <p:cNvSpPr/>
                <p:nvPr/>
              </p:nvSpPr>
              <p:spPr>
                <a:xfrm>
                  <a:off x="5519419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Up Arrow 93"/>
                <p:cNvSpPr/>
                <p:nvPr/>
              </p:nvSpPr>
              <p:spPr>
                <a:xfrm rot="10800000">
                  <a:off x="5815563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181450" y="3449606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90" name="Up Arrow 89"/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Up Arrow 90"/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1275570" y="3444859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87" name="Up Arrow 86"/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Up Arrow 87"/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" name="Group 8"/>
          <p:cNvGrpSpPr/>
          <p:nvPr/>
        </p:nvGrpSpPr>
        <p:grpSpPr>
          <a:xfrm>
            <a:off x="3455160" y="2475484"/>
            <a:ext cx="705707" cy="669979"/>
            <a:chOff x="2238835" y="5378121"/>
            <a:chExt cx="705707" cy="669979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59"/>
            <a:stretch/>
          </p:blipFill>
          <p:spPr>
            <a:xfrm rot="2249605">
              <a:off x="2238835" y="5378121"/>
              <a:ext cx="628224" cy="664117"/>
            </a:xfrm>
            <a:prstGeom prst="rect">
              <a:avLst/>
            </a:prstGeom>
          </p:spPr>
        </p:pic>
        <p:sp>
          <p:nvSpPr>
            <p:cNvPr id="96" name="Up Arrow 95"/>
            <p:cNvSpPr/>
            <p:nvPr/>
          </p:nvSpPr>
          <p:spPr>
            <a:xfrm>
              <a:off x="2825722" y="5393627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Up Arrow 96"/>
            <p:cNvSpPr/>
            <p:nvPr/>
          </p:nvSpPr>
          <p:spPr>
            <a:xfrm>
              <a:off x="2821953" y="5759577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475062" y="3941528"/>
            <a:ext cx="705707" cy="669979"/>
            <a:chOff x="3447767" y="5377800"/>
            <a:chExt cx="705707" cy="669979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59"/>
            <a:stretch/>
          </p:blipFill>
          <p:spPr>
            <a:xfrm rot="2249605">
              <a:off x="3447767" y="5377800"/>
              <a:ext cx="628224" cy="664117"/>
            </a:xfrm>
            <a:prstGeom prst="rect">
              <a:avLst/>
            </a:prstGeom>
          </p:spPr>
        </p:pic>
        <p:sp>
          <p:nvSpPr>
            <p:cNvPr id="99" name="Up Arrow 98"/>
            <p:cNvSpPr/>
            <p:nvPr/>
          </p:nvSpPr>
          <p:spPr>
            <a:xfrm rot="10800000">
              <a:off x="4034654" y="5393306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Up Arrow 99"/>
            <p:cNvSpPr/>
            <p:nvPr/>
          </p:nvSpPr>
          <p:spPr>
            <a:xfrm rot="10800000">
              <a:off x="4030885" y="5759256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473698" y="3264320"/>
            <a:ext cx="794941" cy="664117"/>
            <a:chOff x="10066914" y="5393706"/>
            <a:chExt cx="794941" cy="664117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0" r="8840"/>
            <a:stretch/>
          </p:blipFill>
          <p:spPr>
            <a:xfrm rot="2249605">
              <a:off x="10066914" y="5393706"/>
              <a:ext cx="507048" cy="664117"/>
            </a:xfrm>
            <a:prstGeom prst="rect">
              <a:avLst/>
            </a:prstGeom>
          </p:spPr>
        </p:pic>
        <p:sp>
          <p:nvSpPr>
            <p:cNvPr id="102" name="Up Arrow 101"/>
            <p:cNvSpPr/>
            <p:nvPr/>
          </p:nvSpPr>
          <p:spPr>
            <a:xfrm>
              <a:off x="10604882" y="5561375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Up Arrow 102"/>
            <p:cNvSpPr/>
            <p:nvPr/>
          </p:nvSpPr>
          <p:spPr>
            <a:xfrm rot="10800000">
              <a:off x="10743035" y="5561375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6632975" y="1978909"/>
            <a:ext cx="41585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Protons and neutrons are spin-½ particles, but a system of two gives a ½ + ½ = spin-1 </a:t>
            </a:r>
            <a:r>
              <a:rPr lang="en-US" dirty="0" smtClean="0"/>
              <a:t>system</a:t>
            </a:r>
          </a:p>
          <a:p>
            <a:endParaRPr lang="en-US" dirty="0"/>
          </a:p>
          <a:p>
            <a:r>
              <a:rPr lang="en-US" dirty="0"/>
              <a:t>We can tensor polarize deuterons, which </a:t>
            </a:r>
            <a:r>
              <a:rPr lang="en-US" dirty="0" smtClean="0"/>
              <a:t>are </a:t>
            </a:r>
            <a:r>
              <a:rPr lang="en-US" dirty="0"/>
              <a:t>made up of one neutron and one proton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108" name="Straight Arrow Connector 107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Freeform 114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122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3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19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20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21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10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1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35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0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Nuclear Polarization (DNP)</a:t>
            </a:r>
            <a:br>
              <a:rPr lang="en-US" dirty="0" smtClean="0"/>
            </a:br>
            <a:r>
              <a:rPr lang="en-US" dirty="0" smtClean="0"/>
              <a:t>Tensor </a:t>
            </a:r>
            <a:r>
              <a:rPr lang="en-US" dirty="0"/>
              <a:t>Structure </a:t>
            </a:r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8740991" y="511939"/>
            <a:ext cx="2471492" cy="1183218"/>
            <a:chOff x="8023902" y="5197113"/>
            <a:chExt cx="2471492" cy="1183218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39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36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7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8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6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7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676265" y="5145208"/>
            <a:ext cx="191069" cy="232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80481" y="2511194"/>
            <a:ext cx="928048" cy="3302758"/>
          </a:xfrm>
          <a:custGeom>
            <a:avLst/>
            <a:gdLst>
              <a:gd name="connsiteX0" fmla="*/ 0 w 928048"/>
              <a:gd name="connsiteY0" fmla="*/ 0 h 1869743"/>
              <a:gd name="connsiteX1" fmla="*/ 928048 w 928048"/>
              <a:gd name="connsiteY1" fmla="*/ 0 h 1869743"/>
              <a:gd name="connsiteX2" fmla="*/ 928048 w 928048"/>
              <a:gd name="connsiteY2" fmla="*/ 1869743 h 1869743"/>
              <a:gd name="connsiteX3" fmla="*/ 0 w 928048"/>
              <a:gd name="connsiteY3" fmla="*/ 1869743 h 1869743"/>
              <a:gd name="connsiteX4" fmla="*/ 0 w 928048"/>
              <a:gd name="connsiteY4" fmla="*/ 0 h 1869743"/>
              <a:gd name="connsiteX0" fmla="*/ 0 w 928048"/>
              <a:gd name="connsiteY0" fmla="*/ 0 h 1869743"/>
              <a:gd name="connsiteX1" fmla="*/ 928048 w 928048"/>
              <a:gd name="connsiteY1" fmla="*/ 0 h 1869743"/>
              <a:gd name="connsiteX2" fmla="*/ 928048 w 928048"/>
              <a:gd name="connsiteY2" fmla="*/ 1869743 h 1869743"/>
              <a:gd name="connsiteX3" fmla="*/ 259308 w 928048"/>
              <a:gd name="connsiteY3" fmla="*/ 1869743 h 1869743"/>
              <a:gd name="connsiteX4" fmla="*/ 0 w 928048"/>
              <a:gd name="connsiteY4" fmla="*/ 1869743 h 1869743"/>
              <a:gd name="connsiteX5" fmla="*/ 0 w 928048"/>
              <a:gd name="connsiteY5" fmla="*/ 0 h 1869743"/>
              <a:gd name="connsiteX0" fmla="*/ 0 w 928048"/>
              <a:gd name="connsiteY0" fmla="*/ 0 h 1869743"/>
              <a:gd name="connsiteX1" fmla="*/ 928048 w 928048"/>
              <a:gd name="connsiteY1" fmla="*/ 0 h 1869743"/>
              <a:gd name="connsiteX2" fmla="*/ 928048 w 928048"/>
              <a:gd name="connsiteY2" fmla="*/ 1869743 h 1869743"/>
              <a:gd name="connsiteX3" fmla="*/ 723332 w 928048"/>
              <a:gd name="connsiteY3" fmla="*/ 1869743 h 1869743"/>
              <a:gd name="connsiteX4" fmla="*/ 259308 w 928048"/>
              <a:gd name="connsiteY4" fmla="*/ 1869743 h 1869743"/>
              <a:gd name="connsiteX5" fmla="*/ 0 w 928048"/>
              <a:gd name="connsiteY5" fmla="*/ 1869743 h 1869743"/>
              <a:gd name="connsiteX6" fmla="*/ 0 w 928048"/>
              <a:gd name="connsiteY6" fmla="*/ 0 h 1869743"/>
              <a:gd name="connsiteX0" fmla="*/ 0 w 928048"/>
              <a:gd name="connsiteY0" fmla="*/ 0 h 1869743"/>
              <a:gd name="connsiteX1" fmla="*/ 928048 w 928048"/>
              <a:gd name="connsiteY1" fmla="*/ 0 h 1869743"/>
              <a:gd name="connsiteX2" fmla="*/ 928048 w 928048"/>
              <a:gd name="connsiteY2" fmla="*/ 1869743 h 1869743"/>
              <a:gd name="connsiteX3" fmla="*/ 723332 w 928048"/>
              <a:gd name="connsiteY3" fmla="*/ 1869743 h 1869743"/>
              <a:gd name="connsiteX4" fmla="*/ 423081 w 928048"/>
              <a:gd name="connsiteY4" fmla="*/ 1869743 h 1869743"/>
              <a:gd name="connsiteX5" fmla="*/ 259308 w 928048"/>
              <a:gd name="connsiteY5" fmla="*/ 1869743 h 1869743"/>
              <a:gd name="connsiteX6" fmla="*/ 0 w 928048"/>
              <a:gd name="connsiteY6" fmla="*/ 1869743 h 1869743"/>
              <a:gd name="connsiteX7" fmla="*/ 0 w 928048"/>
              <a:gd name="connsiteY7" fmla="*/ 0 h 1869743"/>
              <a:gd name="connsiteX0" fmla="*/ 0 w 928048"/>
              <a:gd name="connsiteY0" fmla="*/ 0 h 3302758"/>
              <a:gd name="connsiteX1" fmla="*/ 928048 w 928048"/>
              <a:gd name="connsiteY1" fmla="*/ 0 h 3302758"/>
              <a:gd name="connsiteX2" fmla="*/ 928048 w 928048"/>
              <a:gd name="connsiteY2" fmla="*/ 1869743 h 3302758"/>
              <a:gd name="connsiteX3" fmla="*/ 723332 w 928048"/>
              <a:gd name="connsiteY3" fmla="*/ 1869743 h 3302758"/>
              <a:gd name="connsiteX4" fmla="*/ 491319 w 928048"/>
              <a:gd name="connsiteY4" fmla="*/ 3302758 h 3302758"/>
              <a:gd name="connsiteX5" fmla="*/ 259308 w 928048"/>
              <a:gd name="connsiteY5" fmla="*/ 1869743 h 3302758"/>
              <a:gd name="connsiteX6" fmla="*/ 0 w 928048"/>
              <a:gd name="connsiteY6" fmla="*/ 1869743 h 3302758"/>
              <a:gd name="connsiteX7" fmla="*/ 0 w 928048"/>
              <a:gd name="connsiteY7" fmla="*/ 0 h 330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8048" h="3302758">
                <a:moveTo>
                  <a:pt x="0" y="0"/>
                </a:moveTo>
                <a:lnTo>
                  <a:pt x="928048" y="0"/>
                </a:lnTo>
                <a:lnTo>
                  <a:pt x="928048" y="1869743"/>
                </a:lnTo>
                <a:lnTo>
                  <a:pt x="723332" y="1869743"/>
                </a:lnTo>
                <a:lnTo>
                  <a:pt x="491319" y="3302758"/>
                </a:lnTo>
                <a:lnTo>
                  <a:pt x="259308" y="1869743"/>
                </a:lnTo>
                <a:lnTo>
                  <a:pt x="0" y="1869743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9265504" y="4766353"/>
            <a:ext cx="1012590" cy="1190382"/>
            <a:chOff x="6643293" y="4009235"/>
            <a:chExt cx="1012590" cy="1190382"/>
          </a:xfrm>
        </p:grpSpPr>
        <p:sp>
          <p:nvSpPr>
            <p:cNvPr id="126" name="Oval 125"/>
            <p:cNvSpPr/>
            <p:nvPr/>
          </p:nvSpPr>
          <p:spPr>
            <a:xfrm>
              <a:off x="6643293" y="4009235"/>
              <a:ext cx="980782" cy="2032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6645565" y="4079748"/>
              <a:ext cx="980782" cy="2032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6647837" y="4150261"/>
              <a:ext cx="980782" cy="2032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6650109" y="4220774"/>
              <a:ext cx="980782" cy="2032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6652381" y="4291287"/>
              <a:ext cx="980782" cy="2032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6654653" y="4361800"/>
              <a:ext cx="980782" cy="2032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6656925" y="4432313"/>
              <a:ext cx="980782" cy="2032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6659197" y="4502826"/>
              <a:ext cx="980782" cy="2032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6661469" y="4573339"/>
              <a:ext cx="980782" cy="2032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6663741" y="4643852"/>
              <a:ext cx="980782" cy="2032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6666013" y="4714365"/>
              <a:ext cx="980782" cy="2032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6668285" y="4784878"/>
              <a:ext cx="980782" cy="2032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670557" y="4855391"/>
              <a:ext cx="980782" cy="2032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6672829" y="4925904"/>
              <a:ext cx="980782" cy="2032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6675101" y="4996417"/>
              <a:ext cx="980782" cy="2032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488640" y="1808523"/>
            <a:ext cx="2323488" cy="3354019"/>
            <a:chOff x="7488640" y="1808523"/>
            <a:chExt cx="2323488" cy="3354019"/>
          </a:xfrm>
        </p:grpSpPr>
        <p:sp>
          <p:nvSpPr>
            <p:cNvPr id="11" name="Rectangle 10"/>
            <p:cNvSpPr/>
            <p:nvPr/>
          </p:nvSpPr>
          <p:spPr>
            <a:xfrm>
              <a:off x="9707690" y="1887901"/>
              <a:ext cx="98074" cy="327464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 rot="16200000">
              <a:off x="8902707" y="1047764"/>
              <a:ext cx="71218" cy="174762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88640" y="1808523"/>
              <a:ext cx="655093" cy="56012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204491" y="2511194"/>
            <a:ext cx="856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Helium</a:t>
            </a:r>
          </a:p>
          <a:p>
            <a:pPr algn="ctr"/>
            <a:r>
              <a:rPr lang="en-US" dirty="0" smtClean="0"/>
              <a:t>Fridge</a:t>
            </a:r>
            <a:endParaRPr lang="en-US" dirty="0"/>
          </a:p>
        </p:txBody>
      </p:sp>
      <p:sp>
        <p:nvSpPr>
          <p:cNvPr id="155" name="TextBox 154"/>
          <p:cNvSpPr txBox="1"/>
          <p:nvPr/>
        </p:nvSpPr>
        <p:spPr>
          <a:xfrm>
            <a:off x="10234989" y="5022627"/>
            <a:ext cx="1767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Superconducting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sp>
        <p:nvSpPr>
          <p:cNvPr id="156" name="TextBox 155"/>
          <p:cNvSpPr txBox="1"/>
          <p:nvPr/>
        </p:nvSpPr>
        <p:spPr>
          <a:xfrm>
            <a:off x="7184932" y="2470746"/>
            <a:ext cx="1161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Millimeter</a:t>
            </a:r>
            <a:br>
              <a:rPr lang="en-US" dirty="0" smtClean="0"/>
            </a:br>
            <a:r>
              <a:rPr lang="en-US" dirty="0" smtClean="0"/>
              <a:t>Wave </a:t>
            </a:r>
          </a:p>
          <a:p>
            <a:pPr algn="ctr"/>
            <a:r>
              <a:rPr lang="en-US" dirty="0" smtClean="0"/>
              <a:t>Generator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22"/>
          <a:stretch/>
        </p:blipFill>
        <p:spPr>
          <a:xfrm>
            <a:off x="6193217" y="3653257"/>
            <a:ext cx="2491517" cy="2251593"/>
          </a:xfrm>
          <a:prstGeom prst="rect">
            <a:avLst/>
          </a:prstGeom>
        </p:spPr>
      </p:pic>
      <p:grpSp>
        <p:nvGrpSpPr>
          <p:cNvPr id="159" name="Group 158"/>
          <p:cNvGrpSpPr/>
          <p:nvPr/>
        </p:nvGrpSpPr>
        <p:grpSpPr>
          <a:xfrm>
            <a:off x="4744271" y="2695115"/>
            <a:ext cx="4456212" cy="3562779"/>
            <a:chOff x="4615526" y="2730033"/>
            <a:chExt cx="4456212" cy="356277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526" y="2730033"/>
              <a:ext cx="4334144" cy="243795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5" t="29166" r="30312" b="32500"/>
            <a:stretch/>
          </p:blipFill>
          <p:spPr>
            <a:xfrm>
              <a:off x="4880738" y="4540212"/>
              <a:ext cx="4191000" cy="1752600"/>
            </a:xfrm>
            <a:prstGeom prst="rect">
              <a:avLst/>
            </a:prstGeom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94" y="2641391"/>
            <a:ext cx="3361535" cy="2521151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9702" y="3436536"/>
            <a:ext cx="3134460" cy="1763134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768" y="3294087"/>
            <a:ext cx="3450400" cy="25878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28" y="2916634"/>
            <a:ext cx="3486192" cy="1960983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4" r="13595" b="33904"/>
          <a:stretch/>
        </p:blipFill>
        <p:spPr>
          <a:xfrm>
            <a:off x="4522496" y="2511690"/>
            <a:ext cx="4669256" cy="37230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1" y="1737361"/>
            <a:ext cx="4483888" cy="4520534"/>
          </a:xfrm>
        </p:spPr>
        <p:txBody>
          <a:bodyPr>
            <a:noAutofit/>
          </a:bodyPr>
          <a:lstStyle/>
          <a:p>
            <a:pPr lvl="1"/>
            <a:r>
              <a:rPr lang="en-US" sz="2200" dirty="0" smtClean="0"/>
              <a:t>Start with simple case: Protons with spin-½</a:t>
            </a:r>
            <a:endParaRPr lang="en-US" sz="2200" dirty="0"/>
          </a:p>
          <a:p>
            <a:pPr lvl="1"/>
            <a:r>
              <a:rPr lang="en-US" sz="2200" dirty="0" smtClean="0"/>
              <a:t>Start with solid material (ammonia, </a:t>
            </a:r>
            <a:r>
              <a:rPr lang="en-US" sz="2200" dirty="0" err="1" smtClean="0"/>
              <a:t>LiD</a:t>
            </a:r>
            <a:r>
              <a:rPr lang="en-US" sz="2200" dirty="0" smtClean="0"/>
              <a:t>, butanol, plastic, etc.)</a:t>
            </a:r>
          </a:p>
          <a:p>
            <a:pPr lvl="1"/>
            <a:r>
              <a:rPr lang="en-US" sz="2200" dirty="0" smtClean="0"/>
              <a:t>Drop the temperature (1 K)</a:t>
            </a:r>
          </a:p>
          <a:p>
            <a:pPr lvl="1"/>
            <a:r>
              <a:rPr lang="en-US" sz="2200" dirty="0" smtClean="0"/>
              <a:t>Insert in large (5+ T) magnetic field</a:t>
            </a:r>
          </a:p>
          <a:p>
            <a:pPr lvl="2"/>
            <a:r>
              <a:rPr lang="en-US" sz="2200" dirty="0" smtClean="0"/>
              <a:t>Now you have polarized electrons!</a:t>
            </a:r>
          </a:p>
          <a:p>
            <a:pPr lvl="1"/>
            <a:r>
              <a:rPr lang="en-US" sz="2200" dirty="0" smtClean="0"/>
              <a:t>Flood with millimeter wave </a:t>
            </a:r>
            <a:br>
              <a:rPr lang="en-US" sz="2200" dirty="0" smtClean="0"/>
            </a:br>
            <a:r>
              <a:rPr lang="en-US" sz="2200" dirty="0" smtClean="0"/>
              <a:t>radiation to transfer polarization to </a:t>
            </a:r>
            <a:br>
              <a:rPr lang="en-US" sz="2200" dirty="0" smtClean="0"/>
            </a:br>
            <a:r>
              <a:rPr lang="en-US" sz="2200" dirty="0" smtClean="0"/>
              <a:t>protons</a:t>
            </a:r>
          </a:p>
          <a:p>
            <a:pPr lvl="1"/>
            <a:r>
              <a:rPr lang="en-US" sz="2200" dirty="0" smtClean="0"/>
              <a:t>Build-up proton polarization and measure with NMR!</a:t>
            </a:r>
            <a:endParaRPr lang="en-US" sz="2200" dirty="0"/>
          </a:p>
          <a:p>
            <a:pPr lvl="1"/>
            <a:endParaRPr lang="en-US" sz="2200" dirty="0"/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14" y="4244461"/>
            <a:ext cx="2701827" cy="2026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4835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/>
      <p:bldP spid="155" grpId="0"/>
      <p:bldP spid="1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Structure of Matter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1" name="Oval 20"/>
          <p:cNvSpPr>
            <a:spLocks noChangeAspect="1"/>
          </p:cNvSpPr>
          <p:nvPr/>
        </p:nvSpPr>
        <p:spPr bwMode="auto">
          <a:xfrm>
            <a:off x="2950217" y="2886620"/>
            <a:ext cx="1972129" cy="197289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gradFill flip="none" rotWithShape="1">
              <a:gsLst>
                <a:gs pos="0">
                  <a:srgbClr val="6666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" name="Oval 51"/>
          <p:cNvSpPr>
            <a:spLocks/>
          </p:cNvSpPr>
          <p:nvPr/>
        </p:nvSpPr>
        <p:spPr bwMode="auto">
          <a:xfrm rot="18420088">
            <a:off x="3741746" y="2861316"/>
            <a:ext cx="408672" cy="1972129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24" name="Oval 54"/>
          <p:cNvSpPr>
            <a:spLocks/>
          </p:cNvSpPr>
          <p:nvPr/>
        </p:nvSpPr>
        <p:spPr bwMode="auto">
          <a:xfrm rot="14573677">
            <a:off x="3752284" y="2916234"/>
            <a:ext cx="408672" cy="1972129"/>
          </a:xfrm>
          <a:prstGeom prst="ellips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25" name="Oval 59"/>
          <p:cNvSpPr>
            <a:spLocks/>
          </p:cNvSpPr>
          <p:nvPr/>
        </p:nvSpPr>
        <p:spPr bwMode="auto">
          <a:xfrm>
            <a:off x="3762901" y="2886620"/>
            <a:ext cx="408512" cy="1972898"/>
          </a:xfrm>
          <a:prstGeom prst="ellips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12" name="Oval 68"/>
          <p:cNvSpPr>
            <a:spLocks noChangeArrowheads="1"/>
          </p:cNvSpPr>
          <p:nvPr/>
        </p:nvSpPr>
        <p:spPr bwMode="auto">
          <a:xfrm>
            <a:off x="3882212" y="3753144"/>
            <a:ext cx="128060" cy="128110"/>
          </a:xfrm>
          <a:prstGeom prst="ellipse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13" name="Oval 72"/>
          <p:cNvSpPr>
            <a:spLocks noChangeArrowheads="1"/>
          </p:cNvSpPr>
          <p:nvPr/>
        </p:nvSpPr>
        <p:spPr bwMode="auto">
          <a:xfrm>
            <a:off x="3839525" y="3838550"/>
            <a:ext cx="128060" cy="128110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14" name="Oval 87"/>
          <p:cNvSpPr>
            <a:spLocks noChangeArrowheads="1"/>
          </p:cNvSpPr>
          <p:nvPr/>
        </p:nvSpPr>
        <p:spPr bwMode="auto">
          <a:xfrm>
            <a:off x="3924898" y="3881254"/>
            <a:ext cx="128060" cy="128110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15" name="Oval 88"/>
          <p:cNvSpPr>
            <a:spLocks noChangeArrowheads="1"/>
          </p:cNvSpPr>
          <p:nvPr/>
        </p:nvSpPr>
        <p:spPr bwMode="auto">
          <a:xfrm>
            <a:off x="3882212" y="3838550"/>
            <a:ext cx="128060" cy="128110"/>
          </a:xfrm>
          <a:prstGeom prst="ellipse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16" name="Oval 89"/>
          <p:cNvSpPr>
            <a:spLocks noChangeArrowheads="1"/>
          </p:cNvSpPr>
          <p:nvPr/>
        </p:nvSpPr>
        <p:spPr bwMode="auto">
          <a:xfrm>
            <a:off x="3967585" y="3838550"/>
            <a:ext cx="128060" cy="128110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17" name="Oval 90"/>
          <p:cNvSpPr>
            <a:spLocks noChangeArrowheads="1"/>
          </p:cNvSpPr>
          <p:nvPr/>
        </p:nvSpPr>
        <p:spPr bwMode="auto">
          <a:xfrm>
            <a:off x="3946242" y="3753144"/>
            <a:ext cx="128060" cy="128110"/>
          </a:xfrm>
          <a:prstGeom prst="ellipse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3092536" y="3192606"/>
            <a:ext cx="128087" cy="12808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487263" y="3370505"/>
            <a:ext cx="128087" cy="12808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060306" y="4423666"/>
            <a:ext cx="128087" cy="12808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5" name="Text Box 62"/>
          <p:cNvSpPr txBox="1">
            <a:spLocks noChangeArrowheads="1"/>
          </p:cNvSpPr>
          <p:nvPr/>
        </p:nvSpPr>
        <p:spPr bwMode="auto">
          <a:xfrm>
            <a:off x="3469336" y="2429667"/>
            <a:ext cx="500785" cy="25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r>
              <a:rPr lang="en-US" dirty="0"/>
              <a:t>Atom</a:t>
            </a:r>
          </a:p>
        </p:txBody>
      </p:sp>
      <p:sp>
        <p:nvSpPr>
          <p:cNvPr id="49" name="Text Box 65"/>
          <p:cNvSpPr txBox="1">
            <a:spLocks noChangeArrowheads="1"/>
          </p:cNvSpPr>
          <p:nvPr/>
        </p:nvSpPr>
        <p:spPr bwMode="auto">
          <a:xfrm>
            <a:off x="3761436" y="5120088"/>
            <a:ext cx="476769" cy="20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r>
              <a:rPr lang="en-US" sz="1800"/>
              <a:t>10</a:t>
            </a:r>
            <a:r>
              <a:rPr lang="en-US" sz="1800" baseline="30000"/>
              <a:t>-10 </a:t>
            </a:r>
            <a:r>
              <a:rPr lang="en-US" sz="1800"/>
              <a:t>m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4103891" y="3441665"/>
            <a:ext cx="2060068" cy="1445271"/>
            <a:chOff x="4103891" y="3441665"/>
            <a:chExt cx="2060068" cy="1445271"/>
          </a:xfrm>
        </p:grpSpPr>
        <p:sp>
          <p:nvSpPr>
            <p:cNvPr id="32" name="Isosceles Triangle 31"/>
            <p:cNvSpPr/>
            <p:nvPr/>
          </p:nvSpPr>
          <p:spPr bwMode="auto">
            <a:xfrm rot="17336901">
              <a:off x="4680283" y="3011149"/>
              <a:ext cx="553265" cy="1706050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511960" y="3868622"/>
              <a:ext cx="640436" cy="597740"/>
              <a:chOff x="5511960" y="3868622"/>
              <a:chExt cx="640436" cy="597740"/>
            </a:xfrm>
          </p:grpSpPr>
          <p:sp>
            <p:nvSpPr>
              <p:cNvPr id="34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46" name="Text Box 73"/>
            <p:cNvSpPr txBox="1">
              <a:spLocks noChangeArrowheads="1"/>
            </p:cNvSpPr>
            <p:nvPr/>
          </p:nvSpPr>
          <p:spPr bwMode="auto">
            <a:xfrm>
              <a:off x="5469264" y="3441665"/>
              <a:ext cx="694695" cy="256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/>
                <a:t>Nucleus</a:t>
              </a:r>
            </a:p>
          </p:txBody>
        </p:sp>
        <p:sp>
          <p:nvSpPr>
            <p:cNvPr id="50" name="Line 69"/>
            <p:cNvSpPr>
              <a:spLocks noChangeShapeType="1"/>
            </p:cNvSpPr>
            <p:nvPr/>
          </p:nvSpPr>
          <p:spPr bwMode="auto">
            <a:xfrm>
              <a:off x="5511960" y="4679684"/>
              <a:ext cx="64043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" name="Text Box 70"/>
            <p:cNvSpPr txBox="1">
              <a:spLocks noChangeArrowheads="1"/>
            </p:cNvSpPr>
            <p:nvPr/>
          </p:nvSpPr>
          <p:spPr bwMode="auto">
            <a:xfrm>
              <a:off x="5597351" y="4679684"/>
              <a:ext cx="476769" cy="207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1800" dirty="0"/>
                <a:t>10</a:t>
              </a:r>
              <a:r>
                <a:rPr lang="en-US" sz="1800" baseline="30000" dirty="0"/>
                <a:t>-14 </a:t>
              </a:r>
              <a:r>
                <a:rPr lang="en-US" sz="1800" dirty="0"/>
                <a:t>m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7316744" y="4505549"/>
            <a:ext cx="1908083" cy="1363545"/>
            <a:chOff x="7316744" y="4505549"/>
            <a:chExt cx="1908083" cy="1363545"/>
          </a:xfrm>
        </p:grpSpPr>
        <p:sp>
          <p:nvSpPr>
            <p:cNvPr id="9" name="Isosceles Triangle 8"/>
            <p:cNvSpPr/>
            <p:nvPr/>
          </p:nvSpPr>
          <p:spPr bwMode="auto">
            <a:xfrm rot="17336901">
              <a:off x="7602271" y="4471699"/>
              <a:ext cx="515907" cy="1086962"/>
            </a:xfrm>
            <a:prstGeom prst="triangle">
              <a:avLst>
                <a:gd name="adj" fmla="val 72989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6" name="Oval 95"/>
            <p:cNvSpPr>
              <a:spLocks noChangeArrowheads="1"/>
            </p:cNvSpPr>
            <p:nvPr/>
          </p:nvSpPr>
          <p:spPr bwMode="auto">
            <a:xfrm>
              <a:off x="8159094" y="4936014"/>
              <a:ext cx="597740" cy="597740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8" name="Text Box 110"/>
            <p:cNvSpPr txBox="1">
              <a:spLocks noChangeArrowheads="1"/>
            </p:cNvSpPr>
            <p:nvPr/>
          </p:nvSpPr>
          <p:spPr bwMode="auto">
            <a:xfrm>
              <a:off x="8201790" y="4505549"/>
              <a:ext cx="10230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dirty="0" smtClean="0"/>
                <a:t>Quark</a:t>
              </a:r>
              <a:endParaRPr lang="en-US" dirty="0"/>
            </a:p>
          </p:txBody>
        </p:sp>
        <p:sp>
          <p:nvSpPr>
            <p:cNvPr id="54" name="Line 71"/>
            <p:cNvSpPr>
              <a:spLocks noChangeShapeType="1"/>
            </p:cNvSpPr>
            <p:nvPr/>
          </p:nvSpPr>
          <p:spPr bwMode="auto">
            <a:xfrm>
              <a:off x="8159094" y="5619146"/>
              <a:ext cx="64043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5" name="Text Box 72"/>
            <p:cNvSpPr txBox="1">
              <a:spLocks noChangeArrowheads="1"/>
            </p:cNvSpPr>
            <p:nvPr/>
          </p:nvSpPr>
          <p:spPr bwMode="auto">
            <a:xfrm>
              <a:off x="8201790" y="5661842"/>
              <a:ext cx="580840" cy="207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1800">
                  <a:latin typeface="Times" panose="02020603050405020304" pitchFamily="18" charset="0"/>
                </a:rPr>
                <a:t>&lt; </a:t>
              </a:r>
              <a:r>
                <a:rPr lang="en-US" sz="1800"/>
                <a:t>10</a:t>
              </a:r>
              <a:r>
                <a:rPr lang="en-US" sz="1800" baseline="30000"/>
                <a:t>-18 </a:t>
              </a:r>
              <a:r>
                <a:rPr lang="en-US" sz="1800"/>
                <a:t>m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526400" y="1878710"/>
            <a:ext cx="4961635" cy="1129771"/>
            <a:chOff x="4526400" y="1878710"/>
            <a:chExt cx="4961635" cy="1129771"/>
          </a:xfrm>
        </p:grpSpPr>
        <p:sp>
          <p:nvSpPr>
            <p:cNvPr id="43" name="Isosceles Triangle 42"/>
            <p:cNvSpPr/>
            <p:nvPr/>
          </p:nvSpPr>
          <p:spPr bwMode="auto">
            <a:xfrm rot="15390405">
              <a:off x="6513530" y="859464"/>
              <a:ext cx="87170" cy="4061430"/>
            </a:xfrm>
            <a:prstGeom prst="triangle">
              <a:avLst>
                <a:gd name="adj" fmla="val 49634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44" name="Oval 15"/>
            <p:cNvSpPr>
              <a:spLocks noChangeArrowheads="1"/>
            </p:cNvSpPr>
            <p:nvPr/>
          </p:nvSpPr>
          <p:spPr bwMode="auto">
            <a:xfrm>
              <a:off x="8479312" y="2374272"/>
              <a:ext cx="85391" cy="853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6" name="Line 71"/>
            <p:cNvSpPr>
              <a:spLocks noChangeShapeType="1"/>
            </p:cNvSpPr>
            <p:nvPr/>
          </p:nvSpPr>
          <p:spPr bwMode="auto">
            <a:xfrm>
              <a:off x="8457964" y="2673142"/>
              <a:ext cx="1280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Text Box 72"/>
            <p:cNvSpPr txBox="1">
              <a:spLocks noChangeArrowheads="1"/>
            </p:cNvSpPr>
            <p:nvPr/>
          </p:nvSpPr>
          <p:spPr bwMode="auto">
            <a:xfrm>
              <a:off x="8244486" y="2801229"/>
              <a:ext cx="611083" cy="207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1800">
                  <a:latin typeface="Times" panose="02020603050405020304" pitchFamily="18" charset="0"/>
                </a:rPr>
                <a:t>&lt;</a:t>
              </a:r>
              <a:r>
                <a:rPr lang="en-US" sz="1800"/>
                <a:t> 10</a:t>
              </a:r>
              <a:r>
                <a:rPr lang="en-US" sz="1800" baseline="30000"/>
                <a:t>-22 </a:t>
              </a:r>
              <a:r>
                <a:rPr lang="en-US" sz="1800"/>
                <a:t>m</a:t>
              </a:r>
            </a:p>
          </p:txBody>
        </p:sp>
        <p:sp>
          <p:nvSpPr>
            <p:cNvPr id="58" name="Text Box 110"/>
            <p:cNvSpPr txBox="1">
              <a:spLocks noChangeArrowheads="1"/>
            </p:cNvSpPr>
            <p:nvPr/>
          </p:nvSpPr>
          <p:spPr bwMode="auto">
            <a:xfrm>
              <a:off x="8173251" y="1878710"/>
              <a:ext cx="13147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dirty="0" smtClean="0"/>
                <a:t>Electron</a:t>
              </a:r>
              <a:endParaRPr lang="en-US" dirty="0"/>
            </a:p>
          </p:txBody>
        </p:sp>
      </p:grpSp>
      <p:sp>
        <p:nvSpPr>
          <p:cNvPr id="59" name="Line 64"/>
          <p:cNvSpPr>
            <a:spLocks noChangeShapeType="1"/>
          </p:cNvSpPr>
          <p:nvPr/>
        </p:nvSpPr>
        <p:spPr bwMode="auto">
          <a:xfrm>
            <a:off x="3078304" y="5077393"/>
            <a:ext cx="1750524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6052772" y="3808630"/>
            <a:ext cx="2873738" cy="1502072"/>
            <a:chOff x="6052772" y="3808630"/>
            <a:chExt cx="2873738" cy="1502072"/>
          </a:xfrm>
        </p:grpSpPr>
        <p:sp>
          <p:nvSpPr>
            <p:cNvPr id="7" name="Isosceles Triangle 6"/>
            <p:cNvSpPr/>
            <p:nvPr/>
          </p:nvSpPr>
          <p:spPr bwMode="auto">
            <a:xfrm rot="17336901">
              <a:off x="6303610" y="3784119"/>
              <a:ext cx="625314" cy="1126989"/>
            </a:xfrm>
            <a:prstGeom prst="triangle">
              <a:avLst>
                <a:gd name="adj" fmla="val 34172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47" name="Text Box 74"/>
            <p:cNvSpPr txBox="1">
              <a:spLocks noChangeArrowheads="1"/>
            </p:cNvSpPr>
            <p:nvPr/>
          </p:nvSpPr>
          <p:spPr bwMode="auto">
            <a:xfrm>
              <a:off x="6653131" y="3808630"/>
              <a:ext cx="22733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dirty="0" smtClean="0"/>
                <a:t>Proton/Neutron</a:t>
              </a:r>
              <a:endParaRPr lang="en-US" dirty="0"/>
            </a:p>
          </p:txBody>
        </p:sp>
        <p:sp>
          <p:nvSpPr>
            <p:cNvPr id="52" name="Line 71"/>
            <p:cNvSpPr>
              <a:spLocks noChangeShapeType="1"/>
            </p:cNvSpPr>
            <p:nvPr/>
          </p:nvSpPr>
          <p:spPr bwMode="auto">
            <a:xfrm>
              <a:off x="6920918" y="5060755"/>
              <a:ext cx="64043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" name="Text Box 72"/>
            <p:cNvSpPr txBox="1">
              <a:spLocks noChangeArrowheads="1"/>
            </p:cNvSpPr>
            <p:nvPr/>
          </p:nvSpPr>
          <p:spPr bwMode="auto">
            <a:xfrm>
              <a:off x="7006310" y="5103450"/>
              <a:ext cx="476769" cy="207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sz="1800"/>
                <a:t>10</a:t>
              </a:r>
              <a:r>
                <a:rPr lang="en-US" sz="1800" baseline="30000"/>
                <a:t>-15 </a:t>
              </a:r>
              <a:r>
                <a:rPr lang="en-US" sz="1800"/>
                <a:t>m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6878223" y="4210187"/>
              <a:ext cx="683131" cy="683131"/>
              <a:chOff x="6878223" y="4210187"/>
              <a:chExt cx="683131" cy="683131"/>
            </a:xfrm>
          </p:grpSpPr>
          <p:sp>
            <p:nvSpPr>
              <p:cNvPr id="8" name="Oval 118"/>
              <p:cNvSpPr>
                <a:spLocks noChangeArrowheads="1"/>
              </p:cNvSpPr>
              <p:nvPr/>
            </p:nvSpPr>
            <p:spPr bwMode="auto">
              <a:xfrm>
                <a:off x="6878223" y="4210187"/>
                <a:ext cx="683131" cy="683131"/>
              </a:xfrm>
              <a:prstGeom prst="ellipse">
                <a:avLst/>
              </a:prstGeom>
              <a:solidFill>
                <a:schemeClr val="tx1">
                  <a:alpha val="89018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Oval 16"/>
              <p:cNvSpPr>
                <a:spLocks noChangeArrowheads="1"/>
              </p:cNvSpPr>
              <p:nvPr/>
            </p:nvSpPr>
            <p:spPr bwMode="auto">
              <a:xfrm>
                <a:off x="6963614" y="4509057"/>
                <a:ext cx="213479" cy="213479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Oval 16"/>
              <p:cNvSpPr>
                <a:spLocks noChangeArrowheads="1"/>
              </p:cNvSpPr>
              <p:nvPr/>
            </p:nvSpPr>
            <p:spPr bwMode="auto">
              <a:xfrm>
                <a:off x="7177093" y="4338275"/>
                <a:ext cx="213479" cy="213479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9" name="Oval 16"/>
              <p:cNvSpPr>
                <a:spLocks noChangeArrowheads="1"/>
              </p:cNvSpPr>
              <p:nvPr/>
            </p:nvSpPr>
            <p:spPr bwMode="auto">
              <a:xfrm>
                <a:off x="7177093" y="4594449"/>
                <a:ext cx="213479" cy="213479"/>
              </a:xfrm>
              <a:prstGeom prst="ellipse">
                <a:avLst/>
              </a:prstGeom>
              <a:solidFill>
                <a:srgbClr val="008000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Oval 16"/>
              <p:cNvSpPr>
                <a:spLocks noChangeArrowheads="1"/>
              </p:cNvSpPr>
              <p:nvPr/>
            </p:nvSpPr>
            <p:spPr bwMode="auto">
              <a:xfrm>
                <a:off x="6963614" y="4509057"/>
                <a:ext cx="213479" cy="213479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6878223" y="4210187"/>
                <a:ext cx="683131" cy="68313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3" name="Freeform 2"/>
              <p:cNvSpPr/>
              <p:nvPr/>
            </p:nvSpPr>
            <p:spPr>
              <a:xfrm>
                <a:off x="7077075" y="4374885"/>
                <a:ext cx="297884" cy="304923"/>
              </a:xfrm>
              <a:custGeom>
                <a:avLst/>
                <a:gdLst>
                  <a:gd name="connsiteX0" fmla="*/ 153003 w 348493"/>
                  <a:gd name="connsiteY0" fmla="*/ 95487 h 322357"/>
                  <a:gd name="connsiteX1" fmla="*/ 231584 w 348493"/>
                  <a:gd name="connsiteY1" fmla="*/ 2618 h 322357"/>
                  <a:gd name="connsiteX2" fmla="*/ 160147 w 348493"/>
                  <a:gd name="connsiteY2" fmla="*/ 33574 h 322357"/>
                  <a:gd name="connsiteX3" fmla="*/ 243490 w 348493"/>
                  <a:gd name="connsiteY3" fmla="*/ 116918 h 322357"/>
                  <a:gd name="connsiteX4" fmla="*/ 279209 w 348493"/>
                  <a:gd name="connsiteY4" fmla="*/ 28812 h 322357"/>
                  <a:gd name="connsiteX5" fmla="*/ 229203 w 348493"/>
                  <a:gd name="connsiteY5" fmla="*/ 66912 h 322357"/>
                  <a:gd name="connsiteX6" fmla="*/ 295878 w 348493"/>
                  <a:gd name="connsiteY6" fmla="*/ 135968 h 322357"/>
                  <a:gd name="connsiteX7" fmla="*/ 307784 w 348493"/>
                  <a:gd name="connsiteY7" fmla="*/ 109774 h 322357"/>
                  <a:gd name="connsiteX8" fmla="*/ 272065 w 348493"/>
                  <a:gd name="connsiteY8" fmla="*/ 200262 h 322357"/>
                  <a:gd name="connsiteX9" fmla="*/ 348265 w 348493"/>
                  <a:gd name="connsiteY9" fmla="*/ 231218 h 322357"/>
                  <a:gd name="connsiteX10" fmla="*/ 293497 w 348493"/>
                  <a:gd name="connsiteY10" fmla="*/ 166924 h 322357"/>
                  <a:gd name="connsiteX11" fmla="*/ 233965 w 348493"/>
                  <a:gd name="connsiteY11" fmla="*/ 209787 h 322357"/>
                  <a:gd name="connsiteX12" fmla="*/ 269684 w 348493"/>
                  <a:gd name="connsiteY12" fmla="*/ 290749 h 322357"/>
                  <a:gd name="connsiteX13" fmla="*/ 310165 w 348493"/>
                  <a:gd name="connsiteY13" fmla="*/ 264555 h 322357"/>
                  <a:gd name="connsiteX14" fmla="*/ 198247 w 348493"/>
                  <a:gd name="connsiteY14" fmla="*/ 233599 h 322357"/>
                  <a:gd name="connsiteX15" fmla="*/ 205390 w 348493"/>
                  <a:gd name="connsiteY15" fmla="*/ 276462 h 322357"/>
                  <a:gd name="connsiteX16" fmla="*/ 148240 w 348493"/>
                  <a:gd name="connsiteY16" fmla="*/ 281224 h 322357"/>
                  <a:gd name="connsiteX17" fmla="*/ 129190 w 348493"/>
                  <a:gd name="connsiteY17" fmla="*/ 316943 h 322357"/>
                  <a:gd name="connsiteX18" fmla="*/ 50609 w 348493"/>
                  <a:gd name="connsiteY18" fmla="*/ 305037 h 322357"/>
                  <a:gd name="connsiteX19" fmla="*/ 148240 w 348493"/>
                  <a:gd name="connsiteY19" fmla="*/ 259793 h 322357"/>
                  <a:gd name="connsiteX20" fmla="*/ 33940 w 348493"/>
                  <a:gd name="connsiteY20" fmla="*/ 321705 h 322357"/>
                  <a:gd name="connsiteX21" fmla="*/ 69659 w 348493"/>
                  <a:gd name="connsiteY21" fmla="*/ 212168 h 322357"/>
                  <a:gd name="connsiteX22" fmla="*/ 110140 w 348493"/>
                  <a:gd name="connsiteY22" fmla="*/ 250268 h 322357"/>
                  <a:gd name="connsiteX23" fmla="*/ 14890 w 348493"/>
                  <a:gd name="connsiteY23" fmla="*/ 247887 h 322357"/>
                  <a:gd name="connsiteX24" fmla="*/ 48228 w 348493"/>
                  <a:gd name="connsiteY24" fmla="*/ 171687 h 322357"/>
                  <a:gd name="connsiteX25" fmla="*/ 88709 w 348493"/>
                  <a:gd name="connsiteY25" fmla="*/ 214549 h 322357"/>
                  <a:gd name="connsiteX26" fmla="*/ 603 w 348493"/>
                  <a:gd name="connsiteY26" fmla="*/ 181212 h 322357"/>
                  <a:gd name="connsiteX27" fmla="*/ 50609 w 348493"/>
                  <a:gd name="connsiteY27" fmla="*/ 126443 h 32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48493" h="322357">
                    <a:moveTo>
                      <a:pt x="153003" y="95487"/>
                    </a:moveTo>
                    <a:cubicBezTo>
                      <a:pt x="191698" y="54212"/>
                      <a:pt x="230393" y="12937"/>
                      <a:pt x="231584" y="2618"/>
                    </a:cubicBezTo>
                    <a:cubicBezTo>
                      <a:pt x="232775" y="-7701"/>
                      <a:pt x="158163" y="14524"/>
                      <a:pt x="160147" y="33574"/>
                    </a:cubicBezTo>
                    <a:cubicBezTo>
                      <a:pt x="162131" y="52624"/>
                      <a:pt x="223646" y="117712"/>
                      <a:pt x="243490" y="116918"/>
                    </a:cubicBezTo>
                    <a:cubicBezTo>
                      <a:pt x="263334" y="116124"/>
                      <a:pt x="281590" y="37146"/>
                      <a:pt x="279209" y="28812"/>
                    </a:cubicBezTo>
                    <a:cubicBezTo>
                      <a:pt x="276828" y="20478"/>
                      <a:pt x="226425" y="49053"/>
                      <a:pt x="229203" y="66912"/>
                    </a:cubicBezTo>
                    <a:cubicBezTo>
                      <a:pt x="231981" y="84771"/>
                      <a:pt x="282781" y="128824"/>
                      <a:pt x="295878" y="135968"/>
                    </a:cubicBezTo>
                    <a:cubicBezTo>
                      <a:pt x="308975" y="143112"/>
                      <a:pt x="311753" y="99058"/>
                      <a:pt x="307784" y="109774"/>
                    </a:cubicBezTo>
                    <a:cubicBezTo>
                      <a:pt x="303815" y="120490"/>
                      <a:pt x="265318" y="180021"/>
                      <a:pt x="272065" y="200262"/>
                    </a:cubicBezTo>
                    <a:cubicBezTo>
                      <a:pt x="278812" y="220503"/>
                      <a:pt x="344693" y="236774"/>
                      <a:pt x="348265" y="231218"/>
                    </a:cubicBezTo>
                    <a:cubicBezTo>
                      <a:pt x="351837" y="225662"/>
                      <a:pt x="312547" y="170496"/>
                      <a:pt x="293497" y="166924"/>
                    </a:cubicBezTo>
                    <a:cubicBezTo>
                      <a:pt x="274447" y="163352"/>
                      <a:pt x="237934" y="189149"/>
                      <a:pt x="233965" y="209787"/>
                    </a:cubicBezTo>
                    <a:cubicBezTo>
                      <a:pt x="229996" y="230425"/>
                      <a:pt x="256984" y="281621"/>
                      <a:pt x="269684" y="290749"/>
                    </a:cubicBezTo>
                    <a:cubicBezTo>
                      <a:pt x="282384" y="299877"/>
                      <a:pt x="322071" y="274080"/>
                      <a:pt x="310165" y="264555"/>
                    </a:cubicBezTo>
                    <a:cubicBezTo>
                      <a:pt x="298259" y="255030"/>
                      <a:pt x="215710" y="231615"/>
                      <a:pt x="198247" y="233599"/>
                    </a:cubicBezTo>
                    <a:cubicBezTo>
                      <a:pt x="180785" y="235584"/>
                      <a:pt x="213725" y="268525"/>
                      <a:pt x="205390" y="276462"/>
                    </a:cubicBezTo>
                    <a:cubicBezTo>
                      <a:pt x="197056" y="284400"/>
                      <a:pt x="160940" y="274477"/>
                      <a:pt x="148240" y="281224"/>
                    </a:cubicBezTo>
                    <a:cubicBezTo>
                      <a:pt x="135540" y="287971"/>
                      <a:pt x="145462" y="312974"/>
                      <a:pt x="129190" y="316943"/>
                    </a:cubicBezTo>
                    <a:cubicBezTo>
                      <a:pt x="112918" y="320912"/>
                      <a:pt x="47434" y="314562"/>
                      <a:pt x="50609" y="305037"/>
                    </a:cubicBezTo>
                    <a:cubicBezTo>
                      <a:pt x="53784" y="295512"/>
                      <a:pt x="151018" y="257015"/>
                      <a:pt x="148240" y="259793"/>
                    </a:cubicBezTo>
                    <a:cubicBezTo>
                      <a:pt x="145462" y="262571"/>
                      <a:pt x="47037" y="329642"/>
                      <a:pt x="33940" y="321705"/>
                    </a:cubicBezTo>
                    <a:cubicBezTo>
                      <a:pt x="20843" y="313768"/>
                      <a:pt x="56959" y="224074"/>
                      <a:pt x="69659" y="212168"/>
                    </a:cubicBezTo>
                    <a:cubicBezTo>
                      <a:pt x="82359" y="200262"/>
                      <a:pt x="119268" y="244315"/>
                      <a:pt x="110140" y="250268"/>
                    </a:cubicBezTo>
                    <a:cubicBezTo>
                      <a:pt x="101012" y="256221"/>
                      <a:pt x="25209" y="260984"/>
                      <a:pt x="14890" y="247887"/>
                    </a:cubicBezTo>
                    <a:cubicBezTo>
                      <a:pt x="4571" y="234790"/>
                      <a:pt x="35925" y="177243"/>
                      <a:pt x="48228" y="171687"/>
                    </a:cubicBezTo>
                    <a:cubicBezTo>
                      <a:pt x="60531" y="166131"/>
                      <a:pt x="96647" y="212961"/>
                      <a:pt x="88709" y="214549"/>
                    </a:cubicBezTo>
                    <a:cubicBezTo>
                      <a:pt x="80771" y="216137"/>
                      <a:pt x="6953" y="195896"/>
                      <a:pt x="603" y="181212"/>
                    </a:cubicBezTo>
                    <a:cubicBezTo>
                      <a:pt x="-5747" y="166528"/>
                      <a:pt x="39893" y="135968"/>
                      <a:pt x="50609" y="126443"/>
                    </a:cubicBez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7194015" y="4227144"/>
                <a:ext cx="105297" cy="63156"/>
                <a:chOff x="7091417" y="4227143"/>
                <a:chExt cx="207895" cy="124693"/>
              </a:xfrm>
            </p:grpSpPr>
            <p:sp>
              <p:nvSpPr>
                <p:cNvPr id="64" name="Oval 95"/>
                <p:cNvSpPr>
                  <a:spLocks noChangeArrowheads="1"/>
                </p:cNvSpPr>
                <p:nvPr/>
              </p:nvSpPr>
              <p:spPr bwMode="auto">
                <a:xfrm>
                  <a:off x="7091417" y="4227143"/>
                  <a:ext cx="122505" cy="1225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65" name="Oval 95"/>
                <p:cNvSpPr>
                  <a:spLocks noChangeArrowheads="1"/>
                </p:cNvSpPr>
                <p:nvPr/>
              </p:nvSpPr>
              <p:spPr bwMode="auto">
                <a:xfrm>
                  <a:off x="7176807" y="4229331"/>
                  <a:ext cx="122505" cy="1225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sp>
            <p:nvSpPr>
              <p:cNvPr id="62" name="Oval 95"/>
              <p:cNvSpPr>
                <a:spLocks noChangeArrowheads="1"/>
              </p:cNvSpPr>
              <p:nvPr/>
            </p:nvSpPr>
            <p:spPr bwMode="auto">
              <a:xfrm>
                <a:off x="7191413" y="4616023"/>
                <a:ext cx="74030" cy="729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0000"/>
                      <a:lumOff val="40000"/>
                      <a:tint val="66000"/>
                      <a:satMod val="160000"/>
                    </a:schemeClr>
                  </a:gs>
                  <a:gs pos="50000">
                    <a:schemeClr val="accent2">
                      <a:lumMod val="60000"/>
                      <a:lumOff val="40000"/>
                      <a:tint val="44500"/>
                      <a:satMod val="160000"/>
                    </a:schemeClr>
                  </a:gs>
                  <a:gs pos="100000">
                    <a:schemeClr val="accent2">
                      <a:lumMod val="60000"/>
                      <a:lumOff val="4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3" name="Oval 95"/>
              <p:cNvSpPr>
                <a:spLocks noChangeArrowheads="1"/>
              </p:cNvSpPr>
              <p:nvPr/>
            </p:nvSpPr>
            <p:spPr bwMode="auto">
              <a:xfrm>
                <a:off x="7301157" y="4445014"/>
                <a:ext cx="74030" cy="72973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0" name="Oval 95"/>
              <p:cNvSpPr>
                <a:spLocks noChangeArrowheads="1"/>
              </p:cNvSpPr>
              <p:nvPr/>
            </p:nvSpPr>
            <p:spPr bwMode="auto">
              <a:xfrm>
                <a:off x="7126079" y="4440412"/>
                <a:ext cx="74030" cy="72973"/>
              </a:xfrm>
              <a:prstGeom prst="ellipse">
                <a:avLst/>
              </a:prstGeom>
              <a:gradFill flip="none" rotWithShape="1">
                <a:gsLst>
                  <a:gs pos="0">
                    <a:srgbClr val="2DBD56">
                      <a:tint val="66000"/>
                      <a:satMod val="160000"/>
                    </a:srgbClr>
                  </a:gs>
                  <a:gs pos="50000">
                    <a:srgbClr val="2DBD56">
                      <a:tint val="44500"/>
                      <a:satMod val="160000"/>
                    </a:srgbClr>
                  </a:gs>
                  <a:gs pos="100000">
                    <a:srgbClr val="2DBD56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7" name="Oval 95"/>
              <p:cNvSpPr>
                <a:spLocks noChangeArrowheads="1"/>
              </p:cNvSpPr>
              <p:nvPr/>
            </p:nvSpPr>
            <p:spPr bwMode="auto">
              <a:xfrm rot="19970863">
                <a:off x="6971387" y="4368198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00">
                      <a:tint val="66000"/>
                      <a:satMod val="160000"/>
                    </a:srgbClr>
                  </a:gs>
                  <a:gs pos="50000">
                    <a:srgbClr val="00FF00">
                      <a:tint val="44500"/>
                      <a:satMod val="160000"/>
                    </a:srgbClr>
                  </a:gs>
                  <a:gs pos="100000">
                    <a:srgbClr val="00FF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8" name="Oval 95"/>
              <p:cNvSpPr>
                <a:spLocks noChangeArrowheads="1"/>
              </p:cNvSpPr>
              <p:nvPr/>
            </p:nvSpPr>
            <p:spPr bwMode="auto">
              <a:xfrm rot="19970863">
                <a:off x="7010376" y="4349447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0" name="Oval 95"/>
              <p:cNvSpPr>
                <a:spLocks noChangeArrowheads="1"/>
              </p:cNvSpPr>
              <p:nvPr/>
            </p:nvSpPr>
            <p:spPr bwMode="auto">
              <a:xfrm rot="1399951">
                <a:off x="7409689" y="4421150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1" name="Oval 95"/>
              <p:cNvSpPr>
                <a:spLocks noChangeArrowheads="1"/>
              </p:cNvSpPr>
              <p:nvPr/>
            </p:nvSpPr>
            <p:spPr bwMode="auto">
              <a:xfrm rot="1399951">
                <a:off x="7448962" y="4439297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3" name="Oval 95"/>
              <p:cNvSpPr>
                <a:spLocks noChangeArrowheads="1"/>
              </p:cNvSpPr>
              <p:nvPr/>
            </p:nvSpPr>
            <p:spPr bwMode="auto">
              <a:xfrm rot="4727204">
                <a:off x="7362266" y="4599000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4" name="Oval 95"/>
              <p:cNvSpPr>
                <a:spLocks noChangeArrowheads="1"/>
              </p:cNvSpPr>
              <p:nvPr/>
            </p:nvSpPr>
            <p:spPr bwMode="auto">
              <a:xfrm rot="4727204">
                <a:off x="7369589" y="4641639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00">
                      <a:tint val="66000"/>
                      <a:satMod val="160000"/>
                    </a:srgbClr>
                  </a:gs>
                  <a:gs pos="50000">
                    <a:srgbClr val="00FF00">
                      <a:tint val="44500"/>
                      <a:satMod val="160000"/>
                    </a:srgbClr>
                  </a:gs>
                  <a:gs pos="100000">
                    <a:srgbClr val="00FF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6" name="Oval 95"/>
              <p:cNvSpPr>
                <a:spLocks noChangeArrowheads="1"/>
              </p:cNvSpPr>
              <p:nvPr/>
            </p:nvSpPr>
            <p:spPr bwMode="auto">
              <a:xfrm rot="19362865">
                <a:off x="7149927" y="4778443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7" name="Oval 95"/>
              <p:cNvSpPr>
                <a:spLocks noChangeArrowheads="1"/>
              </p:cNvSpPr>
              <p:nvPr/>
            </p:nvSpPr>
            <p:spPr bwMode="auto">
              <a:xfrm rot="19362865">
                <a:off x="7185008" y="4753125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79" name="Oval 95"/>
              <p:cNvSpPr>
                <a:spLocks noChangeArrowheads="1"/>
              </p:cNvSpPr>
              <p:nvPr/>
            </p:nvSpPr>
            <p:spPr bwMode="auto">
              <a:xfrm rot="20588462">
                <a:off x="6932745" y="4589287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80" name="Oval 95"/>
              <p:cNvSpPr>
                <a:spLocks noChangeArrowheads="1"/>
              </p:cNvSpPr>
              <p:nvPr/>
            </p:nvSpPr>
            <p:spPr bwMode="auto">
              <a:xfrm rot="20588462">
                <a:off x="6974457" y="4577805"/>
                <a:ext cx="62048" cy="620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 dirty="0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636104" y="6016487"/>
            <a:ext cx="406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sense of scale: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http://htwins.net/scale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5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8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3029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Structure </a:t>
            </a:r>
            <a:r>
              <a:rPr lang="en-US" dirty="0" smtClean="0"/>
              <a:t>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4119" y="1910123"/>
                <a:ext cx="5459105" cy="3439793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000" dirty="0" smtClean="0"/>
                  <a:t>Dynamic Nuclear Polarization of ND</a:t>
                </a:r>
                <a:r>
                  <a:rPr lang="en-US" sz="2000" baseline="-25000" dirty="0" smtClean="0"/>
                  <a:t>3</a:t>
                </a:r>
                <a:endParaRPr lang="en-US" sz="2000" baseline="-25000" dirty="0"/>
              </a:p>
              <a:p>
                <a:pPr lvl="1"/>
                <a:r>
                  <a:rPr lang="en-US" sz="2800" dirty="0" smtClean="0"/>
                  <a:t>Goal: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30%</m:t>
                    </m:r>
                  </m:oMath>
                </a14:m>
                <a:endParaRPr lang="en-US" sz="4000" dirty="0" smtClean="0"/>
              </a:p>
              <a:p>
                <a:pPr lvl="1"/>
                <a:r>
                  <a:rPr lang="en-US" sz="2000" dirty="0" smtClean="0"/>
                  <a:t>5 </a:t>
                </a:r>
                <a:r>
                  <a:rPr lang="en-US" sz="2000" dirty="0"/>
                  <a:t>Tesla at 1 K</a:t>
                </a:r>
              </a:p>
              <a:p>
                <a:pPr lvl="1"/>
                <a:r>
                  <a:rPr lang="en-US" sz="2000" dirty="0"/>
                  <a:t>3cm Target Length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0.65</m:t>
                    </m:r>
                  </m:oMath>
                </a14:m>
                <a:endParaRPr lang="en-US" sz="20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0.27</m:t>
                    </m:r>
                  </m:oMath>
                </a14:m>
                <a:endParaRPr lang="en-US" sz="2000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4119" y="1910123"/>
                <a:ext cx="5459105" cy="3439793"/>
              </a:xfrm>
              <a:blipFill rotWithShape="0">
                <a:blip r:embed="rId2"/>
                <a:stretch>
                  <a:fillRect l="-335" t="-1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8441026" y="1814517"/>
            <a:ext cx="4508500" cy="4389437"/>
            <a:chOff x="8250526" y="1776417"/>
            <a:chExt cx="4508500" cy="4389437"/>
          </a:xfrm>
        </p:grpSpPr>
        <p:grpSp>
          <p:nvGrpSpPr>
            <p:cNvPr id="14" name="Group 13"/>
            <p:cNvGrpSpPr/>
            <p:nvPr/>
          </p:nvGrpSpPr>
          <p:grpSpPr>
            <a:xfrm>
              <a:off x="8250526" y="1776417"/>
              <a:ext cx="4508500" cy="4389437"/>
              <a:chOff x="7943121" y="1910123"/>
              <a:chExt cx="4508500" cy="4389437"/>
            </a:xfrm>
          </p:grpSpPr>
          <p:pic>
            <p:nvPicPr>
              <p:cNvPr id="7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0" t="5856" r="1266" b="441"/>
              <a:stretch>
                <a:fillRect/>
              </a:stretch>
            </p:blipFill>
            <p:spPr bwMode="auto">
              <a:xfrm>
                <a:off x="7943121" y="1910123"/>
                <a:ext cx="4508500" cy="4389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11417300" y="2726200"/>
                <a:ext cx="876300" cy="10965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1070820" y="3492500"/>
                <a:ext cx="714780" cy="203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65" t="39149" r="6467" b="54616"/>
            <a:stretch/>
          </p:blipFill>
          <p:spPr bwMode="auto">
            <a:xfrm>
              <a:off x="10556470" y="2623888"/>
              <a:ext cx="1028701" cy="29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3237712" y="2947085"/>
            <a:ext cx="4934821" cy="2787101"/>
            <a:chOff x="3237712" y="3206394"/>
            <a:chExt cx="4934821" cy="278710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42"/>
            <a:stretch/>
          </p:blipFill>
          <p:spPr>
            <a:xfrm>
              <a:off x="3237712" y="3396894"/>
              <a:ext cx="4934821" cy="259660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305300" y="3206394"/>
              <a:ext cx="328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“Brute Force” Tensor Polarization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39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36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7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8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86279" y="5536455"/>
            <a:ext cx="1300600" cy="923330"/>
            <a:chOff x="1063874" y="1264050"/>
            <a:chExt cx="1914639" cy="1359254"/>
          </a:xfrm>
        </p:grpSpPr>
        <p:sp>
          <p:nvSpPr>
            <p:cNvPr id="44" name="TextBox 43"/>
            <p:cNvSpPr txBox="1"/>
            <p:nvPr/>
          </p:nvSpPr>
          <p:spPr>
            <a:xfrm>
              <a:off x="1815878" y="1264050"/>
              <a:ext cx="583345" cy="1359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063874" y="1683892"/>
              <a:ext cx="705707" cy="669979"/>
              <a:chOff x="-74520" y="1810707"/>
              <a:chExt cx="1512748" cy="1436161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059"/>
              <a:stretch/>
            </p:blipFill>
            <p:spPr>
              <a:xfrm rot="2249605">
                <a:off x="-74520" y="1810707"/>
                <a:ext cx="1346657" cy="1423596"/>
              </a:xfrm>
              <a:prstGeom prst="rect">
                <a:avLst/>
              </a:prstGeom>
            </p:spPr>
          </p:pic>
          <p:sp>
            <p:nvSpPr>
              <p:cNvPr id="51" name="Up Arrow 50"/>
              <p:cNvSpPr/>
              <p:nvPr/>
            </p:nvSpPr>
            <p:spPr>
              <a:xfrm>
                <a:off x="1183527" y="1843945"/>
                <a:ext cx="254701" cy="61847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52" name="Up Arrow 51"/>
              <p:cNvSpPr/>
              <p:nvPr/>
            </p:nvSpPr>
            <p:spPr>
              <a:xfrm>
                <a:off x="1175448" y="2628392"/>
                <a:ext cx="254701" cy="61847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2272806" y="1683571"/>
              <a:ext cx="705707" cy="669979"/>
              <a:chOff x="2163443" y="1822630"/>
              <a:chExt cx="1512748" cy="1436161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059"/>
              <a:stretch/>
            </p:blipFill>
            <p:spPr>
              <a:xfrm rot="2249605">
                <a:off x="2163443" y="1822630"/>
                <a:ext cx="1346657" cy="1423596"/>
              </a:xfrm>
              <a:prstGeom prst="rect">
                <a:avLst/>
              </a:prstGeom>
            </p:spPr>
          </p:pic>
          <p:sp>
            <p:nvSpPr>
              <p:cNvPr id="48" name="Up Arrow 47"/>
              <p:cNvSpPr/>
              <p:nvPr/>
            </p:nvSpPr>
            <p:spPr>
              <a:xfrm rot="10800000">
                <a:off x="3421490" y="1855868"/>
                <a:ext cx="254701" cy="61847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49" name="Up Arrow 48"/>
              <p:cNvSpPr/>
              <p:nvPr/>
            </p:nvSpPr>
            <p:spPr>
              <a:xfrm rot="10800000">
                <a:off x="3413411" y="2640315"/>
                <a:ext cx="254701" cy="61847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950838" y="4435885"/>
            <a:ext cx="2312833" cy="646331"/>
            <a:chOff x="-101389" y="3223567"/>
            <a:chExt cx="3739439" cy="1045002"/>
          </a:xfrm>
        </p:grpSpPr>
        <p:sp>
          <p:nvSpPr>
            <p:cNvPr id="56" name="TextBox 55"/>
            <p:cNvSpPr txBox="1"/>
            <p:nvPr/>
          </p:nvSpPr>
          <p:spPr>
            <a:xfrm>
              <a:off x="-101389" y="3223567"/>
              <a:ext cx="3074359" cy="1045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(    +    )-2</a:t>
              </a:r>
              <a:endParaRPr lang="en-US" sz="3600" dirty="0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2843109" y="3460365"/>
              <a:ext cx="794941" cy="664117"/>
              <a:chOff x="4366236" y="4184062"/>
              <a:chExt cx="1704028" cy="1423596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80" r="8840"/>
              <a:stretch/>
            </p:blipFill>
            <p:spPr>
              <a:xfrm rot="2249605">
                <a:off x="4366236" y="4184062"/>
                <a:ext cx="1086903" cy="1423596"/>
              </a:xfrm>
              <a:prstGeom prst="rect">
                <a:avLst/>
              </a:prstGeom>
            </p:spPr>
          </p:pic>
          <p:sp>
            <p:nvSpPr>
              <p:cNvPr id="67" name="Up Arrow 66"/>
              <p:cNvSpPr/>
              <p:nvPr/>
            </p:nvSpPr>
            <p:spPr>
              <a:xfrm>
                <a:off x="5519419" y="4543476"/>
                <a:ext cx="254701" cy="61847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8" name="Up Arrow 67"/>
              <p:cNvSpPr/>
              <p:nvPr/>
            </p:nvSpPr>
            <p:spPr>
              <a:xfrm rot="10800000">
                <a:off x="5815563" y="4543476"/>
                <a:ext cx="254701" cy="61847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181450" y="3449606"/>
              <a:ext cx="705707" cy="669979"/>
              <a:chOff x="-74520" y="1810707"/>
              <a:chExt cx="1512748" cy="1436161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059"/>
              <a:stretch/>
            </p:blipFill>
            <p:spPr>
              <a:xfrm rot="2249605">
                <a:off x="-74520" y="1810707"/>
                <a:ext cx="1346657" cy="1423596"/>
              </a:xfrm>
              <a:prstGeom prst="rect">
                <a:avLst/>
              </a:prstGeom>
            </p:spPr>
          </p:pic>
          <p:sp>
            <p:nvSpPr>
              <p:cNvPr id="64" name="Up Arrow 63"/>
              <p:cNvSpPr/>
              <p:nvPr/>
            </p:nvSpPr>
            <p:spPr>
              <a:xfrm>
                <a:off x="1183527" y="1843945"/>
                <a:ext cx="254701" cy="61847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5" name="Up Arrow 64"/>
              <p:cNvSpPr/>
              <p:nvPr/>
            </p:nvSpPr>
            <p:spPr>
              <a:xfrm>
                <a:off x="1175448" y="2628392"/>
                <a:ext cx="254701" cy="61847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1275570" y="3444859"/>
              <a:ext cx="705707" cy="669979"/>
              <a:chOff x="2163443" y="1822630"/>
              <a:chExt cx="1512748" cy="1436161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059"/>
              <a:stretch/>
            </p:blipFill>
            <p:spPr>
              <a:xfrm rot="2249605">
                <a:off x="2163443" y="1822630"/>
                <a:ext cx="1346657" cy="1423596"/>
              </a:xfrm>
              <a:prstGeom prst="rect">
                <a:avLst/>
              </a:prstGeom>
            </p:spPr>
          </p:pic>
          <p:sp>
            <p:nvSpPr>
              <p:cNvPr id="61" name="Up Arrow 60"/>
              <p:cNvSpPr/>
              <p:nvPr/>
            </p:nvSpPr>
            <p:spPr>
              <a:xfrm rot="10800000">
                <a:off x="3421490" y="1855868"/>
                <a:ext cx="254701" cy="61847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2" name="Up Arrow 61"/>
              <p:cNvSpPr/>
              <p:nvPr/>
            </p:nvSpPr>
            <p:spPr>
              <a:xfrm rot="10800000">
                <a:off x="3413411" y="2640315"/>
                <a:ext cx="254701" cy="61847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pic>
        <p:nvPicPr>
          <p:cNvPr id="22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" y="4513146"/>
            <a:ext cx="2415666" cy="181174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7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959748" y="3806067"/>
            <a:ext cx="3191679" cy="1471077"/>
            <a:chOff x="3959748" y="3806067"/>
            <a:chExt cx="3191679" cy="1471077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959748" y="3806067"/>
              <a:ext cx="319167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H="1">
              <a:off x="7124129" y="3806067"/>
              <a:ext cx="1138" cy="14710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0878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8" t="45858" r="1035" b="10135"/>
          <a:stretch/>
        </p:blipFill>
        <p:spPr>
          <a:xfrm>
            <a:off x="3391998" y="3873345"/>
            <a:ext cx="4909960" cy="234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b="7758"/>
          <a:stretch/>
        </p:blipFill>
        <p:spPr>
          <a:xfrm rot="10800000" flipH="1">
            <a:off x="2857500" y="3756658"/>
            <a:ext cx="6082416" cy="22885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Structure </a:t>
            </a:r>
            <a:r>
              <a:rPr lang="en-US" dirty="0" smtClean="0"/>
              <a:t>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4119" y="1910123"/>
                <a:ext cx="5459105" cy="3439793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000" dirty="0" smtClean="0"/>
                  <a:t>Dynamic Nuclear Polarization of ND</a:t>
                </a:r>
                <a:r>
                  <a:rPr lang="en-US" sz="2000" baseline="-25000" dirty="0" smtClean="0"/>
                  <a:t>3</a:t>
                </a:r>
                <a:endParaRPr lang="en-US" sz="2000" baseline="-25000" dirty="0"/>
              </a:p>
              <a:p>
                <a:pPr lvl="1"/>
                <a:r>
                  <a:rPr lang="en-US" sz="2800" dirty="0" smtClean="0"/>
                  <a:t>Goal: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30%</m:t>
                    </m:r>
                  </m:oMath>
                </a14:m>
                <a:endParaRPr lang="en-US" sz="4000" dirty="0" smtClean="0"/>
              </a:p>
              <a:p>
                <a:pPr lvl="1"/>
                <a:r>
                  <a:rPr lang="en-US" sz="2000" dirty="0" smtClean="0"/>
                  <a:t>5 </a:t>
                </a:r>
                <a:r>
                  <a:rPr lang="en-US" sz="2000" dirty="0"/>
                  <a:t>Tesla at 1 K</a:t>
                </a:r>
              </a:p>
              <a:p>
                <a:pPr lvl="1"/>
                <a:r>
                  <a:rPr lang="en-US" sz="2000" dirty="0"/>
                  <a:t>3cm Target Length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0.65</m:t>
                    </m:r>
                  </m:oMath>
                </a14:m>
                <a:endParaRPr lang="en-US" sz="20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0.27</m:t>
                    </m:r>
                  </m:oMath>
                </a14:m>
                <a:endParaRPr lang="en-US" sz="2000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4119" y="1910123"/>
                <a:ext cx="5459105" cy="3439793"/>
              </a:xfrm>
              <a:blipFill rotWithShape="0">
                <a:blip r:embed="rId4"/>
                <a:stretch>
                  <a:fillRect l="-335" t="-1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767023" y="5819987"/>
            <a:ext cx="3424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D Keller, </a:t>
            </a:r>
            <a:r>
              <a:rPr lang="en-US" sz="1400" dirty="0" err="1" smtClean="0"/>
              <a:t>HiX</a:t>
            </a:r>
            <a:r>
              <a:rPr lang="en-US" sz="1400" dirty="0" smtClean="0"/>
              <a:t> Workshop (2014)</a:t>
            </a:r>
          </a:p>
          <a:p>
            <a:pPr algn="r"/>
            <a:r>
              <a:rPr lang="en-US" sz="1400" dirty="0" smtClean="0"/>
              <a:t>UVA Tensor Enhancement on Butanol (2014)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39479" r="51986" b="7248"/>
          <a:stretch/>
        </p:blipFill>
        <p:spPr>
          <a:xfrm>
            <a:off x="8263858" y="1941056"/>
            <a:ext cx="4018453" cy="27383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0255" y="3154185"/>
            <a:ext cx="363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“Hole Burning” Tensor Enhancement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002212" y="5689600"/>
            <a:ext cx="1666524" cy="608812"/>
            <a:chOff x="4735512" y="5727700"/>
            <a:chExt cx="1666524" cy="60881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5108575" y="5727700"/>
              <a:ext cx="0" cy="4635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032500" y="5727700"/>
              <a:ext cx="0" cy="4635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735512" y="6121068"/>
                  <a:ext cx="74001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5512" y="6121068"/>
                  <a:ext cx="740011" cy="21544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306" r="-826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662025" y="6106338"/>
                  <a:ext cx="74001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+3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2025" y="6106338"/>
                  <a:ext cx="740011" cy="21544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306" r="-826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/>
          <p:cNvGrpSpPr/>
          <p:nvPr/>
        </p:nvGrpSpPr>
        <p:grpSpPr>
          <a:xfrm>
            <a:off x="2287239" y="3457494"/>
            <a:ext cx="6055345" cy="2407067"/>
            <a:chOff x="2020539" y="3495594"/>
            <a:chExt cx="6055345" cy="2407067"/>
          </a:xfrm>
        </p:grpSpPr>
        <p:grpSp>
          <p:nvGrpSpPr>
            <p:cNvPr id="37" name="Group 36"/>
            <p:cNvGrpSpPr/>
            <p:nvPr/>
          </p:nvGrpSpPr>
          <p:grpSpPr>
            <a:xfrm>
              <a:off x="3132918" y="3495594"/>
              <a:ext cx="4942966" cy="360819"/>
              <a:chOff x="3132918" y="3495594"/>
              <a:chExt cx="4942966" cy="360819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132918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32.4</a:t>
                </a:r>
                <a:endParaRPr lang="en-US" sz="12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896743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32.5</a:t>
                </a:r>
                <a:endParaRPr lang="en-US" sz="12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654763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32.6</a:t>
                </a:r>
                <a:endParaRPr lang="en-US" sz="12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442440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32.7</a:t>
                </a:r>
                <a:endParaRPr lang="en-US" sz="12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190497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32.8</a:t>
                </a:r>
                <a:endParaRPr lang="en-US" sz="12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985458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32.9</a:t>
                </a:r>
                <a:endParaRPr lang="en-US" sz="12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602678" y="3495594"/>
                <a:ext cx="4732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MHz</a:t>
                </a:r>
                <a:endParaRPr lang="en-US" sz="1200" dirty="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020539" y="3897286"/>
              <a:ext cx="634693" cy="2005375"/>
              <a:chOff x="2020539" y="3897286"/>
              <a:chExt cx="634693" cy="20053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 rot="16200000">
                    <a:off x="1906790" y="4011035"/>
                    <a:ext cx="412164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a14:m>
                    <a:r>
                      <a:rPr lang="en-US" sz="1200" dirty="0" smtClean="0"/>
                      <a:t> mV</a:t>
                    </a:r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906790" y="4011035"/>
                    <a:ext cx="412164" cy="184666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6667" t="-22059" r="-53333" b="-132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5" name="Group 34"/>
              <p:cNvGrpSpPr/>
              <p:nvPr/>
            </p:nvGrpSpPr>
            <p:grpSpPr>
              <a:xfrm>
                <a:off x="2228512" y="3961770"/>
                <a:ext cx="426720" cy="1940891"/>
                <a:chOff x="2220892" y="3961770"/>
                <a:chExt cx="426720" cy="1940891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2220892" y="3961770"/>
                  <a:ext cx="4267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-0.4</a:t>
                  </a:r>
                  <a:endParaRPr lang="en-US" sz="1200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2220892" y="4378205"/>
                  <a:ext cx="4267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-0.3</a:t>
                  </a:r>
                  <a:endParaRPr lang="en-US" sz="1200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2220892" y="4794024"/>
                  <a:ext cx="4267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-0.2</a:t>
                  </a:r>
                  <a:endParaRPr lang="en-US" sz="1200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2220892" y="5209843"/>
                  <a:ext cx="4267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-0.1</a:t>
                  </a:r>
                  <a:endParaRPr lang="en-US" sz="1200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2243752" y="5625662"/>
                  <a:ext cx="38023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0.0</a:t>
                  </a:r>
                  <a:endParaRPr lang="en-US" sz="1200" dirty="0"/>
                </a:p>
              </p:txBody>
            </p:sp>
          </p:grpSp>
        </p:grpSp>
      </p:grpSp>
      <p:pic>
        <p:nvPicPr>
          <p:cNvPr id="3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" y="4513146"/>
            <a:ext cx="2415666" cy="181174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reeform 47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55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2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3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4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522301" y="2107839"/>
            <a:ext cx="705707" cy="669979"/>
            <a:chOff x="2238835" y="5378121"/>
            <a:chExt cx="705707" cy="669979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59"/>
            <a:stretch/>
          </p:blipFill>
          <p:spPr>
            <a:xfrm rot="2249605">
              <a:off x="2238835" y="5378121"/>
              <a:ext cx="628224" cy="664117"/>
            </a:xfrm>
            <a:prstGeom prst="rect">
              <a:avLst/>
            </a:prstGeom>
          </p:spPr>
        </p:pic>
        <p:sp>
          <p:nvSpPr>
            <p:cNvPr id="59" name="Up Arrow 58"/>
            <p:cNvSpPr/>
            <p:nvPr/>
          </p:nvSpPr>
          <p:spPr>
            <a:xfrm>
              <a:off x="2825722" y="5393627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Up Arrow 59"/>
            <p:cNvSpPr/>
            <p:nvPr/>
          </p:nvSpPr>
          <p:spPr>
            <a:xfrm>
              <a:off x="2821953" y="5759577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542203" y="3573883"/>
            <a:ext cx="705707" cy="669979"/>
            <a:chOff x="3447767" y="5377800"/>
            <a:chExt cx="705707" cy="669979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59"/>
            <a:stretch/>
          </p:blipFill>
          <p:spPr>
            <a:xfrm rot="2249605">
              <a:off x="3447767" y="5377800"/>
              <a:ext cx="628224" cy="664117"/>
            </a:xfrm>
            <a:prstGeom prst="rect">
              <a:avLst/>
            </a:prstGeom>
          </p:spPr>
        </p:pic>
        <p:sp>
          <p:nvSpPr>
            <p:cNvPr id="63" name="Up Arrow 62"/>
            <p:cNvSpPr/>
            <p:nvPr/>
          </p:nvSpPr>
          <p:spPr>
            <a:xfrm rot="10800000">
              <a:off x="4034654" y="5393306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Up Arrow 63"/>
            <p:cNvSpPr/>
            <p:nvPr/>
          </p:nvSpPr>
          <p:spPr>
            <a:xfrm rot="10800000">
              <a:off x="4030885" y="5759256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540839" y="2896675"/>
            <a:ext cx="794941" cy="664117"/>
            <a:chOff x="10066914" y="5393706"/>
            <a:chExt cx="794941" cy="66411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0" r="8840"/>
            <a:stretch/>
          </p:blipFill>
          <p:spPr>
            <a:xfrm rot="2249605">
              <a:off x="10066914" y="5393706"/>
              <a:ext cx="507048" cy="664117"/>
            </a:xfrm>
            <a:prstGeom prst="rect">
              <a:avLst/>
            </a:prstGeom>
          </p:spPr>
        </p:pic>
        <p:sp>
          <p:nvSpPr>
            <p:cNvPr id="67" name="Up Arrow 66"/>
            <p:cNvSpPr/>
            <p:nvPr/>
          </p:nvSpPr>
          <p:spPr>
            <a:xfrm>
              <a:off x="10604882" y="5561375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Up Arrow 67"/>
            <p:cNvSpPr/>
            <p:nvPr/>
          </p:nvSpPr>
          <p:spPr>
            <a:xfrm rot="10800000">
              <a:off x="10743035" y="5561375"/>
              <a:ext cx="118820" cy="28852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231287" y="3485804"/>
            <a:ext cx="1558795" cy="1824438"/>
            <a:chOff x="5231287" y="3485804"/>
            <a:chExt cx="1558795" cy="1824438"/>
          </a:xfrm>
        </p:grpSpPr>
        <p:sp>
          <p:nvSpPr>
            <p:cNvPr id="70" name="Down Arrow 69"/>
            <p:cNvSpPr/>
            <p:nvPr/>
          </p:nvSpPr>
          <p:spPr>
            <a:xfrm>
              <a:off x="5231287" y="3485804"/>
              <a:ext cx="242820" cy="52124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Down Arrow 70"/>
            <p:cNvSpPr/>
            <p:nvPr/>
          </p:nvSpPr>
          <p:spPr>
            <a:xfrm>
              <a:off x="6547262" y="4788993"/>
              <a:ext cx="242820" cy="52124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92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Structure 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</p:spPr>
            <p:txBody>
              <a:bodyPr/>
              <a:lstStyle/>
              <a:p>
                <a:r>
                  <a:rPr lang="en-US" dirty="0" smtClean="0"/>
                  <a:t>Structure functions describe deviations from point-like structure</a:t>
                </a:r>
              </a:p>
              <a:p>
                <a:pPr marL="91440" lvl="1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Calibri" panose="020F0502020204030204" pitchFamily="34" charset="0"/>
                  <a:buChar char=" 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Mott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339615" cy="1718081"/>
              </a:xfrm>
              <a:blipFill rotWithShape="0">
                <a:blip r:embed="rId2"/>
                <a:stretch>
                  <a:fillRect l="-1142" t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42</a:t>
            </a:fld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2743200" y="2971800"/>
            <a:ext cx="1905000" cy="1572023"/>
            <a:chOff x="2743200" y="2971800"/>
            <a:chExt cx="1905000" cy="1572023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2743200" y="2971800"/>
              <a:ext cx="618565" cy="15571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4289612" y="2987964"/>
              <a:ext cx="358588" cy="15558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910059" y="4528947"/>
            <a:ext cx="7910843" cy="399084"/>
            <a:chOff x="1879911" y="3672189"/>
            <a:chExt cx="7910843" cy="3990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879911" y="3672189"/>
                  <a:ext cx="2529219" cy="3990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9911" y="3672189"/>
                  <a:ext cx="2529219" cy="39908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169" r="-723" b="-2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6463433" y="3687065"/>
              <a:ext cx="3327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on Unpolarized Targets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819805" y="5032414"/>
            <a:ext cx="8687456" cy="369332"/>
            <a:chOff x="2789657" y="4175656"/>
            <a:chExt cx="86874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789657" y="4175656"/>
                  <a:ext cx="183928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9657" y="4175656"/>
                  <a:ext cx="183928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990" r="-132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6463433" y="4175656"/>
              <a:ext cx="5013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on Vector Polarized Targets (Up or Down)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788847" y="5506129"/>
            <a:ext cx="9572739" cy="384208"/>
            <a:chOff x="2788847" y="4649371"/>
            <a:chExt cx="9572739" cy="3842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788847" y="4649371"/>
                  <a:ext cx="32405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8847" y="4649371"/>
                  <a:ext cx="324056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188" b="-32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/>
            <p:cNvSpPr txBox="1"/>
            <p:nvPr/>
          </p:nvSpPr>
          <p:spPr>
            <a:xfrm>
              <a:off x="6463433" y="4664247"/>
              <a:ext cx="5898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on Tensor-Polarized Targets ((Up and Down) or 0)</a:t>
              </a:r>
              <a:endParaRPr lang="en-US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493581" y="1737360"/>
            <a:ext cx="4782395" cy="2707262"/>
            <a:chOff x="2514601" y="1322389"/>
            <a:chExt cx="4782395" cy="2707262"/>
          </a:xfrm>
        </p:grpSpPr>
        <p:sp>
          <p:nvSpPr>
            <p:cNvPr id="47" name="Line 4"/>
            <p:cNvSpPr>
              <a:spLocks noChangeShapeType="1"/>
            </p:cNvSpPr>
            <p:nvPr/>
          </p:nvSpPr>
          <p:spPr bwMode="auto">
            <a:xfrm>
              <a:off x="2514601" y="2149475"/>
              <a:ext cx="1814513" cy="1588"/>
            </a:xfrm>
            <a:prstGeom prst="line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01" tIns="45702" rIns="91401" bIns="45702" anchor="ctr"/>
            <a:lstStyle/>
            <a:p>
              <a:endParaRPr lang="en-US"/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4213226" y="2149475"/>
              <a:ext cx="1044575" cy="965200"/>
            </a:xfrm>
            <a:custGeom>
              <a:avLst/>
              <a:gdLst>
                <a:gd name="T0" fmla="*/ 2147483646 w 664"/>
                <a:gd name="T1" fmla="*/ 0 h 576"/>
                <a:gd name="T2" fmla="*/ 2147483646 w 664"/>
                <a:gd name="T3" fmla="*/ 2147483646 h 576"/>
                <a:gd name="T4" fmla="*/ 2147483646 w 664"/>
                <a:gd name="T5" fmla="*/ 2147483646 h 576"/>
                <a:gd name="T6" fmla="*/ 2147483646 w 664"/>
                <a:gd name="T7" fmla="*/ 2147483646 h 576"/>
                <a:gd name="T8" fmla="*/ 2147483646 w 664"/>
                <a:gd name="T9" fmla="*/ 2147483646 h 576"/>
                <a:gd name="T10" fmla="*/ 2147483646 w 664"/>
                <a:gd name="T11" fmla="*/ 2147483646 h 576"/>
                <a:gd name="T12" fmla="*/ 2147483646 w 664"/>
                <a:gd name="T13" fmla="*/ 2147483646 h 576"/>
                <a:gd name="T14" fmla="*/ 2147483646 w 664"/>
                <a:gd name="T15" fmla="*/ 2147483646 h 576"/>
                <a:gd name="T16" fmla="*/ 2147483646 w 664"/>
                <a:gd name="T17" fmla="*/ 2147483646 h 576"/>
                <a:gd name="T18" fmla="*/ 2147483646 w 664"/>
                <a:gd name="T19" fmla="*/ 2147483646 h 5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4"/>
                <a:gd name="T31" fmla="*/ 0 h 576"/>
                <a:gd name="T32" fmla="*/ 664 w 664"/>
                <a:gd name="T33" fmla="*/ 576 h 5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4" h="576">
                  <a:moveTo>
                    <a:pt x="72" y="0"/>
                  </a:moveTo>
                  <a:cubicBezTo>
                    <a:pt x="36" y="64"/>
                    <a:pt x="0" y="128"/>
                    <a:pt x="24" y="144"/>
                  </a:cubicBezTo>
                  <a:cubicBezTo>
                    <a:pt x="48" y="160"/>
                    <a:pt x="184" y="80"/>
                    <a:pt x="216" y="96"/>
                  </a:cubicBezTo>
                  <a:cubicBezTo>
                    <a:pt x="248" y="112"/>
                    <a:pt x="192" y="224"/>
                    <a:pt x="216" y="240"/>
                  </a:cubicBezTo>
                  <a:cubicBezTo>
                    <a:pt x="240" y="256"/>
                    <a:pt x="336" y="168"/>
                    <a:pt x="360" y="192"/>
                  </a:cubicBezTo>
                  <a:cubicBezTo>
                    <a:pt x="384" y="216"/>
                    <a:pt x="336" y="360"/>
                    <a:pt x="360" y="384"/>
                  </a:cubicBezTo>
                  <a:cubicBezTo>
                    <a:pt x="384" y="408"/>
                    <a:pt x="480" y="320"/>
                    <a:pt x="504" y="336"/>
                  </a:cubicBezTo>
                  <a:cubicBezTo>
                    <a:pt x="528" y="352"/>
                    <a:pt x="480" y="464"/>
                    <a:pt x="504" y="480"/>
                  </a:cubicBezTo>
                  <a:cubicBezTo>
                    <a:pt x="528" y="496"/>
                    <a:pt x="632" y="416"/>
                    <a:pt x="648" y="432"/>
                  </a:cubicBezTo>
                  <a:cubicBezTo>
                    <a:pt x="664" y="448"/>
                    <a:pt x="608" y="552"/>
                    <a:pt x="600" y="576"/>
                  </a:cubicBezTo>
                </a:path>
              </a:pathLst>
            </a:custGeom>
            <a:noFill/>
            <a:ln w="19050">
              <a:solidFill>
                <a:srgbClr val="30ACE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1" tIns="45702" rIns="91401" bIns="45702" anchor="ctr"/>
            <a:lstStyle/>
            <a:p>
              <a:endParaRPr lang="en-US"/>
            </a:p>
          </p:txBody>
        </p:sp>
        <p:cxnSp>
          <p:nvCxnSpPr>
            <p:cNvPr id="49" name="AutoShape 6"/>
            <p:cNvCxnSpPr>
              <a:cxnSpLocks noChangeShapeType="1"/>
            </p:cNvCxnSpPr>
            <p:nvPr/>
          </p:nvCxnSpPr>
          <p:spPr bwMode="auto">
            <a:xfrm flipV="1">
              <a:off x="4284663" y="1563689"/>
              <a:ext cx="1128712" cy="598487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AutoShape 7"/>
            <p:cNvCxnSpPr>
              <a:cxnSpLocks noChangeShapeType="1"/>
            </p:cNvCxnSpPr>
            <p:nvPr/>
          </p:nvCxnSpPr>
          <p:spPr bwMode="auto">
            <a:xfrm flipV="1">
              <a:off x="5680075" y="3159125"/>
              <a:ext cx="996950" cy="133350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AutoShape 8"/>
            <p:cNvCxnSpPr>
              <a:cxnSpLocks noChangeShapeType="1"/>
            </p:cNvCxnSpPr>
            <p:nvPr/>
          </p:nvCxnSpPr>
          <p:spPr bwMode="auto">
            <a:xfrm>
              <a:off x="5680076" y="3359150"/>
              <a:ext cx="1063625" cy="0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AutoShape 9"/>
            <p:cNvCxnSpPr>
              <a:cxnSpLocks noChangeShapeType="1"/>
            </p:cNvCxnSpPr>
            <p:nvPr/>
          </p:nvCxnSpPr>
          <p:spPr bwMode="auto">
            <a:xfrm>
              <a:off x="5680075" y="3424239"/>
              <a:ext cx="996950" cy="200025"/>
            </a:xfrm>
            <a:prstGeom prst="straightConnector1">
              <a:avLst/>
            </a:prstGeom>
            <a:noFill/>
            <a:ln w="190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10"/>
            <p:cNvCxnSpPr>
              <a:cxnSpLocks noChangeShapeType="1"/>
            </p:cNvCxnSpPr>
            <p:nvPr/>
          </p:nvCxnSpPr>
          <p:spPr bwMode="auto">
            <a:xfrm flipV="1">
              <a:off x="3486151" y="3424238"/>
              <a:ext cx="1528763" cy="266700"/>
            </a:xfrm>
            <a:prstGeom prst="straightConnector1">
              <a:avLst/>
            </a:prstGeom>
            <a:noFill/>
            <a:ln w="57150">
              <a:solidFill>
                <a:srgbClr val="30AC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5014913" y="2095500"/>
              <a:ext cx="546866" cy="56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01" tIns="45702" rIns="91401" bIns="4570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100">
                  <a:solidFill>
                    <a:srgbClr val="000000"/>
                  </a:solidFill>
                  <a:latin typeface="Symbol" panose="05050102010706020507" pitchFamily="18" charset="2"/>
                  <a:ea typeface="MS PGothic" panose="020B0600070205080204" pitchFamily="34" charset="-128"/>
                </a:rPr>
                <a:t>g*</a:t>
              </a:r>
            </a:p>
          </p:txBody>
        </p:sp>
        <p:sp>
          <p:nvSpPr>
            <p:cNvPr id="55" name="Oval 3"/>
            <p:cNvSpPr>
              <a:spLocks noChangeArrowheads="1"/>
            </p:cNvSpPr>
            <p:nvPr/>
          </p:nvSpPr>
          <p:spPr bwMode="auto">
            <a:xfrm>
              <a:off x="5008662" y="3049785"/>
              <a:ext cx="678541" cy="666079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01" tIns="45702" rIns="91401" bIns="45702" anchor="ctr"/>
            <a:lstStyle>
              <a:lvl1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2pPr>
              <a:lvl3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3pPr>
              <a:lvl4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4pPr>
              <a:lvl5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5pPr>
              <a:lvl6pPr marL="22844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6pPr>
              <a:lvl7pPr marL="27416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7pPr>
              <a:lvl8pPr marL="31988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8pPr>
              <a:lvl9pPr marL="36560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TextBox 21"/>
            <p:cNvSpPr txBox="1">
              <a:spLocks noChangeArrowheads="1"/>
            </p:cNvSpPr>
            <p:nvPr/>
          </p:nvSpPr>
          <p:spPr bwMode="auto">
            <a:xfrm>
              <a:off x="4735513" y="1322389"/>
              <a:ext cx="46839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/>
                <a:t>e'</a:t>
              </a:r>
            </a:p>
          </p:txBody>
        </p:sp>
        <p:sp>
          <p:nvSpPr>
            <p:cNvPr id="57" name="TextBox 22"/>
            <p:cNvSpPr txBox="1">
              <a:spLocks noChangeArrowheads="1"/>
            </p:cNvSpPr>
            <p:nvPr/>
          </p:nvSpPr>
          <p:spPr bwMode="auto">
            <a:xfrm>
              <a:off x="2889250" y="1600201"/>
              <a:ext cx="3882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/>
                <a:t>e</a:t>
              </a:r>
            </a:p>
          </p:txBody>
        </p:sp>
        <p:sp>
          <p:nvSpPr>
            <p:cNvPr id="58" name="TextBox 23"/>
            <p:cNvSpPr txBox="1">
              <a:spLocks noChangeArrowheads="1"/>
            </p:cNvSpPr>
            <p:nvPr/>
          </p:nvSpPr>
          <p:spPr bwMode="auto">
            <a:xfrm>
              <a:off x="3148013" y="3444876"/>
              <a:ext cx="41870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 dirty="0" smtClean="0"/>
                <a:t>P</a:t>
              </a:r>
              <a:endParaRPr lang="en-US" sz="3200" dirty="0"/>
            </a:p>
          </p:txBody>
        </p:sp>
        <p:sp>
          <p:nvSpPr>
            <p:cNvPr id="59" name="TextBox 24"/>
            <p:cNvSpPr txBox="1">
              <a:spLocks noChangeArrowheads="1"/>
            </p:cNvSpPr>
            <p:nvPr/>
          </p:nvSpPr>
          <p:spPr bwMode="auto">
            <a:xfrm>
              <a:off x="6750051" y="3135314"/>
              <a:ext cx="54694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3200" dirty="0"/>
                <a:t>W</a:t>
              </a:r>
            </a:p>
          </p:txBody>
        </p:sp>
      </p:grpSp>
      <p:sp>
        <p:nvSpPr>
          <p:cNvPr id="61" name="Line 24"/>
          <p:cNvSpPr>
            <a:spLocks noChangeShapeType="1"/>
          </p:cNvSpPr>
          <p:nvPr/>
        </p:nvSpPr>
        <p:spPr bwMode="auto">
          <a:xfrm>
            <a:off x="7122694" y="2490123"/>
            <a:ext cx="533400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1" tIns="45702" rIns="91401" bIns="45702" anchor="ctr"/>
          <a:lstStyle/>
          <a:p>
            <a:endParaRPr lang="en-US"/>
          </a:p>
        </p:txBody>
      </p:sp>
      <p:sp>
        <p:nvSpPr>
          <p:cNvPr id="62" name="Line 25"/>
          <p:cNvSpPr>
            <a:spLocks noChangeShapeType="1"/>
          </p:cNvSpPr>
          <p:nvPr/>
        </p:nvSpPr>
        <p:spPr bwMode="auto">
          <a:xfrm rot="10800000">
            <a:off x="7122694" y="2642523"/>
            <a:ext cx="533400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1" tIns="45702" rIns="91401" bIns="45702" anchor="ctr"/>
          <a:lstStyle/>
          <a:p>
            <a:endParaRPr lang="en-US"/>
          </a:p>
        </p:txBody>
      </p:sp>
      <p:sp>
        <p:nvSpPr>
          <p:cNvPr id="64" name="Line 27"/>
          <p:cNvSpPr>
            <a:spLocks noChangeShapeType="1"/>
          </p:cNvSpPr>
          <p:nvPr/>
        </p:nvSpPr>
        <p:spPr bwMode="auto">
          <a:xfrm rot="16200000">
            <a:off x="9148318" y="3797795"/>
            <a:ext cx="357188" cy="0"/>
          </a:xfrm>
          <a:prstGeom prst="line">
            <a:avLst/>
          </a:prstGeom>
          <a:noFill/>
          <a:ln w="47625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1" tIns="45702" rIns="91401" bIns="45702" anchor="ctr"/>
          <a:lstStyle/>
          <a:p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9161080" y="3644605"/>
            <a:ext cx="338852" cy="306380"/>
            <a:chOff x="10452565" y="369424"/>
            <a:chExt cx="569783" cy="515180"/>
          </a:xfrm>
        </p:grpSpPr>
        <p:sp>
          <p:nvSpPr>
            <p:cNvPr id="68" name="Isosceles Triangle 67"/>
            <p:cNvSpPr/>
            <p:nvPr/>
          </p:nvSpPr>
          <p:spPr>
            <a:xfrm>
              <a:off x="10582793" y="638479"/>
              <a:ext cx="315466" cy="246125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A1A1"/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10452565" y="568228"/>
              <a:ext cx="569783" cy="11757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66"/>
            <p:cNvSpPr/>
            <p:nvPr/>
          </p:nvSpPr>
          <p:spPr>
            <a:xfrm flipV="1">
              <a:off x="10582814" y="369424"/>
              <a:ext cx="309283" cy="241301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A1A1"/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90" name="Straight Arrow Connector 89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Freeform 96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104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01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2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3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6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7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574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1" animBg="1"/>
      <p:bldP spid="62" grpId="1" animBg="1"/>
      <p:bldP spid="64" grpId="2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Structure 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66221"/>
                <a:ext cx="10058400" cy="46935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Leading twist</a:t>
                </a:r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i="1" dirty="0" smtClean="0"/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i="1" dirty="0" smtClean="0"/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is the measure of quark distributions when the nucleus is in a particular spin state</a:t>
                </a:r>
              </a:p>
              <a:p>
                <a:pPr marL="0" indent="0" algn="ctr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r>
                  <a:rPr lang="en-US" b="1" u="sng" dirty="0"/>
                  <a:t>Looks at nuclear effects at the resolution of quarks</a:t>
                </a:r>
                <a:r>
                  <a:rPr lang="en-US" b="1" u="sng" dirty="0" smtClean="0"/>
                  <a:t>!</a:t>
                </a:r>
                <a:endParaRPr lang="en-US" dirty="0" smtClean="0"/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r>
                  <a:rPr lang="en-US" dirty="0" smtClean="0"/>
                  <a:t>If </a:t>
                </a:r>
                <a:r>
                  <a:rPr lang="en-US" dirty="0"/>
                  <a:t>there are no nuclear effects,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vanishes</a:t>
                </a:r>
                <a:r>
                  <a:rPr lang="en-US" dirty="0" smtClean="0"/>
                  <a:t>.</a:t>
                </a:r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dirty="0"/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dirty="0" smtClean="0"/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dirty="0"/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r>
                  <a:rPr lang="en-US" dirty="0" smtClean="0"/>
                  <a:t>Even with D-state admixture, it’s expected to be vanishingly small</a:t>
                </a:r>
                <a:endParaRPr lang="en-US" dirty="0"/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66221"/>
                <a:ext cx="10058400" cy="4693563"/>
              </a:xfrm>
              <a:blipFill rotWithShape="0">
                <a:blip r:embed="rId3"/>
                <a:stretch>
                  <a:fillRect l="-1515" t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9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59013" b="70253"/>
          <a:stretch>
            <a:fillRect/>
          </a:stretch>
        </p:blipFill>
        <p:spPr bwMode="auto">
          <a:xfrm>
            <a:off x="3773587" y="2087277"/>
            <a:ext cx="3119437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2026988" y="4468180"/>
            <a:ext cx="8141402" cy="1229317"/>
            <a:chOff x="2676223" y="2368995"/>
            <a:chExt cx="8141402" cy="1229317"/>
          </a:xfrm>
        </p:grpSpPr>
        <p:grpSp>
          <p:nvGrpSpPr>
            <p:cNvPr id="27" name="Group 26"/>
            <p:cNvGrpSpPr/>
            <p:nvPr/>
          </p:nvGrpSpPr>
          <p:grpSpPr>
            <a:xfrm>
              <a:off x="2676223" y="2368995"/>
              <a:ext cx="4525804" cy="1229317"/>
              <a:chOff x="3919726" y="2446232"/>
              <a:chExt cx="4525804" cy="1229317"/>
            </a:xfrm>
          </p:grpSpPr>
          <p:sp>
            <p:nvSpPr>
              <p:cNvPr id="30" name="TextBox 20"/>
              <p:cNvSpPr txBox="1">
                <a:spLocks noChangeArrowheads="1"/>
              </p:cNvSpPr>
              <p:nvPr/>
            </p:nvSpPr>
            <p:spPr bwMode="auto">
              <a:xfrm>
                <a:off x="5391150" y="2611438"/>
                <a:ext cx="633428" cy="1015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en-US" sz="60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rPr>
                  <a:t>=</a:t>
                </a:r>
              </a:p>
            </p:txBody>
          </p:sp>
          <p:sp>
            <p:nvSpPr>
              <p:cNvPr id="31" name="Oval 30"/>
              <p:cNvSpPr>
                <a:spLocks noChangeArrowheads="1"/>
              </p:cNvSpPr>
              <p:nvPr/>
            </p:nvSpPr>
            <p:spPr bwMode="auto">
              <a:xfrm>
                <a:off x="6255783" y="2696228"/>
                <a:ext cx="777875" cy="7635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401" tIns="45702" rIns="91401" bIns="45702" anchor="ctr"/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dirty="0"/>
                  <a:t>n</a:t>
                </a:r>
              </a:p>
            </p:txBody>
          </p:sp>
          <p:sp>
            <p:nvSpPr>
              <p:cNvPr id="32" name="Oval 3"/>
              <p:cNvSpPr>
                <a:spLocks noChangeArrowheads="1"/>
              </p:cNvSpPr>
              <p:nvPr/>
            </p:nvSpPr>
            <p:spPr bwMode="auto">
              <a:xfrm>
                <a:off x="7667655" y="2696228"/>
                <a:ext cx="777875" cy="763588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401" tIns="45702" rIns="91401" bIns="45702" anchor="ctr"/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dirty="0"/>
                  <a:t>p</a:t>
                </a:r>
              </a:p>
            </p:txBody>
          </p:sp>
          <p:sp>
            <p:nvSpPr>
              <p:cNvPr id="33" name="TextBox 20"/>
              <p:cNvSpPr txBox="1">
                <a:spLocks noChangeArrowheads="1"/>
              </p:cNvSpPr>
              <p:nvPr/>
            </p:nvSpPr>
            <p:spPr bwMode="auto">
              <a:xfrm>
                <a:off x="7046913" y="2608263"/>
                <a:ext cx="633412" cy="1014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en-US" sz="60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rPr>
                  <a:t>+</a:t>
                </a:r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3919726" y="2446232"/>
                <a:ext cx="1252317" cy="1229317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401" tIns="45702" rIns="91401" bIns="45702" anchor="ctr"/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dirty="0"/>
                  <a:t>Deuteron</a:t>
                </a:r>
              </a:p>
            </p:txBody>
          </p:sp>
        </p:grpSp>
        <p:sp>
          <p:nvSpPr>
            <p:cNvPr id="28" name="Right Arrow 27"/>
            <p:cNvSpPr/>
            <p:nvPr/>
          </p:nvSpPr>
          <p:spPr>
            <a:xfrm>
              <a:off x="7542259" y="2437742"/>
              <a:ext cx="1323833" cy="1091821"/>
            </a:xfrm>
            <a:prstGeom prst="rightArrow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8921272" y="2585618"/>
                  <a:ext cx="1896353" cy="76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1272" y="2585618"/>
                  <a:ext cx="1896353" cy="76944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9130906" y="5769191"/>
            <a:ext cx="3061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Khan &amp; </a:t>
            </a:r>
            <a:r>
              <a:rPr lang="en-US" sz="1400" dirty="0" err="1">
                <a:solidFill>
                  <a:srgbClr val="000000"/>
                </a:solidFill>
                <a:ea typeface="MS PGothic" panose="020B0600070205080204" pitchFamily="34" charset="-128"/>
              </a:rPr>
              <a:t>Hoodbhoy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PRC </a:t>
            </a:r>
            <a:r>
              <a:rPr lang="en-US" sz="1400" b="1" dirty="0">
                <a:solidFill>
                  <a:srgbClr val="000000"/>
                </a:solidFill>
                <a:ea typeface="MS PGothic" panose="020B0600070205080204" pitchFamily="34" charset="-128"/>
              </a:rPr>
              <a:t>44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1219 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(1991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)</a:t>
            </a:r>
          </a:p>
          <a:p>
            <a:pPr algn="r"/>
            <a:r>
              <a:rPr lang="en-US" sz="1400" dirty="0" err="1">
                <a:solidFill>
                  <a:srgbClr val="000000"/>
                </a:solidFill>
                <a:ea typeface="MS PGothic" panose="020B0600070205080204" pitchFamily="34" charset="-128"/>
              </a:rPr>
              <a:t>Umnikov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Phys. Lett. B </a:t>
            </a:r>
            <a:r>
              <a:rPr lang="en-US" sz="14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391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177 (1997)</a:t>
            </a:r>
            <a:endParaRPr lang="en-US" sz="1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reeform 37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45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42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4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4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4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6609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Tensor Structure </a:t>
            </a:r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7461" y="2328857"/>
            <a:ext cx="47199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conventional </a:t>
            </a:r>
            <a:r>
              <a:rPr lang="en-US" sz="2800" b="1" dirty="0"/>
              <a:t>models predict small or vanishing values of </a:t>
            </a:r>
            <a:r>
              <a:rPr lang="en-US" sz="2800" b="1" i="1" dirty="0" smtClean="0"/>
              <a:t>b</a:t>
            </a:r>
            <a:r>
              <a:rPr lang="en-US" sz="2800" b="1" baseline="-25000" dirty="0" smtClean="0"/>
              <a:t>1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in contrast with the HERMES data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28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0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22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26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6579"/>
            <a:ext cx="6211110" cy="428853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6579"/>
            <a:ext cx="6211110" cy="42885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1768"/>
            <a:ext cx="6211110" cy="428853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18138"/>
            <a:ext cx="6211110" cy="428853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78643" y="2328857"/>
            <a:ext cx="47199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conventional </a:t>
            </a:r>
            <a:r>
              <a:rPr lang="en-US" sz="2800" b="1" dirty="0"/>
              <a:t>models predict small or vanishing values of </a:t>
            </a:r>
            <a:r>
              <a:rPr lang="en-US" sz="2800" b="1" i="1" dirty="0" smtClean="0"/>
              <a:t>b</a:t>
            </a:r>
            <a:r>
              <a:rPr lang="en-US" sz="2800" b="1" baseline="-25000" dirty="0" smtClean="0"/>
              <a:t>1</a:t>
            </a:r>
            <a:r>
              <a:rPr lang="en-US" sz="2800" dirty="0" smtClean="0"/>
              <a:t> in contrast with the HERMES data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/>
              <a:t>Any measurement of a 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dirty="0"/>
              <a:t>&lt;0 indicates exotic </a:t>
            </a:r>
            <a:r>
              <a:rPr lang="en-US" sz="2800" dirty="0" smtClean="0"/>
              <a:t>physics</a:t>
            </a:r>
            <a:endParaRPr lang="en-US" sz="2800" dirty="0"/>
          </a:p>
        </p:txBody>
      </p:sp>
      <p:sp>
        <p:nvSpPr>
          <p:cNvPr id="2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-734634" y="6043119"/>
            <a:ext cx="479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 </a:t>
            </a:r>
            <a:r>
              <a:rPr lang="en-US" dirty="0" err="1"/>
              <a:t>Airapetian</a:t>
            </a:r>
            <a:r>
              <a:rPr lang="en-US" dirty="0"/>
              <a:t>, et al, PRL </a:t>
            </a:r>
            <a:r>
              <a:rPr lang="en-US" b="1" dirty="0"/>
              <a:t>95</a:t>
            </a:r>
            <a:r>
              <a:rPr lang="en-US" dirty="0"/>
              <a:t> 242001 (2005)</a:t>
            </a:r>
          </a:p>
        </p:txBody>
      </p:sp>
    </p:spTree>
    <p:extLst>
      <p:ext uri="{BB962C8B-B14F-4D97-AF65-F5344CB8AC3E}">
        <p14:creationId xmlns:p14="http://schemas.microsoft.com/office/powerpoint/2010/main" val="2116122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3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Close-Kumano Sum </a:t>
            </a:r>
            <a:r>
              <a:rPr lang="en-US" dirty="0"/>
              <a:t>Rule</a:t>
            </a:r>
            <a:br>
              <a:rPr lang="en-US" dirty="0"/>
            </a:br>
            <a:r>
              <a:rPr lang="en-US" dirty="0"/>
              <a:t>Tensor Structure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614051"/>
              </a:xfrm>
            </p:spPr>
            <p:txBody>
              <a:bodyPr>
                <a:normAutofit/>
              </a:bodyPr>
              <a:lstStyle/>
              <a:p>
                <a:pPr lvl="1"/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US" sz="2800" dirty="0" smtClean="0"/>
              </a:p>
              <a:p>
                <a:pPr lvl="2"/>
                <a:r>
                  <a:rPr lang="en-US" sz="2400" dirty="0" smtClean="0"/>
                  <a:t>Related to the electric quadrupole structure</a:t>
                </a:r>
              </a:p>
              <a:p>
                <a:pPr lvl="2"/>
                <a:r>
                  <a:rPr lang="en-US" sz="2400" b="1" dirty="0" smtClean="0"/>
                  <a:t>Fails in any model with an unpolarized sea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+4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̅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acc>
                          <m:accPr>
                            <m:chr m:val="̅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</m:d>
                  </m:oMath>
                </a14:m>
                <a:endParaRPr lang="en-US" sz="2800" dirty="0" smtClean="0"/>
              </a:p>
              <a:p>
                <a:pPr marL="201168" lvl="1" indent="0">
                  <a:buNone/>
                </a:pPr>
                <a:endParaRPr lang="en-US" sz="2800" dirty="0"/>
              </a:p>
              <a:p>
                <a:pPr lvl="1"/>
                <a:r>
                  <a:rPr lang="en-US" sz="3000" dirty="0" smtClean="0"/>
                  <a:t>Looked at difference between unpolarized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 smtClean="0"/>
                  <a:t>) and polarized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 smtClean="0"/>
                  <a:t>) antiquarks in the sea</a:t>
                </a:r>
                <a:endParaRPr lang="en-US" sz="2400" dirty="0" smtClean="0"/>
              </a:p>
              <a:p>
                <a:pPr lvl="1"/>
                <a:r>
                  <a:rPr lang="en-US" sz="2800" dirty="0" smtClean="0"/>
                  <a:t>Found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3.20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±0.212</m:t>
                    </m:r>
                  </m:oMath>
                </a14:m>
                <a:r>
                  <a:rPr lang="en-US" sz="2800" dirty="0" smtClean="0"/>
                  <a:t> improved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/>
                  <a:t>, indicating </a:t>
                </a:r>
                <a:r>
                  <a:rPr lang="en-US" sz="2800" b="1" dirty="0" smtClean="0"/>
                  <a:t>significant tensor polarization in antiquark distributions</a:t>
                </a:r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614051"/>
              </a:xfrm>
              <a:blipFill rotWithShape="0">
                <a:blip r:embed="rId2"/>
                <a:stretch>
                  <a:fillRect l="-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213113" y="3167270"/>
            <a:ext cx="2968487" cy="1047552"/>
            <a:chOff x="2213113" y="3167270"/>
            <a:chExt cx="2968487" cy="1047552"/>
          </a:xfrm>
        </p:grpSpPr>
        <p:sp>
          <p:nvSpPr>
            <p:cNvPr id="9" name="Rounded Rectangle 8"/>
            <p:cNvSpPr/>
            <p:nvPr/>
          </p:nvSpPr>
          <p:spPr>
            <a:xfrm>
              <a:off x="2213113" y="3167270"/>
              <a:ext cx="2968487" cy="636104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62426" y="3845490"/>
              <a:ext cx="844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Quarks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59291" y="3160646"/>
            <a:ext cx="3372674" cy="1054176"/>
            <a:chOff x="5559291" y="3160646"/>
            <a:chExt cx="3372674" cy="1054176"/>
          </a:xfrm>
        </p:grpSpPr>
        <p:sp>
          <p:nvSpPr>
            <p:cNvPr id="10" name="Rounded Rectangle 9"/>
            <p:cNvSpPr/>
            <p:nvPr/>
          </p:nvSpPr>
          <p:spPr>
            <a:xfrm>
              <a:off x="5559291" y="3160646"/>
              <a:ext cx="3372674" cy="63610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82832" y="3845490"/>
              <a:ext cx="2908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Sea Strange and Anti-Quarks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6032378"/>
            <a:ext cx="261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S Kumano, PRD </a:t>
            </a:r>
            <a:r>
              <a:rPr lang="en-US" sz="14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82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017501 (2010)</a:t>
            </a:r>
            <a:endParaRPr lang="en-US" sz="1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31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8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29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0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3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316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Close-Kumano Sum </a:t>
            </a:r>
            <a:r>
              <a:rPr lang="en-US" dirty="0"/>
              <a:t>Rule</a:t>
            </a:r>
            <a:br>
              <a:rPr lang="en-US" dirty="0"/>
            </a:br>
            <a:r>
              <a:rPr lang="en-US" dirty="0"/>
              <a:t>Tensor Structure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15" y="1763864"/>
            <a:ext cx="6844957" cy="4561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114625" y="3852351"/>
                <a:ext cx="15422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=2.83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625" y="3852351"/>
                <a:ext cx="1542282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3557" t="-4444" r="-316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885727" y="3018180"/>
                <a:ext cx="15422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CC1D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CC1D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C1D2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C1D25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C1D25"/>
                          </a:solidFill>
                          <a:latin typeface="Cambria Math" panose="02040503050406030204" pitchFamily="18" charset="0"/>
                        </a:rPr>
                        <m:t>𝑑𝑜𝑓</m:t>
                      </m:r>
                      <m:r>
                        <a:rPr lang="en-US" b="0" i="1" smtClean="0">
                          <a:solidFill>
                            <a:srgbClr val="CC1D25"/>
                          </a:solidFill>
                          <a:latin typeface="Cambria Math" panose="02040503050406030204" pitchFamily="18" charset="0"/>
                        </a:rPr>
                        <m:t>=1.57</m:t>
                      </m:r>
                    </m:oMath>
                  </m:oMathPara>
                </a14:m>
                <a:endParaRPr lang="en-US" dirty="0">
                  <a:solidFill>
                    <a:srgbClr val="CC1D25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727" y="3018180"/>
                <a:ext cx="154228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3162" t="-4348" r="-3557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0" y="6032378"/>
            <a:ext cx="261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S Kumano, PRD </a:t>
            </a:r>
            <a:r>
              <a:rPr lang="en-US" sz="14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82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017501 (2010)</a:t>
            </a:r>
            <a:endParaRPr lang="en-US" sz="1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22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30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7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28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29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3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45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04730" y="4572000"/>
            <a:ext cx="5022574" cy="430783"/>
          </a:xfrm>
          <a:prstGeom prst="rect">
            <a:avLst/>
          </a:prstGeom>
          <a:solidFill>
            <a:srgbClr val="FFFF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6-Quark, Hidden </a:t>
            </a:r>
            <a:r>
              <a:rPr lang="en-US" dirty="0"/>
              <a:t>Color</a:t>
            </a:r>
            <a:br>
              <a:rPr lang="en-US" dirty="0"/>
            </a:br>
            <a:r>
              <a:rPr lang="en-US" dirty="0"/>
              <a:t>Tensor Structure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lvl="1"/>
                <a:r>
                  <a:rPr lang="en-US" sz="2800" dirty="0" smtClean="0"/>
                  <a:t>Deuteron wave function can be expressed as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rad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𝑁𝑁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45</m:t>
                            </m:r>
                          </m:den>
                        </m:f>
                      </m:e>
                    </m:rad>
                    <m:d>
                      <m:dPr>
                        <m:begChr m:val=""/>
                        <m:endChr m:val="⟩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∆∆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rad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𝐶𝐶</m:t>
                        </m:r>
                      </m:e>
                    </m:d>
                  </m:oMath>
                </a14:m>
                <a:endParaRPr lang="en-US" sz="2800" dirty="0" smtClean="0"/>
              </a:p>
              <a:p>
                <a:pPr marL="201168" lvl="1" indent="0">
                  <a:buNone/>
                </a:pP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 smtClean="0"/>
              </a:p>
              <a:p>
                <a:pPr lvl="1"/>
                <a:r>
                  <a:rPr lang="en-US" sz="2800" dirty="0" smtClean="0"/>
                  <a:t>Early hidden color calculations gave small results, but author noted “as experimental techniques have improved dramatically, </a:t>
                </a:r>
                <a:br>
                  <a:rPr lang="en-US" sz="2800" dirty="0" smtClean="0"/>
                </a:br>
                <a:r>
                  <a:rPr lang="en-US" sz="2800" dirty="0" smtClean="0"/>
                  <a:t>the meaning of small has changed.”</a:t>
                </a:r>
              </a:p>
              <a:p>
                <a:pPr lvl="1"/>
                <a:r>
                  <a:rPr lang="en-US" sz="2800" dirty="0" smtClean="0"/>
                  <a:t>Even though experimental upper limit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&lt;1.5%</m:t>
                    </m:r>
                  </m:oMath>
                </a14:m>
                <a:r>
                  <a:rPr lang="en-US" sz="2800" dirty="0" smtClean="0"/>
                  <a:t>, a much smaller value (0.15%) can have a significant effect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2" t="-2727" r="-2667" b="-5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023187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 </a:t>
            </a:r>
            <a:r>
              <a:rPr lang="en-US" sz="1400" dirty="0"/>
              <a:t>Miller, </a:t>
            </a:r>
            <a:r>
              <a:rPr lang="en-US" sz="1400" dirty="0" smtClean="0"/>
              <a:t>PRC </a:t>
            </a:r>
            <a:r>
              <a:rPr lang="en-US" sz="1400" b="1" dirty="0" smtClean="0"/>
              <a:t>89</a:t>
            </a:r>
            <a:r>
              <a:rPr lang="en-US" sz="1400" dirty="0" smtClean="0"/>
              <a:t> </a:t>
            </a:r>
            <a:r>
              <a:rPr lang="en-US" sz="1400" dirty="0"/>
              <a:t>045203 (2014)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57000" y="2928730"/>
            <a:ext cx="881844" cy="948501"/>
            <a:chOff x="2373902" y="2849217"/>
            <a:chExt cx="881844" cy="948501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2941980" y="2849217"/>
              <a:ext cx="107051" cy="35781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373902" y="3212943"/>
              <a:ext cx="881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Proton-</a:t>
              </a:r>
            </a:p>
            <a:p>
              <a:pPr algn="ctr"/>
              <a:r>
                <a:rPr lang="en-US" sz="1600" dirty="0" smtClean="0"/>
                <a:t>Neutron</a:t>
              </a:r>
              <a:endParaRPr lang="en-US" sz="16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87161" y="2928730"/>
            <a:ext cx="2027414" cy="994883"/>
            <a:chOff x="3279996" y="2849217"/>
            <a:chExt cx="2027414" cy="994883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4293700" y="2849217"/>
              <a:ext cx="47416" cy="4041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279996" y="3259325"/>
              <a:ext cx="20274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Higher Nuclear Effects</a:t>
              </a:r>
            </a:p>
            <a:p>
              <a:pPr algn="ctr"/>
              <a:r>
                <a:rPr lang="en-US" sz="1600" dirty="0"/>
                <a:t>(</a:t>
              </a:r>
              <a:r>
                <a:rPr lang="en-US" sz="1600" dirty="0" smtClean="0"/>
                <a:t>Delta-Delta)</a:t>
              </a:r>
              <a:endParaRPr lang="en-US" sz="16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91859" y="2928730"/>
            <a:ext cx="1276311" cy="729579"/>
            <a:chOff x="5360624" y="2849217"/>
            <a:chExt cx="1276311" cy="729579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5540434" y="2849217"/>
              <a:ext cx="177872" cy="4041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360624" y="3240242"/>
              <a:ext cx="12763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Hidden Color</a:t>
              </a:r>
              <a:endParaRPr lang="en-US" sz="1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07126" y="4731111"/>
            <a:ext cx="3051605" cy="503499"/>
            <a:chOff x="7607126" y="4731111"/>
            <a:chExt cx="3051605" cy="503499"/>
          </a:xfrm>
        </p:grpSpPr>
        <p:cxnSp>
          <p:nvCxnSpPr>
            <p:cNvPr id="20" name="Straight Arrow Connector 19"/>
            <p:cNvCxnSpPr/>
            <p:nvPr/>
          </p:nvCxnSpPr>
          <p:spPr>
            <a:xfrm flipH="1">
              <a:off x="7739266" y="5002783"/>
              <a:ext cx="265036" cy="23182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607126" y="4731111"/>
              <a:ext cx="3051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Probability of Hidden-Color Effects</a:t>
              </a:r>
              <a:endParaRPr lang="en-US" sz="16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38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35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6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7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4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142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6-Quark, Hidden Color</a:t>
            </a:r>
            <a:br>
              <a:rPr lang="en-US" dirty="0"/>
            </a:br>
            <a:r>
              <a:rPr lang="en-US" dirty="0"/>
              <a:t>Tensor Structure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800" dirty="0" err="1" smtClean="0"/>
                  <a:t>Pionic</a:t>
                </a:r>
                <a:r>
                  <a:rPr lang="en-US" sz="2800" dirty="0" smtClean="0"/>
                  <a:t> effects alone would violate Close-Kumano Sum Rule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  <a:blipFill rotWithShape="0">
                <a:blip r:embed="rId2"/>
                <a:stretch>
                  <a:fillRect l="-524" t="-2727" r="-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06" y="1772341"/>
            <a:ext cx="7241490" cy="4548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23187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 </a:t>
            </a:r>
            <a:r>
              <a:rPr lang="en-US" sz="1400" dirty="0"/>
              <a:t>Miller, </a:t>
            </a:r>
            <a:r>
              <a:rPr lang="en-US" sz="1400" dirty="0" smtClean="0"/>
              <a:t>PRC </a:t>
            </a:r>
            <a:r>
              <a:rPr lang="en-US" sz="1400" b="1" dirty="0" smtClean="0"/>
              <a:t>89</a:t>
            </a:r>
            <a:r>
              <a:rPr lang="en-US" sz="1400" dirty="0" smtClean="0"/>
              <a:t> </a:t>
            </a:r>
            <a:r>
              <a:rPr lang="en-US" sz="1400" dirty="0"/>
              <a:t>045203 (2014)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26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3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24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25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2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0803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6-Quark, Hidden Color</a:t>
            </a:r>
            <a:br>
              <a:rPr lang="en-US" dirty="0"/>
            </a:br>
            <a:r>
              <a:rPr lang="en-US" dirty="0"/>
              <a:t>Tensor Structure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800" dirty="0" smtClean="0"/>
                  <a:t>6-quark, hidden color states predict large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 smtClean="0"/>
                  <a:t> at large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  <a:blipFill rotWithShape="0">
                <a:blip r:embed="rId2"/>
                <a:stretch>
                  <a:fillRect l="-524" t="-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58" y="6473433"/>
            <a:ext cx="1312025" cy="365125"/>
          </a:xfrm>
        </p:spPr>
        <p:txBody>
          <a:bodyPr/>
          <a:lstStyle/>
          <a:p>
            <a:fld id="{629637A9-119A-49DA-BD12-AAC58B377D80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023187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 </a:t>
            </a:r>
            <a:r>
              <a:rPr lang="en-US" sz="1400" dirty="0"/>
              <a:t>Miller, </a:t>
            </a:r>
            <a:r>
              <a:rPr lang="en-US" sz="1400" dirty="0" smtClean="0"/>
              <a:t>PRC </a:t>
            </a:r>
            <a:r>
              <a:rPr lang="en-US" sz="1400" b="1" dirty="0" smtClean="0"/>
              <a:t>89</a:t>
            </a:r>
            <a:r>
              <a:rPr lang="en-US" sz="1400" dirty="0" smtClean="0"/>
              <a:t> </a:t>
            </a:r>
            <a:r>
              <a:rPr lang="en-US" sz="1400" dirty="0"/>
              <a:t>045203 (2014)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66780" y="1849164"/>
            <a:ext cx="7462009" cy="4387863"/>
            <a:chOff x="4434764" y="1808220"/>
            <a:chExt cx="7462009" cy="43878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342"/>
            <a:stretch/>
          </p:blipFill>
          <p:spPr>
            <a:xfrm>
              <a:off x="4434764" y="1808220"/>
              <a:ext cx="7462009" cy="438786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8733183" y="2325510"/>
                  <a:ext cx="167020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Blue = Central</a:t>
                  </a:r>
                </a:p>
                <a:p>
                  <a:r>
                    <a:rPr lang="en-US" dirty="0" smtClean="0"/>
                    <a:t>Others =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0.1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3183" y="2325510"/>
                  <a:ext cx="1670201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285" t="-4673" b="-130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 24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32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9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0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1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3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3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54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400" t="30737" r="7483" b="27658"/>
          <a:stretch/>
        </p:blipFill>
        <p:spPr>
          <a:xfrm>
            <a:off x="5845719" y="-85252"/>
            <a:ext cx="5935196" cy="1800268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2"/>
          <a:srcRect l="15696" t="30737" r="56844" b="27658"/>
          <a:stretch/>
        </p:blipFill>
        <p:spPr>
          <a:xfrm>
            <a:off x="5868537" y="-83750"/>
            <a:ext cx="2113413" cy="1800268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2"/>
          <a:srcRect l="15696" t="30737" r="65516" b="27658"/>
          <a:stretch/>
        </p:blipFill>
        <p:spPr>
          <a:xfrm>
            <a:off x="5869251" y="-85213"/>
            <a:ext cx="1445950" cy="18002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5132">
            <a:off x="292955" y="580043"/>
            <a:ext cx="6256456" cy="774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Scattering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02014" y="1724746"/>
                <a:ext cx="4386493" cy="4023360"/>
              </a:xfrm>
            </p:spPr>
            <p:txBody>
              <a:bodyPr/>
              <a:lstStyle/>
              <a:p>
                <a:r>
                  <a:rPr lang="en-US" dirty="0" smtClean="0"/>
                  <a:t>Elastic Scattering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Quasi-Elastic Scattering (QE)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~1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Deep Inelastic Scattering (DIS)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&lt;0.7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02014" y="1724746"/>
                <a:ext cx="4386493" cy="4023360"/>
              </a:xfrm>
              <a:blipFill rotWithShape="0">
                <a:blip r:embed="rId4"/>
                <a:stretch>
                  <a:fillRect l="-1530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962529" y="2087478"/>
            <a:ext cx="5366081" cy="2008728"/>
            <a:chOff x="962529" y="2087478"/>
            <a:chExt cx="5366081" cy="2008728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1097280" y="3561346"/>
              <a:ext cx="219937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4138862" y="2087478"/>
              <a:ext cx="2189748" cy="1473868"/>
              <a:chOff x="4138862" y="2087478"/>
              <a:chExt cx="2189748" cy="1473868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 flipV="1">
                <a:off x="4138862" y="2695074"/>
                <a:ext cx="1263317" cy="8662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/>
              <p:cNvSpPr/>
              <p:nvPr/>
            </p:nvSpPr>
            <p:spPr>
              <a:xfrm rot="19378239">
                <a:off x="5293894" y="2087478"/>
                <a:ext cx="1034716" cy="58954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Detector</a:t>
                </a: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296651" y="3019925"/>
              <a:ext cx="1076281" cy="10762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Target</a:t>
              </a:r>
              <a:endParaRPr lang="en-US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962529" y="3475421"/>
              <a:ext cx="218274" cy="218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4289982" y="3561346"/>
              <a:ext cx="167238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4938258" y="2820006"/>
              <a:ext cx="218274" cy="218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6" name="Arc 135"/>
            <p:cNvSpPr/>
            <p:nvPr/>
          </p:nvSpPr>
          <p:spPr>
            <a:xfrm>
              <a:off x="4319332" y="3320716"/>
              <a:ext cx="336884" cy="50532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Box 136"/>
                <p:cNvSpPr txBox="1"/>
                <p:nvPr/>
              </p:nvSpPr>
              <p:spPr>
                <a:xfrm>
                  <a:off x="4662243" y="3260562"/>
                  <a:ext cx="18947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7" name="TextBox 1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2243" y="3260562"/>
                  <a:ext cx="189474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2258" r="-22581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835529" y="4380927"/>
                <a:ext cx="5918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 smtClean="0"/>
                  <a:t>=E-E’</a:t>
                </a:r>
                <a:endParaRPr lang="en-US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29" y="4380927"/>
                <a:ext cx="591829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0309" t="-28889" r="-25773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826243" y="4858544"/>
                <a:ext cx="1740156" cy="520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243" y="4858544"/>
                <a:ext cx="1740156" cy="520912"/>
              </a:xfrm>
              <a:prstGeom prst="rect">
                <a:avLst/>
              </a:prstGeom>
              <a:blipFill rotWithShape="0">
                <a:blip r:embed="rId7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/>
              <p:cNvSpPr txBox="1"/>
              <p:nvPr/>
            </p:nvSpPr>
            <p:spPr>
              <a:xfrm>
                <a:off x="835529" y="5580074"/>
                <a:ext cx="930639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TextBox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29" y="5580074"/>
                <a:ext cx="930639" cy="55579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/>
              <p:cNvSpPr txBox="1"/>
              <p:nvPr/>
            </p:nvSpPr>
            <p:spPr>
              <a:xfrm>
                <a:off x="2961462" y="4798171"/>
                <a:ext cx="908262" cy="6367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2" name="TextBox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462" y="4798171"/>
                <a:ext cx="908262" cy="63671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134688" y="4930413"/>
                <a:ext cx="3073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Better Resolution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688" y="4930413"/>
                <a:ext cx="3073727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1587" t="-10000" r="-158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7775061" y="1987559"/>
            <a:ext cx="2723982" cy="1121575"/>
            <a:chOff x="8016361" y="1987559"/>
            <a:chExt cx="2723982" cy="1121575"/>
          </a:xfrm>
        </p:grpSpPr>
        <p:cxnSp>
          <p:nvCxnSpPr>
            <p:cNvPr id="35" name="Straight Arrow Connector 34"/>
            <p:cNvCxnSpPr/>
            <p:nvPr/>
          </p:nvCxnSpPr>
          <p:spPr>
            <a:xfrm flipV="1">
              <a:off x="8199542" y="2503589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9193513" y="2108499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reeform 59"/>
            <p:cNvSpPr/>
            <p:nvPr/>
          </p:nvSpPr>
          <p:spPr>
            <a:xfrm>
              <a:off x="9164216" y="2493877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9544399" y="2888642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8016361" y="243796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10246347" y="1987559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9272061" y="2696513"/>
              <a:ext cx="332906" cy="310712"/>
              <a:chOff x="5511960" y="3868622"/>
              <a:chExt cx="640436" cy="597740"/>
            </a:xfrm>
          </p:grpSpPr>
          <p:sp>
            <p:nvSpPr>
              <p:cNvPr id="96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7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8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9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0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1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3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1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10407437" y="2798422"/>
              <a:ext cx="332906" cy="310712"/>
              <a:chOff x="5511960" y="3868622"/>
              <a:chExt cx="640436" cy="597740"/>
            </a:xfrm>
          </p:grpSpPr>
          <p:sp>
            <p:nvSpPr>
              <p:cNvPr id="123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4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5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6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7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8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9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0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7793914" y="3522558"/>
            <a:ext cx="2549074" cy="1053254"/>
            <a:chOff x="8035214" y="3522558"/>
            <a:chExt cx="2549074" cy="1053254"/>
          </a:xfrm>
        </p:grpSpPr>
        <p:cxnSp>
          <p:nvCxnSpPr>
            <p:cNvPr id="84" name="Straight Arrow Connector 83"/>
            <p:cNvCxnSpPr/>
            <p:nvPr/>
          </p:nvCxnSpPr>
          <p:spPr>
            <a:xfrm flipV="1">
              <a:off x="8218396" y="4038588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9212367" y="3643498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Freeform 105"/>
            <p:cNvSpPr/>
            <p:nvPr/>
          </p:nvSpPr>
          <p:spPr>
            <a:xfrm>
              <a:off x="9183069" y="4028876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>
              <a:off x="9563252" y="442364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/>
            <p:cNvSpPr/>
            <p:nvPr/>
          </p:nvSpPr>
          <p:spPr>
            <a:xfrm>
              <a:off x="8035214" y="3972962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10265200" y="3522558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9283158" y="4221230"/>
              <a:ext cx="332906" cy="310712"/>
              <a:chOff x="8509030" y="4233930"/>
              <a:chExt cx="332906" cy="310712"/>
            </a:xfrm>
          </p:grpSpPr>
          <p:sp>
            <p:nvSpPr>
              <p:cNvPr id="144" name="Oval 11"/>
              <p:cNvSpPr>
                <a:spLocks noChangeArrowheads="1"/>
              </p:cNvSpPr>
              <p:nvPr/>
            </p:nvSpPr>
            <p:spPr bwMode="auto">
              <a:xfrm>
                <a:off x="8553417" y="4278317"/>
                <a:ext cx="155356" cy="1553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5" name="Oval 104"/>
              <p:cNvSpPr>
                <a:spLocks noChangeArrowheads="1"/>
              </p:cNvSpPr>
              <p:nvPr/>
            </p:nvSpPr>
            <p:spPr bwMode="auto">
              <a:xfrm>
                <a:off x="8638493" y="4233930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6" name="Oval 105"/>
              <p:cNvSpPr>
                <a:spLocks noChangeArrowheads="1"/>
              </p:cNvSpPr>
              <p:nvPr/>
            </p:nvSpPr>
            <p:spPr bwMode="auto">
              <a:xfrm>
                <a:off x="8568213" y="4233930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7" name="Oval 106"/>
              <p:cNvSpPr>
                <a:spLocks noChangeArrowheads="1"/>
              </p:cNvSpPr>
              <p:nvPr/>
            </p:nvSpPr>
            <p:spPr bwMode="auto">
              <a:xfrm>
                <a:off x="8509030" y="4278317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8" name="Oval 107"/>
              <p:cNvSpPr>
                <a:spLocks noChangeArrowheads="1"/>
              </p:cNvSpPr>
              <p:nvPr/>
            </p:nvSpPr>
            <p:spPr bwMode="auto">
              <a:xfrm>
                <a:off x="8686580" y="4300511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9" name="Oval 103"/>
              <p:cNvSpPr>
                <a:spLocks noChangeArrowheads="1"/>
              </p:cNvSpPr>
              <p:nvPr/>
            </p:nvSpPr>
            <p:spPr bwMode="auto">
              <a:xfrm>
                <a:off x="8597805" y="4322705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0" name="Oval 108"/>
              <p:cNvSpPr>
                <a:spLocks noChangeArrowheads="1"/>
              </p:cNvSpPr>
              <p:nvPr/>
            </p:nvSpPr>
            <p:spPr bwMode="auto">
              <a:xfrm>
                <a:off x="8575611" y="4389286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1" name="Oval 109"/>
              <p:cNvSpPr>
                <a:spLocks noChangeArrowheads="1"/>
              </p:cNvSpPr>
              <p:nvPr/>
            </p:nvSpPr>
            <p:spPr bwMode="auto">
              <a:xfrm>
                <a:off x="8509030" y="4367092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2" name="Oval 110"/>
              <p:cNvSpPr>
                <a:spLocks noChangeArrowheads="1"/>
              </p:cNvSpPr>
              <p:nvPr/>
            </p:nvSpPr>
            <p:spPr bwMode="auto">
              <a:xfrm>
                <a:off x="8686580" y="4344899"/>
                <a:ext cx="155356" cy="155356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63" name="Oval 110"/>
            <p:cNvSpPr>
              <a:spLocks noChangeArrowheads="1"/>
            </p:cNvSpPr>
            <p:nvPr/>
          </p:nvSpPr>
          <p:spPr bwMode="auto">
            <a:xfrm>
              <a:off x="10428932" y="442045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782602" y="5197113"/>
            <a:ext cx="2676211" cy="1251458"/>
            <a:chOff x="8023902" y="5197113"/>
            <a:chExt cx="2676211" cy="1251458"/>
          </a:xfrm>
        </p:grpSpPr>
        <p:cxnSp>
          <p:nvCxnSpPr>
            <p:cNvPr id="110" name="Straight Arrow Connector 109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Freeform 131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53" name="Group 152"/>
            <p:cNvGrpSpPr/>
            <p:nvPr/>
          </p:nvGrpSpPr>
          <p:grpSpPr>
            <a:xfrm>
              <a:off x="9294255" y="5921162"/>
              <a:ext cx="332906" cy="310712"/>
              <a:chOff x="5511960" y="3868622"/>
              <a:chExt cx="640436" cy="597740"/>
            </a:xfrm>
          </p:grpSpPr>
          <p:sp>
            <p:nvSpPr>
              <p:cNvPr id="154" name="Oval 11"/>
              <p:cNvSpPr>
                <a:spLocks noChangeArrowheads="1"/>
              </p:cNvSpPr>
              <p:nvPr/>
            </p:nvSpPr>
            <p:spPr bwMode="auto">
              <a:xfrm>
                <a:off x="5597351" y="3954013"/>
                <a:ext cx="298870" cy="29887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5" name="Oval 104"/>
              <p:cNvSpPr>
                <a:spLocks noChangeArrowheads="1"/>
              </p:cNvSpPr>
              <p:nvPr/>
            </p:nvSpPr>
            <p:spPr bwMode="auto">
              <a:xfrm>
                <a:off x="5761018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6" name="Oval 105"/>
              <p:cNvSpPr>
                <a:spLocks noChangeArrowheads="1"/>
              </p:cNvSpPr>
              <p:nvPr/>
            </p:nvSpPr>
            <p:spPr bwMode="auto">
              <a:xfrm>
                <a:off x="5625815" y="386862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7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8" name="Oval 107"/>
              <p:cNvSpPr>
                <a:spLocks noChangeArrowheads="1"/>
              </p:cNvSpPr>
              <p:nvPr/>
            </p:nvSpPr>
            <p:spPr bwMode="auto">
              <a:xfrm>
                <a:off x="5853526" y="3996709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9" name="Oval 103"/>
              <p:cNvSpPr>
                <a:spLocks noChangeArrowheads="1"/>
              </p:cNvSpPr>
              <p:nvPr/>
            </p:nvSpPr>
            <p:spPr bwMode="auto">
              <a:xfrm>
                <a:off x="5682743" y="4039405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0" name="Oval 108"/>
              <p:cNvSpPr>
                <a:spLocks noChangeArrowheads="1"/>
              </p:cNvSpPr>
              <p:nvPr/>
            </p:nvSpPr>
            <p:spPr bwMode="auto">
              <a:xfrm>
                <a:off x="5640047" y="4167492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1" name="Oval 109"/>
              <p:cNvSpPr>
                <a:spLocks noChangeArrowheads="1"/>
              </p:cNvSpPr>
              <p:nvPr/>
            </p:nvSpPr>
            <p:spPr bwMode="auto">
              <a:xfrm>
                <a:off x="5511960" y="4124796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2" name="Oval 110"/>
              <p:cNvSpPr>
                <a:spLocks noChangeArrowheads="1"/>
              </p:cNvSpPr>
              <p:nvPr/>
            </p:nvSpPr>
            <p:spPr bwMode="auto">
              <a:xfrm>
                <a:off x="5853526" y="4082101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164" name="Straight Arrow Connector 163"/>
            <p:cNvCxnSpPr/>
            <p:nvPr/>
          </p:nvCxnSpPr>
          <p:spPr>
            <a:xfrm>
              <a:off x="9652027" y="614931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l 110"/>
            <p:cNvSpPr>
              <a:spLocks noChangeArrowheads="1"/>
            </p:cNvSpPr>
            <p:nvPr/>
          </p:nvSpPr>
          <p:spPr bwMode="auto">
            <a:xfrm>
              <a:off x="10517707" y="612072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66" name="Straight Arrow Connector 165"/>
            <p:cNvCxnSpPr/>
            <p:nvPr/>
          </p:nvCxnSpPr>
          <p:spPr>
            <a:xfrm rot="20806134">
              <a:off x="9682388" y="596869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Oval 110"/>
            <p:cNvSpPr>
              <a:spLocks noChangeArrowheads="1"/>
            </p:cNvSpPr>
            <p:nvPr/>
          </p:nvSpPr>
          <p:spPr bwMode="auto">
            <a:xfrm rot="20806134">
              <a:off x="10544757" y="5844982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  <a:tint val="66000"/>
                    <a:satMod val="160000"/>
                  </a:schemeClr>
                </a:gs>
                <a:gs pos="50000">
                  <a:schemeClr val="accent2">
                    <a:lumMod val="75000"/>
                    <a:tint val="44500"/>
                    <a:satMod val="160000"/>
                  </a:schemeClr>
                </a:gs>
                <a:gs pos="100000">
                  <a:schemeClr val="accent2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69" name="Straight Arrow Connector 168"/>
            <p:cNvCxnSpPr/>
            <p:nvPr/>
          </p:nvCxnSpPr>
          <p:spPr>
            <a:xfrm rot="19965525">
              <a:off x="9616218" y="5840879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Oval 110"/>
            <p:cNvSpPr>
              <a:spLocks noChangeArrowheads="1"/>
            </p:cNvSpPr>
            <p:nvPr/>
          </p:nvSpPr>
          <p:spPr bwMode="auto">
            <a:xfrm rot="19965525">
              <a:off x="10445134" y="55939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71" name="Straight Arrow Connector 170"/>
            <p:cNvCxnSpPr/>
            <p:nvPr/>
          </p:nvCxnSpPr>
          <p:spPr>
            <a:xfrm rot="358528">
              <a:off x="9671175" y="624238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Oval 110"/>
            <p:cNvSpPr>
              <a:spLocks noChangeArrowheads="1"/>
            </p:cNvSpPr>
            <p:nvPr/>
          </p:nvSpPr>
          <p:spPr bwMode="auto">
            <a:xfrm rot="358528">
              <a:off x="10529235" y="629321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78674" y="5737904"/>
                <a:ext cx="47792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Scaled Momentum Fraction of Scattered Particle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674" y="5737904"/>
                <a:ext cx="4779257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276" t="-28261" r="-2296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0637560" y="1987559"/>
            <a:ext cx="912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Probes</a:t>
            </a:r>
          </a:p>
          <a:p>
            <a:pPr algn="ctr"/>
            <a:r>
              <a:rPr lang="en-US" dirty="0" smtClean="0"/>
              <a:t>Nuclear</a:t>
            </a:r>
          </a:p>
          <a:p>
            <a:pPr algn="ctr"/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10611110" y="3586623"/>
            <a:ext cx="965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Probes</a:t>
            </a:r>
          </a:p>
          <a:p>
            <a:pPr algn="ctr"/>
            <a:r>
              <a:rPr lang="en-US" dirty="0" smtClean="0"/>
              <a:t>Nucleon</a:t>
            </a:r>
          </a:p>
          <a:p>
            <a:pPr algn="ctr"/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10734755" y="5186479"/>
            <a:ext cx="8285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Probes</a:t>
            </a:r>
          </a:p>
          <a:p>
            <a:pPr algn="ctr"/>
            <a:r>
              <a:rPr lang="en-US" dirty="0" smtClean="0"/>
              <a:t>Quark</a:t>
            </a:r>
          </a:p>
          <a:p>
            <a:pPr algn="ctr"/>
            <a:r>
              <a:rPr lang="en-US" dirty="0" smtClean="0"/>
              <a:t>Effects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8" y="3366670"/>
            <a:ext cx="689386" cy="5170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9068" y="3321876"/>
            <a:ext cx="1366322" cy="1441511"/>
          </a:xfrm>
          <a:prstGeom prst="rect">
            <a:avLst/>
          </a:prstGeom>
        </p:spPr>
      </p:pic>
      <p:sp>
        <p:nvSpPr>
          <p:cNvPr id="11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1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17817" y="1370862"/>
                <a:ext cx="1738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817" y="1370862"/>
                <a:ext cx="173894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21429" r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5671551" y="382137"/>
            <a:ext cx="446266" cy="432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20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21823 -0.00995 L 0.35924 -0.14513 " pathEditMode="relative" ptsTypes="AAA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decel="25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29167E-6 -3.33333E-6 L 0.05599 0.0680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39" grpId="0"/>
      <p:bldP spid="141" grpId="0"/>
      <p:bldP spid="142" grpId="0"/>
      <p:bldP spid="3" grpId="0"/>
      <p:bldP spid="11" grpId="0"/>
      <p:bldP spid="9" grpId="0"/>
      <p:bldP spid="94" grpId="0"/>
      <p:bldP spid="104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6-Quark, Hidden Color</a:t>
            </a:r>
            <a:br>
              <a:rPr lang="en-US" dirty="0"/>
            </a:br>
            <a:r>
              <a:rPr lang="en-US" dirty="0"/>
              <a:t>Tensor Structure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800" dirty="0" smtClean="0"/>
                  <a:t>First theory to reproduce anomalous HERMES result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predictions made for upcoming JLab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 smtClean="0"/>
                  <a:t> measurement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  <a:blipFill rotWithShape="0">
                <a:blip r:embed="rId2"/>
                <a:stretch>
                  <a:fillRect l="-524" t="-2727" r="-6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023187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 </a:t>
            </a:r>
            <a:r>
              <a:rPr lang="en-US" sz="1400" dirty="0"/>
              <a:t>Miller, </a:t>
            </a:r>
            <a:r>
              <a:rPr lang="en-US" sz="1400" dirty="0" smtClean="0"/>
              <a:t>PRC </a:t>
            </a:r>
            <a:r>
              <a:rPr lang="en-US" sz="1400" b="1" dirty="0" smtClean="0"/>
              <a:t>89</a:t>
            </a:r>
            <a:r>
              <a:rPr lang="en-US" sz="1400" dirty="0" smtClean="0"/>
              <a:t> </a:t>
            </a:r>
            <a:r>
              <a:rPr lang="en-US" sz="1400" dirty="0"/>
              <a:t>045203 (2014)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94" y="1779474"/>
            <a:ext cx="7331520" cy="45514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94" y="1766464"/>
            <a:ext cx="7331520" cy="454374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28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5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26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27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3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071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Structure </a:t>
            </a:r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Measured by ratio 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 b="69810"/>
          <a:stretch>
            <a:fillRect/>
          </a:stretch>
        </p:blipFill>
        <p:spPr bwMode="auto">
          <a:xfrm>
            <a:off x="1033523" y="2397613"/>
            <a:ext cx="4383271" cy="82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7" b="35854"/>
          <a:stretch>
            <a:fillRect/>
          </a:stretch>
        </p:blipFill>
        <p:spPr bwMode="auto">
          <a:xfrm>
            <a:off x="1232762" y="3400084"/>
            <a:ext cx="3984792" cy="82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" t="73898" r="476" b="3159"/>
          <a:stretch>
            <a:fillRect/>
          </a:stretch>
        </p:blipFill>
        <p:spPr bwMode="auto">
          <a:xfrm>
            <a:off x="1326775" y="4402554"/>
            <a:ext cx="3984792" cy="91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3" t="1569" b="63333"/>
          <a:stretch/>
        </p:blipFill>
        <p:spPr>
          <a:xfrm>
            <a:off x="6126479" y="2196572"/>
            <a:ext cx="4959669" cy="3567774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reeform 45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53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0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1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2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2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763067" y="4424302"/>
                <a:ext cx="1625253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067" y="4424302"/>
                <a:ext cx="1625253" cy="69147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8608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Structure </a:t>
            </a:r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Hall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7" name="Picture 5" descr="Screen shot 2011-08-21 at 9.20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19" y="2105854"/>
            <a:ext cx="5249461" cy="398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286815" y="2224210"/>
            <a:ext cx="5606281" cy="1994520"/>
            <a:chOff x="1316645" y="2164786"/>
            <a:chExt cx="8044823" cy="2862070"/>
          </a:xfrm>
        </p:grpSpPr>
        <p:grpSp>
          <p:nvGrpSpPr>
            <p:cNvPr id="50" name="Group 49"/>
            <p:cNvGrpSpPr/>
            <p:nvPr/>
          </p:nvGrpSpPr>
          <p:grpSpPr>
            <a:xfrm>
              <a:off x="1316645" y="2164786"/>
              <a:ext cx="8044823" cy="2862070"/>
              <a:chOff x="1316645" y="2164786"/>
              <a:chExt cx="8044823" cy="2862070"/>
            </a:xfrm>
          </p:grpSpPr>
          <p:sp>
            <p:nvSpPr>
              <p:cNvPr id="52" name="TextBox 23"/>
              <p:cNvSpPr txBox="1">
                <a:spLocks noChangeArrowheads="1"/>
              </p:cNvSpPr>
              <p:nvPr/>
            </p:nvSpPr>
            <p:spPr bwMode="auto">
              <a:xfrm rot="19265500">
                <a:off x="7497990" y="2215394"/>
                <a:ext cx="793935" cy="397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1200" dirty="0">
                    <a:latin typeface="+mn-lt"/>
                  </a:rPr>
                  <a:t>SHMS</a:t>
                </a:r>
                <a:endParaRPr lang="en-US" sz="1200" baseline="30000" dirty="0">
                  <a:latin typeface="+mn-lt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1316645" y="2164786"/>
                <a:ext cx="8044823" cy="2862070"/>
                <a:chOff x="1316645" y="2164786"/>
                <a:chExt cx="8044823" cy="2862070"/>
              </a:xfrm>
            </p:grpSpPr>
            <p:cxnSp>
              <p:nvCxnSpPr>
                <p:cNvPr id="54" name="Straight Connector 53"/>
                <p:cNvCxnSpPr>
                  <a:endCxn id="55" idx="3"/>
                </p:cNvCxnSpPr>
                <p:nvPr/>
              </p:nvCxnSpPr>
              <p:spPr>
                <a:xfrm>
                  <a:off x="6280420" y="3638224"/>
                  <a:ext cx="2437962" cy="138863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5" name="Rectangle 22"/>
                <p:cNvSpPr>
                  <a:spLocks noChangeArrowheads="1"/>
                </p:cNvSpPr>
                <p:nvPr/>
              </p:nvSpPr>
              <p:spPr bwMode="auto">
                <a:xfrm rot="1830035">
                  <a:off x="7533293" y="4505015"/>
                  <a:ext cx="1273177" cy="39748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56" name="Straight Connector 55"/>
                <p:cNvCxnSpPr>
                  <a:endCxn id="52" idx="3"/>
                </p:cNvCxnSpPr>
                <p:nvPr/>
              </p:nvCxnSpPr>
              <p:spPr>
                <a:xfrm flipV="1">
                  <a:off x="6289383" y="2164786"/>
                  <a:ext cx="1914476" cy="145551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6"/>
                <p:cNvCxnSpPr>
                  <a:cxnSpLocks noChangeShapeType="1"/>
                </p:cNvCxnSpPr>
                <p:nvPr/>
              </p:nvCxnSpPr>
              <p:spPr bwMode="auto">
                <a:xfrm>
                  <a:off x="2906236" y="3602237"/>
                  <a:ext cx="6440487" cy="0"/>
                </a:xfrm>
                <a:prstGeom prst="line">
                  <a:avLst/>
                </a:prstGeom>
                <a:noFill/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8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5643856" y="3910293"/>
                  <a:ext cx="1083583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Polarized</a:t>
                  </a:r>
                </a:p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Target</a:t>
                  </a:r>
                </a:p>
              </p:txBody>
            </p:sp>
            <p:sp>
              <p:nvSpPr>
                <p:cNvPr id="59" name="TextBox 26"/>
                <p:cNvSpPr txBox="1">
                  <a:spLocks noChangeArrowheads="1"/>
                </p:cNvSpPr>
                <p:nvPr/>
              </p:nvSpPr>
              <p:spPr bwMode="auto">
                <a:xfrm rot="1904859">
                  <a:off x="7798592" y="4452612"/>
                  <a:ext cx="692724" cy="397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HMS</a:t>
                  </a:r>
                  <a:endParaRPr lang="en-US" sz="1200" baseline="30000" dirty="0">
                    <a:latin typeface="+mn-lt"/>
                  </a:endParaRPr>
                </a:p>
              </p:txBody>
            </p:sp>
            <p:sp>
              <p:nvSpPr>
                <p:cNvPr id="60" name="Rectangle 29"/>
                <p:cNvSpPr>
                  <a:spLocks noChangeArrowheads="1"/>
                </p:cNvSpPr>
                <p:nvPr/>
              </p:nvSpPr>
              <p:spPr bwMode="auto">
                <a:xfrm>
                  <a:off x="4029076" y="3426854"/>
                  <a:ext cx="264969" cy="397433"/>
                </a:xfrm>
                <a:prstGeom prst="rect">
                  <a:avLst/>
                </a:prstGeom>
                <a:solidFill>
                  <a:srgbClr val="30A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1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741280" y="2731529"/>
                  <a:ext cx="832764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Slow</a:t>
                  </a:r>
                </a:p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2" name="Oval 23"/>
                <p:cNvSpPr>
                  <a:spLocks noChangeArrowheads="1"/>
                </p:cNvSpPr>
                <p:nvPr/>
              </p:nvSpPr>
              <p:spPr bwMode="auto">
                <a:xfrm>
                  <a:off x="6171880" y="3320922"/>
                  <a:ext cx="372755" cy="55893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3" name="Rectangle 29"/>
                <p:cNvSpPr>
                  <a:spLocks noChangeArrowheads="1"/>
                </p:cNvSpPr>
                <p:nvPr/>
              </p:nvSpPr>
              <p:spPr bwMode="auto">
                <a:xfrm>
                  <a:off x="3403601" y="3433203"/>
                  <a:ext cx="264969" cy="397433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4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115806" y="3777690"/>
                  <a:ext cx="832764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Fast</a:t>
                  </a:r>
                </a:p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5" name="Rectangle 29"/>
                <p:cNvSpPr>
                  <a:spLocks noChangeArrowheads="1"/>
                </p:cNvSpPr>
                <p:nvPr/>
              </p:nvSpPr>
              <p:spPr bwMode="auto">
                <a:xfrm>
                  <a:off x="7429502" y="3437966"/>
                  <a:ext cx="725487" cy="397433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 lIns="91401" tIns="45702" rIns="91401" bIns="45702">
                  <a:spAutoFit/>
                </a:bodyPr>
                <a:lstStyle>
                  <a:lvl1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66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449579" y="3042679"/>
                  <a:ext cx="699623" cy="397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 err="1">
                      <a:latin typeface="+mn-lt"/>
                    </a:rPr>
                    <a:t>Lumi</a:t>
                  </a:r>
                  <a:endParaRPr lang="en-US" sz="1200" dirty="0">
                    <a:latin typeface="+mn-lt"/>
                  </a:endParaRPr>
                </a:p>
              </p:txBody>
            </p:sp>
            <p:sp>
              <p:nvSpPr>
                <p:cNvPr id="67" name="Right Bracket 66"/>
                <p:cNvSpPr/>
                <p:nvPr/>
              </p:nvSpPr>
              <p:spPr>
                <a:xfrm>
                  <a:off x="8729663" y="3494088"/>
                  <a:ext cx="285750" cy="252412"/>
                </a:xfrm>
                <a:prstGeom prst="rightBracket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100"/>
                </a:p>
              </p:txBody>
            </p:sp>
            <p:sp>
              <p:nvSpPr>
                <p:cNvPr id="6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8402651" y="2805113"/>
                  <a:ext cx="958817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Faraday</a:t>
                  </a:r>
                  <a:br>
                    <a:rPr lang="en-US" sz="1200" dirty="0">
                      <a:latin typeface="+mn-lt"/>
                    </a:rPr>
                  </a:br>
                  <a:r>
                    <a:rPr lang="en-US" sz="1200" dirty="0">
                      <a:latin typeface="+mn-lt"/>
                    </a:rPr>
                    <a:t>Cup</a:t>
                  </a:r>
                </a:p>
              </p:txBody>
            </p:sp>
            <p:sp>
              <p:nvSpPr>
                <p:cNvPr id="69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1316645" y="3279315"/>
                  <a:ext cx="1345628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 smtClean="0">
                      <a:latin typeface="+mn-lt"/>
                    </a:rPr>
                    <a:t>Unpolarized</a:t>
                  </a:r>
                </a:p>
                <a:p>
                  <a:pPr algn="ctr">
                    <a:defRPr/>
                  </a:pPr>
                  <a:r>
                    <a:rPr lang="en-US" sz="1200" dirty="0" smtClean="0">
                      <a:latin typeface="+mn-lt"/>
                    </a:rPr>
                    <a:t>Beam</a:t>
                  </a:r>
                  <a:endParaRPr lang="en-US" sz="1200" dirty="0">
                    <a:latin typeface="+mn-lt"/>
                  </a:endParaRPr>
                </a:p>
              </p:txBody>
            </p:sp>
          </p:grpSp>
        </p:grpSp>
        <p:sp>
          <p:nvSpPr>
            <p:cNvPr id="51" name="Rectangle 21"/>
            <p:cNvSpPr>
              <a:spLocks noChangeArrowheads="1"/>
            </p:cNvSpPr>
            <p:nvPr/>
          </p:nvSpPr>
          <p:spPr bwMode="auto">
            <a:xfrm rot="19194947">
              <a:off x="7400683" y="2223749"/>
              <a:ext cx="988551" cy="3974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1200" dirty="0" smtClean="0">
                  <a:solidFill>
                    <a:srgbClr val="000000"/>
                  </a:solidFill>
                  <a:latin typeface="Chalkboard"/>
                  <a:ea typeface="MS PGothic" panose="020B0600070205080204" pitchFamily="34" charset="-128"/>
                </a:rPr>
                <a:t>SHMS</a:t>
              </a:r>
              <a:endParaRPr lang="en-US" sz="1200" dirty="0">
                <a:solidFill>
                  <a:srgbClr val="000000"/>
                </a:solidFill>
                <a:latin typeface="Chalkboard"/>
                <a:ea typeface="MS PGothic" panose="020B0600070205080204" pitchFamily="34" charset="-128"/>
              </a:endParaRPr>
            </a:p>
          </p:txBody>
        </p:sp>
      </p:grpSp>
      <p:sp>
        <p:nvSpPr>
          <p:cNvPr id="73" name="Rectangle 21"/>
          <p:cNvSpPr>
            <a:spLocks noChangeArrowheads="1"/>
          </p:cNvSpPr>
          <p:nvPr/>
        </p:nvSpPr>
        <p:spPr bwMode="auto">
          <a:xfrm rot="19946388">
            <a:off x="1839318" y="4325502"/>
            <a:ext cx="1222691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0000"/>
                </a:solidFill>
                <a:latin typeface="Chalkboard"/>
                <a:ea typeface="MS PGothic" panose="020B0600070205080204" pitchFamily="34" charset="-128"/>
              </a:rPr>
              <a:t>Detector</a:t>
            </a:r>
            <a:endParaRPr lang="en-US" sz="2000" dirty="0">
              <a:solidFill>
                <a:srgbClr val="000000"/>
              </a:solidFill>
              <a:latin typeface="Chalkboard"/>
              <a:ea typeface="MS PGothic" panose="020B0600070205080204" pitchFamily="34" charset="-128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11906" y="4664700"/>
            <a:ext cx="2980455" cy="1522798"/>
            <a:chOff x="111906" y="4664700"/>
            <a:chExt cx="2980455" cy="1522798"/>
          </a:xfrm>
        </p:grpSpPr>
        <p:sp>
          <p:nvSpPr>
            <p:cNvPr id="89" name="Up Arrow 88"/>
            <p:cNvSpPr/>
            <p:nvPr/>
          </p:nvSpPr>
          <p:spPr>
            <a:xfrm rot="10800000" flipH="1">
              <a:off x="1789806" y="5724559"/>
              <a:ext cx="246938" cy="462939"/>
            </a:xfrm>
            <a:prstGeom prst="upArrow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111906" y="4664700"/>
              <a:ext cx="2980455" cy="1478890"/>
              <a:chOff x="111906" y="4664700"/>
              <a:chExt cx="2980455" cy="1478890"/>
            </a:xfrm>
          </p:grpSpPr>
          <p:sp>
            <p:nvSpPr>
              <p:cNvPr id="90" name="Up Arrow 89"/>
              <p:cNvSpPr/>
              <p:nvPr/>
            </p:nvSpPr>
            <p:spPr>
              <a:xfrm flipH="1">
                <a:off x="1655610" y="5609002"/>
                <a:ext cx="246938" cy="425793"/>
              </a:xfrm>
              <a:prstGeom prst="upArrow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111906" y="4664700"/>
                <a:ext cx="2980455" cy="1478890"/>
                <a:chOff x="111906" y="4664700"/>
                <a:chExt cx="2980455" cy="1478890"/>
              </a:xfrm>
            </p:grpSpPr>
            <p:grpSp>
              <p:nvGrpSpPr>
                <p:cNvPr id="72" name="Group 71"/>
                <p:cNvGrpSpPr/>
                <p:nvPr/>
              </p:nvGrpSpPr>
              <p:grpSpPr>
                <a:xfrm>
                  <a:off x="111906" y="4664700"/>
                  <a:ext cx="2980455" cy="1478890"/>
                  <a:chOff x="2514601" y="1322389"/>
                  <a:chExt cx="4869815" cy="2416383"/>
                </a:xfrm>
              </p:grpSpPr>
              <p:sp>
                <p:nvSpPr>
                  <p:cNvPr id="82" name="Oval 3"/>
                  <p:cNvSpPr>
                    <a:spLocks noChangeArrowheads="1"/>
                  </p:cNvSpPr>
                  <p:nvPr/>
                </p:nvSpPr>
                <p:spPr bwMode="auto">
                  <a:xfrm>
                    <a:off x="5008662" y="3049785"/>
                    <a:ext cx="448963" cy="44071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1401" tIns="45702" rIns="91401" bIns="45702" anchor="ctr"/>
                  <a:lstStyle>
                    <a:lvl1pPr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2pPr>
                    <a:lvl3pPr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3pPr>
                    <a:lvl4pPr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4pPr>
                    <a:lvl5pPr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5pPr>
                    <a:lvl6pPr marL="2284413" indent="15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6pPr>
                    <a:lvl7pPr marL="2741613" indent="15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7pPr>
                    <a:lvl8pPr marL="3198813" indent="15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8pPr>
                    <a:lvl9pPr marL="3656013" indent="15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0000"/>
                        </a:solidFill>
                        <a:latin typeface="Chalkboard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>
                      <a:defRPr/>
                    </a:pPr>
                    <a:endParaRPr lang="en-US" sz="1200" dirty="0"/>
                  </a:p>
                </p:txBody>
              </p:sp>
              <p:sp>
                <p:nvSpPr>
                  <p:cNvPr id="74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2514601" y="2149475"/>
                    <a:ext cx="1814513" cy="1588"/>
                  </a:xfrm>
                  <a:prstGeom prst="line">
                    <a:avLst/>
                  </a:prstGeom>
                  <a:noFill/>
                  <a:ln w="19050">
                    <a:solidFill>
                      <a:srgbClr val="30ACEC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1401" tIns="45702" rIns="91401" bIns="45702" anchor="ctr"/>
                  <a:lstStyle/>
                  <a:p>
                    <a:endParaRPr lang="en-US" sz="1100"/>
                  </a:p>
                </p:txBody>
              </p:sp>
              <p:sp>
                <p:nvSpPr>
                  <p:cNvPr id="75" name="Freeform 5"/>
                  <p:cNvSpPr>
                    <a:spLocks/>
                  </p:cNvSpPr>
                  <p:nvPr/>
                </p:nvSpPr>
                <p:spPr bwMode="auto">
                  <a:xfrm>
                    <a:off x="4213226" y="2149475"/>
                    <a:ext cx="1044575" cy="965200"/>
                  </a:xfrm>
                  <a:custGeom>
                    <a:avLst/>
                    <a:gdLst>
                      <a:gd name="T0" fmla="*/ 2147483646 w 664"/>
                      <a:gd name="T1" fmla="*/ 0 h 576"/>
                      <a:gd name="T2" fmla="*/ 2147483646 w 664"/>
                      <a:gd name="T3" fmla="*/ 2147483646 h 576"/>
                      <a:gd name="T4" fmla="*/ 2147483646 w 664"/>
                      <a:gd name="T5" fmla="*/ 2147483646 h 576"/>
                      <a:gd name="T6" fmla="*/ 2147483646 w 664"/>
                      <a:gd name="T7" fmla="*/ 2147483646 h 576"/>
                      <a:gd name="T8" fmla="*/ 2147483646 w 664"/>
                      <a:gd name="T9" fmla="*/ 2147483646 h 576"/>
                      <a:gd name="T10" fmla="*/ 2147483646 w 664"/>
                      <a:gd name="T11" fmla="*/ 2147483646 h 576"/>
                      <a:gd name="T12" fmla="*/ 2147483646 w 664"/>
                      <a:gd name="T13" fmla="*/ 2147483646 h 576"/>
                      <a:gd name="T14" fmla="*/ 2147483646 w 664"/>
                      <a:gd name="T15" fmla="*/ 2147483646 h 576"/>
                      <a:gd name="T16" fmla="*/ 2147483646 w 664"/>
                      <a:gd name="T17" fmla="*/ 2147483646 h 576"/>
                      <a:gd name="T18" fmla="*/ 2147483646 w 664"/>
                      <a:gd name="T19" fmla="*/ 2147483646 h 57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64"/>
                      <a:gd name="T31" fmla="*/ 0 h 576"/>
                      <a:gd name="T32" fmla="*/ 664 w 664"/>
                      <a:gd name="T33" fmla="*/ 576 h 57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64" h="576">
                        <a:moveTo>
                          <a:pt x="72" y="0"/>
                        </a:moveTo>
                        <a:cubicBezTo>
                          <a:pt x="36" y="64"/>
                          <a:pt x="0" y="128"/>
                          <a:pt x="24" y="144"/>
                        </a:cubicBezTo>
                        <a:cubicBezTo>
                          <a:pt x="48" y="160"/>
                          <a:pt x="184" y="80"/>
                          <a:pt x="216" y="96"/>
                        </a:cubicBezTo>
                        <a:cubicBezTo>
                          <a:pt x="248" y="112"/>
                          <a:pt x="192" y="224"/>
                          <a:pt x="216" y="240"/>
                        </a:cubicBezTo>
                        <a:cubicBezTo>
                          <a:pt x="240" y="256"/>
                          <a:pt x="336" y="168"/>
                          <a:pt x="360" y="192"/>
                        </a:cubicBezTo>
                        <a:cubicBezTo>
                          <a:pt x="384" y="216"/>
                          <a:pt x="336" y="360"/>
                          <a:pt x="360" y="384"/>
                        </a:cubicBezTo>
                        <a:cubicBezTo>
                          <a:pt x="384" y="408"/>
                          <a:pt x="480" y="320"/>
                          <a:pt x="504" y="336"/>
                        </a:cubicBezTo>
                        <a:cubicBezTo>
                          <a:pt x="528" y="352"/>
                          <a:pt x="480" y="464"/>
                          <a:pt x="504" y="480"/>
                        </a:cubicBezTo>
                        <a:cubicBezTo>
                          <a:pt x="528" y="496"/>
                          <a:pt x="632" y="416"/>
                          <a:pt x="648" y="432"/>
                        </a:cubicBezTo>
                        <a:cubicBezTo>
                          <a:pt x="664" y="448"/>
                          <a:pt x="608" y="552"/>
                          <a:pt x="600" y="576"/>
                        </a:cubicBezTo>
                      </a:path>
                    </a:pathLst>
                  </a:custGeom>
                  <a:noFill/>
                  <a:ln w="19050">
                    <a:solidFill>
                      <a:srgbClr val="30ACE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lIns="91401" tIns="45702" rIns="91401" bIns="45702" anchor="ctr"/>
                  <a:lstStyle/>
                  <a:p>
                    <a:endParaRPr lang="en-US" sz="1100"/>
                  </a:p>
                </p:txBody>
              </p:sp>
              <p:cxnSp>
                <p:nvCxnSpPr>
                  <p:cNvPr id="76" name="AutoShape 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284663" y="1563689"/>
                    <a:ext cx="1128712" cy="598487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30ACEC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7" name="AutoShape 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680075" y="3159125"/>
                    <a:ext cx="996950" cy="13335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30ACEC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8" name="AutoShape 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680076" y="3359150"/>
                    <a:ext cx="1063625" cy="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30ACEC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9" name="AutoShape 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680075" y="3424239"/>
                    <a:ext cx="996950" cy="200025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30ACEC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81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8663" y="2118722"/>
                    <a:ext cx="644712" cy="6033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1401" tIns="45702" rIns="91401" bIns="45702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1pPr>
                    <a:lvl2pPr marL="37931725" indent="-37474525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5pPr>
                    <a:lvl6pPr marL="25146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6pPr>
                    <a:lvl7pPr marL="29718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7pPr>
                    <a:lvl8pPr marL="34290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8pPr>
                    <a:lvl9pPr marL="38862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dirty="0">
                        <a:solidFill>
                          <a:srgbClr val="000000"/>
                        </a:solidFill>
                        <a:latin typeface="Symbol" panose="05050102010706020507" pitchFamily="18" charset="2"/>
                        <a:ea typeface="MS PGothic" panose="020B0600070205080204" pitchFamily="34" charset="-128"/>
                      </a:rPr>
                      <a:t>g*</a:t>
                    </a:r>
                  </a:p>
                </p:txBody>
              </p:sp>
              <p:sp>
                <p:nvSpPr>
                  <p:cNvPr id="83" name="Text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35513" y="1322389"/>
                    <a:ext cx="563646" cy="60345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5pPr>
                    <a:lvl6pPr marL="25146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6pPr>
                    <a:lvl7pPr marL="29718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7pPr>
                    <a:lvl8pPr marL="34290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8pPr>
                    <a:lvl9pPr marL="38862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/>
                      <a:t>e'</a:t>
                    </a:r>
                  </a:p>
                </p:txBody>
              </p:sp>
              <p:sp>
                <p:nvSpPr>
                  <p:cNvPr id="84" name="Text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89250" y="1600201"/>
                    <a:ext cx="490309" cy="60345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5pPr>
                    <a:lvl6pPr marL="25146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6pPr>
                    <a:lvl7pPr marL="29718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7pPr>
                    <a:lvl8pPr marL="34290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8pPr>
                    <a:lvl9pPr marL="38862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/>
                      <a:t>e</a:t>
                    </a:r>
                  </a:p>
                </p:txBody>
              </p:sp>
              <p:sp>
                <p:nvSpPr>
                  <p:cNvPr id="86" name="Text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50051" y="3135314"/>
                    <a:ext cx="634365" cy="60345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5pPr>
                    <a:lvl6pPr marL="25146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6pPr>
                    <a:lvl7pPr marL="29718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7pPr>
                    <a:lvl8pPr marL="34290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8pPr>
                    <a:lvl9pPr marL="38862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rbel" panose="020B0503020204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dirty="0"/>
                      <a:t>W</a:t>
                    </a:r>
                  </a:p>
                </p:txBody>
              </p:sp>
            </p:grpSp>
            <p:sp>
              <p:nvSpPr>
                <p:cNvPr id="87" name="Oval 3"/>
                <p:cNvSpPr>
                  <a:spLocks noChangeArrowheads="1"/>
                </p:cNvSpPr>
                <p:nvPr/>
              </p:nvSpPr>
              <p:spPr bwMode="auto">
                <a:xfrm>
                  <a:off x="1763843" y="5780183"/>
                  <a:ext cx="274777" cy="2697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1401" tIns="45702" rIns="91401" bIns="45702" anchor="ctr"/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endParaRPr lang="en-US" sz="1200" dirty="0"/>
                </a:p>
              </p:txBody>
            </p:sp>
          </p:grpSp>
        </p:grpSp>
      </p:grpSp>
      <p:grpSp>
        <p:nvGrpSpPr>
          <p:cNvPr id="85" name="Group 84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91" name="Straight Arrow Connector 90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Freeform 99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107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8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04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5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06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7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40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Tensor Structure </a:t>
            </a:r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7461" y="2328857"/>
            <a:ext cx="47199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conventional </a:t>
            </a:r>
            <a:r>
              <a:rPr lang="en-US" sz="2800" b="1" dirty="0"/>
              <a:t>models predict small or vanishing values of </a:t>
            </a:r>
            <a:r>
              <a:rPr lang="en-US" sz="2800" b="1" i="1" dirty="0" smtClean="0"/>
              <a:t>b</a:t>
            </a:r>
            <a:r>
              <a:rPr lang="en-US" sz="2800" b="1" baseline="-25000" dirty="0" smtClean="0"/>
              <a:t>1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in contrast with the HERMES data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28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0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22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26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997379" y="1755072"/>
            <a:ext cx="6358247" cy="4451769"/>
            <a:chOff x="8123190" y="3389498"/>
            <a:chExt cx="4082062" cy="2858083"/>
          </a:xfrm>
        </p:grpSpPr>
        <p:sp>
          <p:nvSpPr>
            <p:cNvPr id="42" name="Rectangle 41"/>
            <p:cNvSpPr/>
            <p:nvPr/>
          </p:nvSpPr>
          <p:spPr>
            <a:xfrm>
              <a:off x="8123190" y="3389498"/>
              <a:ext cx="4082062" cy="2858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1088" y="3481331"/>
              <a:ext cx="3987598" cy="2753282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278643" y="2328857"/>
            <a:ext cx="47199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conventional </a:t>
            </a:r>
            <a:r>
              <a:rPr lang="en-US" sz="2800" b="1" dirty="0"/>
              <a:t>models predict small or vanishing values of </a:t>
            </a:r>
            <a:r>
              <a:rPr lang="en-US" sz="2800" b="1" i="1" dirty="0" smtClean="0"/>
              <a:t>b</a:t>
            </a:r>
            <a:r>
              <a:rPr lang="en-US" sz="2800" b="1" baseline="-25000" dirty="0" smtClean="0"/>
              <a:t>1</a:t>
            </a:r>
            <a:r>
              <a:rPr lang="en-US" sz="2800" dirty="0" smtClean="0"/>
              <a:t> in contrast with the HERMES data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/>
              <a:t>Any measurement of a 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dirty="0"/>
              <a:t>&lt;0 indicates exotic </a:t>
            </a:r>
            <a:r>
              <a:rPr lang="en-US" sz="2800" dirty="0" smtClean="0"/>
              <a:t>physics</a:t>
            </a:r>
            <a:endParaRPr lang="en-US" sz="2800" dirty="0"/>
          </a:p>
        </p:txBody>
      </p:sp>
      <p:sp>
        <p:nvSpPr>
          <p:cNvPr id="2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1388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Structure Functions – JLab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4459578" cy="402336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Measuring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will give insight into</a:t>
                </a:r>
              </a:p>
              <a:p>
                <a:pPr lvl="1"/>
                <a:r>
                  <a:rPr lang="en-US" sz="2000" dirty="0" smtClean="0"/>
                  <a:t>Exotic effects in tensor-polarized systems</a:t>
                </a:r>
              </a:p>
              <a:p>
                <a:pPr lvl="1"/>
                <a:r>
                  <a:rPr lang="en-US" sz="2000" dirty="0" smtClean="0"/>
                  <a:t>Close-Kumano Sum Rule </a:t>
                </a:r>
                <a:r>
                  <a:rPr lang="en-US" sz="2000" baseline="30000" dirty="0" smtClean="0"/>
                  <a:t>[1]</a:t>
                </a:r>
              </a:p>
              <a:p>
                <a:pPr lvl="1"/>
                <a:r>
                  <a:rPr lang="en-US" sz="2000" dirty="0"/>
                  <a:t>Hidden color from 6-quark configuration </a:t>
                </a:r>
                <a:r>
                  <a:rPr lang="en-US" sz="2000" baseline="30000" dirty="0"/>
                  <a:t>[2] </a:t>
                </a:r>
                <a:endParaRPr lang="en-US" sz="2000" baseline="30000" dirty="0" smtClean="0"/>
              </a:p>
              <a:p>
                <a:pPr lvl="1"/>
                <a:r>
                  <a:rPr lang="en-US" sz="2000" dirty="0" smtClean="0"/>
                  <a:t>OAM and spin crisis </a:t>
                </a:r>
                <a:r>
                  <a:rPr lang="en-US" sz="2000" baseline="30000" dirty="0" smtClean="0"/>
                  <a:t>[3]</a:t>
                </a:r>
              </a:p>
              <a:p>
                <a:pPr lvl="1"/>
                <a:r>
                  <a:rPr lang="en-US" sz="2000" dirty="0" err="1" smtClean="0"/>
                  <a:t>Pionic</a:t>
                </a:r>
                <a:r>
                  <a:rPr lang="en-US" sz="2000" dirty="0" smtClean="0"/>
                  <a:t> effects </a:t>
                </a:r>
                <a:r>
                  <a:rPr lang="en-US" sz="2000" baseline="30000" dirty="0" smtClean="0"/>
                  <a:t>[2,4]</a:t>
                </a:r>
              </a:p>
              <a:p>
                <a:pPr lvl="1"/>
                <a:r>
                  <a:rPr lang="en-US" sz="2000" dirty="0"/>
                  <a:t>Polarization of the quark </a:t>
                </a:r>
                <a:r>
                  <a:rPr lang="en-US" sz="2000" dirty="0" smtClean="0"/>
                  <a:t>sea </a:t>
                </a:r>
                <a:r>
                  <a:rPr lang="en-US" sz="2000" baseline="30000" dirty="0" smtClean="0"/>
                  <a:t>[4]</a:t>
                </a:r>
              </a:p>
              <a:p>
                <a:pPr lvl="1"/>
                <a:endParaRPr lang="en-US" sz="2000" baseline="30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4459578" cy="4023360"/>
              </a:xfrm>
              <a:blipFill rotWithShape="0">
                <a:blip r:embed="rId2"/>
                <a:stretch>
                  <a:fillRect l="-2049" t="-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7170" y="4998604"/>
            <a:ext cx="4314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Approved</a:t>
            </a:r>
            <a:r>
              <a:rPr lang="en-US" dirty="0" smtClean="0"/>
              <a:t> JLab Experiment E12-13-011</a:t>
            </a:r>
          </a:p>
          <a:p>
            <a:pPr algn="ctr"/>
            <a:r>
              <a:rPr lang="en-US" dirty="0" smtClean="0"/>
              <a:t>Spokespersons: </a:t>
            </a:r>
            <a:r>
              <a:rPr lang="en-US" dirty="0"/>
              <a:t>K. Slifer</a:t>
            </a:r>
            <a:r>
              <a:rPr lang="en-US" dirty="0" smtClean="0"/>
              <a:t>, E</a:t>
            </a:r>
            <a:r>
              <a:rPr lang="en-US" dirty="0"/>
              <a:t>. Long</a:t>
            </a:r>
            <a:r>
              <a:rPr lang="en-US" dirty="0" smtClean="0"/>
              <a:t>, </a:t>
            </a:r>
            <a:r>
              <a:rPr lang="en-US" dirty="0"/>
              <a:t>D. Keller</a:t>
            </a:r>
            <a:r>
              <a:rPr lang="en-US" dirty="0" smtClean="0"/>
              <a:t>,</a:t>
            </a:r>
            <a:r>
              <a:rPr lang="en-US" dirty="0"/>
              <a:t> P. Solvignon,</a:t>
            </a:r>
            <a:r>
              <a:rPr lang="en-US" dirty="0" smtClean="0"/>
              <a:t> J.P. Chen, O.R. </a:t>
            </a:r>
            <a:r>
              <a:rPr lang="en-US" dirty="0" err="1" smtClean="0"/>
              <a:t>Aramayo</a:t>
            </a:r>
            <a:r>
              <a:rPr lang="en-US" dirty="0" smtClean="0"/>
              <a:t>, N. Kalantarians</a:t>
            </a:r>
            <a:endParaRPr lang="en-US" dirty="0"/>
          </a:p>
        </p:txBody>
      </p:sp>
      <p:grpSp>
        <p:nvGrpSpPr>
          <p:cNvPr id="168" name="Group 167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169" name="Straight Arrow Connector 168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173" name="Straight Arrow Connector 172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Freeform 175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79" name="Group 178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183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4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80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81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182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56498" y="1400993"/>
            <a:ext cx="4970894" cy="4953892"/>
            <a:chOff x="6256498" y="1400993"/>
            <a:chExt cx="4970894" cy="4953892"/>
          </a:xfrm>
        </p:grpSpPr>
        <p:grpSp>
          <p:nvGrpSpPr>
            <p:cNvPr id="8" name="Group 7"/>
            <p:cNvGrpSpPr/>
            <p:nvPr/>
          </p:nvGrpSpPr>
          <p:grpSpPr>
            <a:xfrm>
              <a:off x="6256498" y="1400993"/>
              <a:ext cx="4925619" cy="4953892"/>
              <a:chOff x="6256498" y="1400993"/>
              <a:chExt cx="4925619" cy="4953892"/>
            </a:xfrm>
          </p:grpSpPr>
          <p:sp>
            <p:nvSpPr>
              <p:cNvPr id="105" name="Up Arrow 104"/>
              <p:cNvSpPr/>
              <p:nvPr/>
            </p:nvSpPr>
            <p:spPr>
              <a:xfrm>
                <a:off x="6596499" y="1400993"/>
                <a:ext cx="2393076" cy="4630523"/>
              </a:xfrm>
              <a:prstGeom prst="upArrow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>
                <a:off x="6256498" y="2479934"/>
                <a:ext cx="3104148" cy="3124292"/>
                <a:chOff x="3897830" y="2197216"/>
                <a:chExt cx="3104148" cy="3124292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3897830" y="2197216"/>
                  <a:ext cx="3104148" cy="3124292"/>
                  <a:chOff x="1588168" y="2292548"/>
                  <a:chExt cx="3104148" cy="3124292"/>
                </a:xfr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grpSpPr>
              <p:grpSp>
                <p:nvGrpSpPr>
                  <p:cNvPr id="65" name="Group 64"/>
                  <p:cNvGrpSpPr/>
                  <p:nvPr/>
                </p:nvGrpSpPr>
                <p:grpSpPr>
                  <a:xfrm>
                    <a:off x="1588168" y="2310063"/>
                    <a:ext cx="3104148" cy="3106777"/>
                    <a:chOff x="1588168" y="2310063"/>
                    <a:chExt cx="3104148" cy="3106777"/>
                  </a:xfrm>
                  <a:grpFill/>
                </p:grpSpPr>
                <p:sp>
                  <p:nvSpPr>
                    <p:cNvPr id="67" name="Oval 66"/>
                    <p:cNvSpPr/>
                    <p:nvPr/>
                  </p:nvSpPr>
                  <p:spPr>
                    <a:xfrm>
                      <a:off x="1588168" y="2310063"/>
                      <a:ext cx="3104148" cy="3104148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8" name="TextBox 67"/>
                    <p:cNvSpPr txBox="1"/>
                    <p:nvPr/>
                  </p:nvSpPr>
                  <p:spPr>
                    <a:xfrm>
                      <a:off x="2764507" y="2411170"/>
                      <a:ext cx="837089" cy="264687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16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69" name="TextBox 68"/>
                    <p:cNvSpPr txBox="1"/>
                    <p:nvPr/>
                  </p:nvSpPr>
                  <p:spPr>
                    <a:xfrm>
                      <a:off x="2276120" y="2779998"/>
                      <a:ext cx="529312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54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0" name="TextBox 69"/>
                    <p:cNvSpPr txBox="1"/>
                    <p:nvPr/>
                  </p:nvSpPr>
                  <p:spPr>
                    <a:xfrm>
                      <a:off x="2258506" y="3938108"/>
                      <a:ext cx="529312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54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1" name="TextBox 70"/>
                    <p:cNvSpPr txBox="1"/>
                    <p:nvPr/>
                  </p:nvSpPr>
                  <p:spPr>
                    <a:xfrm>
                      <a:off x="3502758" y="3941230"/>
                      <a:ext cx="529312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54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2" name="TextBox 71"/>
                    <p:cNvSpPr txBox="1"/>
                    <p:nvPr/>
                  </p:nvSpPr>
                  <p:spPr>
                    <a:xfrm>
                      <a:off x="3502758" y="2779998"/>
                      <a:ext cx="529312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54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3" name="TextBox 72"/>
                    <p:cNvSpPr txBox="1"/>
                    <p:nvPr/>
                  </p:nvSpPr>
                  <p:spPr>
                    <a:xfrm>
                      <a:off x="1777027" y="3528297"/>
                      <a:ext cx="309700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4" name="TextBox 73"/>
                    <p:cNvSpPr txBox="1"/>
                    <p:nvPr/>
                  </p:nvSpPr>
                  <p:spPr>
                    <a:xfrm>
                      <a:off x="3025572" y="4832065"/>
                      <a:ext cx="309700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75" name="TextBox 74"/>
                    <p:cNvSpPr txBox="1"/>
                    <p:nvPr/>
                  </p:nvSpPr>
                  <p:spPr>
                    <a:xfrm>
                      <a:off x="4222778" y="3528297"/>
                      <a:ext cx="309700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2978184" y="2292548"/>
                    <a:ext cx="309700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200" dirty="0" smtClean="0">
                        <a:solidFill>
                          <a:schemeClr val="bg1"/>
                        </a:solidFill>
                      </a:rPr>
                      <a:t>-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77" name="Group 76"/>
                <p:cNvGrpSpPr/>
                <p:nvPr/>
              </p:nvGrpSpPr>
              <p:grpSpPr>
                <a:xfrm rot="10800000">
                  <a:off x="4141410" y="2373936"/>
                  <a:ext cx="2626399" cy="2785737"/>
                  <a:chOff x="7701415" y="2201518"/>
                  <a:chExt cx="2626399" cy="2785737"/>
                </a:xfrm>
              </p:grpSpPr>
              <p:grpSp>
                <p:nvGrpSpPr>
                  <p:cNvPr id="78" name="Group 77"/>
                  <p:cNvGrpSpPr/>
                  <p:nvPr/>
                </p:nvGrpSpPr>
                <p:grpSpPr>
                  <a:xfrm>
                    <a:off x="8579511" y="3170152"/>
                    <a:ext cx="1131414" cy="1129034"/>
                    <a:chOff x="8579511" y="3170152"/>
                    <a:chExt cx="1131414" cy="1129034"/>
                  </a:xfrm>
                </p:grpSpPr>
                <p:sp>
                  <p:nvSpPr>
                    <p:cNvPr id="97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76249" y="3967753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98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74691" y="3191054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99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79511" y="3170152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2DBD56">
                            <a:tint val="66000"/>
                            <a:satMod val="160000"/>
                          </a:srgbClr>
                        </a:gs>
                        <a:gs pos="50000">
                          <a:srgbClr val="2DBD56">
                            <a:tint val="44500"/>
                            <a:satMod val="160000"/>
                          </a:srgbClr>
                        </a:gs>
                        <a:gs pos="100000">
                          <a:srgbClr val="2DBD5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79" name="Group 78"/>
                  <p:cNvGrpSpPr/>
                  <p:nvPr/>
                </p:nvGrpSpPr>
                <p:grpSpPr>
                  <a:xfrm>
                    <a:off x="7701415" y="2201518"/>
                    <a:ext cx="2626399" cy="2785737"/>
                    <a:chOff x="7701415" y="2201518"/>
                    <a:chExt cx="2626399" cy="2785737"/>
                  </a:xfrm>
                </p:grpSpPr>
                <p:grpSp>
                  <p:nvGrpSpPr>
                    <p:cNvPr id="84" name="Group 83"/>
                    <p:cNvGrpSpPr/>
                    <p:nvPr/>
                  </p:nvGrpSpPr>
                  <p:grpSpPr>
                    <a:xfrm>
                      <a:off x="8888067" y="2201518"/>
                      <a:ext cx="478244" cy="286846"/>
                      <a:chOff x="7091417" y="4227143"/>
                      <a:chExt cx="207895" cy="124693"/>
                    </a:xfrm>
                  </p:grpSpPr>
                  <p:sp>
                    <p:nvSpPr>
                      <p:cNvPr id="95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91417" y="4227143"/>
                        <a:ext cx="122505" cy="12250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0000">
                              <a:tint val="66000"/>
                              <a:satMod val="160000"/>
                            </a:srgbClr>
                          </a:gs>
                          <a:gs pos="50000">
                            <a:srgbClr val="FF0000">
                              <a:tint val="44500"/>
                              <a:satMod val="160000"/>
                            </a:srgbClr>
                          </a:gs>
                          <a:gs pos="100000">
                            <a:srgbClr val="FF000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96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176807" y="4229331"/>
                        <a:ext cx="122505" cy="12250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lumMod val="40000"/>
                              <a:lumOff val="60000"/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lumMod val="40000"/>
                              <a:lumOff val="60000"/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lumMod val="40000"/>
                              <a:lumOff val="60000"/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</p:grpSp>
                <p:sp>
                  <p:nvSpPr>
                    <p:cNvPr id="85" name="Oval 95"/>
                    <p:cNvSpPr>
                      <a:spLocks noChangeArrowheads="1"/>
                    </p:cNvSpPr>
                    <p:nvPr/>
                  </p:nvSpPr>
                  <p:spPr bwMode="auto">
                    <a:xfrm rot="19970863">
                      <a:off x="7876922" y="2842166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86" name="Oval 95"/>
                    <p:cNvSpPr>
                      <a:spLocks noChangeArrowheads="1"/>
                    </p:cNvSpPr>
                    <p:nvPr/>
                  </p:nvSpPr>
                  <p:spPr bwMode="auto">
                    <a:xfrm rot="19970863">
                      <a:off x="8054005" y="275700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87" name="Oval 95"/>
                    <p:cNvSpPr>
                      <a:spLocks noChangeArrowheads="1"/>
                    </p:cNvSpPr>
                    <p:nvPr/>
                  </p:nvSpPr>
                  <p:spPr bwMode="auto">
                    <a:xfrm rot="1399951">
                      <a:off x="9867629" y="308266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88" name="Oval 95"/>
                    <p:cNvSpPr>
                      <a:spLocks noChangeArrowheads="1"/>
                    </p:cNvSpPr>
                    <p:nvPr/>
                  </p:nvSpPr>
                  <p:spPr bwMode="auto">
                    <a:xfrm rot="1399951">
                      <a:off x="10046001" y="3165088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89" name="Oval 95"/>
                    <p:cNvSpPr>
                      <a:spLocks noChangeArrowheads="1"/>
                    </p:cNvSpPr>
                    <p:nvPr/>
                  </p:nvSpPr>
                  <p:spPr bwMode="auto">
                    <a:xfrm rot="4727204">
                      <a:off x="9652240" y="389043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90" name="Oval 95"/>
                    <p:cNvSpPr>
                      <a:spLocks noChangeArrowheads="1"/>
                    </p:cNvSpPr>
                    <p:nvPr/>
                  </p:nvSpPr>
                  <p:spPr bwMode="auto">
                    <a:xfrm rot="4727204">
                      <a:off x="9685500" y="408409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91" name="Oval 95"/>
                    <p:cNvSpPr>
                      <a:spLocks noChangeArrowheads="1"/>
                    </p:cNvSpPr>
                    <p:nvPr/>
                  </p:nvSpPr>
                  <p:spPr bwMode="auto">
                    <a:xfrm rot="19362865">
                      <a:off x="8687826" y="470544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92" name="Oval 95"/>
                    <p:cNvSpPr>
                      <a:spLocks noChangeArrowheads="1"/>
                    </p:cNvSpPr>
                    <p:nvPr/>
                  </p:nvSpPr>
                  <p:spPr bwMode="auto">
                    <a:xfrm rot="19362865">
                      <a:off x="8847159" y="4590451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93" name="Oval 95"/>
                    <p:cNvSpPr>
                      <a:spLocks noChangeArrowheads="1"/>
                    </p:cNvSpPr>
                    <p:nvPr/>
                  </p:nvSpPr>
                  <p:spPr bwMode="auto">
                    <a:xfrm rot="20588462">
                      <a:off x="7701415" y="3846321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94" name="Oval 95"/>
                    <p:cNvSpPr>
                      <a:spLocks noChangeArrowheads="1"/>
                    </p:cNvSpPr>
                    <p:nvPr/>
                  </p:nvSpPr>
                  <p:spPr bwMode="auto">
                    <a:xfrm rot="20588462">
                      <a:off x="7890865" y="379417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80" name="Group 79"/>
                  <p:cNvGrpSpPr/>
                  <p:nvPr/>
                </p:nvGrpSpPr>
                <p:grpSpPr>
                  <a:xfrm>
                    <a:off x="8741236" y="3051828"/>
                    <a:ext cx="804603" cy="1395275"/>
                    <a:chOff x="8741236" y="3051828"/>
                    <a:chExt cx="804603" cy="1395275"/>
                  </a:xfrm>
                </p:grpSpPr>
                <p:cxnSp>
                  <p:nvCxnSpPr>
                    <p:cNvPr id="81" name="Straight Arrow Connector 80"/>
                    <p:cNvCxnSpPr/>
                    <p:nvPr/>
                  </p:nvCxnSpPr>
                  <p:spPr>
                    <a:xfrm flipV="1">
                      <a:off x="8741236" y="3051828"/>
                      <a:ext cx="0" cy="5187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Straight Arrow Connector 81"/>
                    <p:cNvCxnSpPr/>
                    <p:nvPr/>
                  </p:nvCxnSpPr>
                  <p:spPr>
                    <a:xfrm>
                      <a:off x="9041553" y="3870921"/>
                      <a:ext cx="0" cy="57618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Straight Arrow Connector 82"/>
                    <p:cNvCxnSpPr/>
                    <p:nvPr/>
                  </p:nvCxnSpPr>
                  <p:spPr>
                    <a:xfrm flipV="1">
                      <a:off x="9545839" y="3074144"/>
                      <a:ext cx="0" cy="5187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31" name="Up Arrow 130"/>
              <p:cNvSpPr/>
              <p:nvPr/>
            </p:nvSpPr>
            <p:spPr>
              <a:xfrm>
                <a:off x="8344412" y="1724362"/>
                <a:ext cx="2393076" cy="4630523"/>
              </a:xfrm>
              <a:prstGeom prst="upArrow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2" name="Group 131"/>
              <p:cNvGrpSpPr/>
              <p:nvPr/>
            </p:nvGrpSpPr>
            <p:grpSpPr>
              <a:xfrm>
                <a:off x="8077969" y="2715083"/>
                <a:ext cx="3104148" cy="3273809"/>
                <a:chOff x="7452322" y="1954110"/>
                <a:chExt cx="3104148" cy="3273809"/>
              </a:xfrm>
            </p:grpSpPr>
            <p:grpSp>
              <p:nvGrpSpPr>
                <p:cNvPr id="133" name="Group 132"/>
                <p:cNvGrpSpPr/>
                <p:nvPr/>
              </p:nvGrpSpPr>
              <p:grpSpPr>
                <a:xfrm>
                  <a:off x="7452322" y="1954110"/>
                  <a:ext cx="3104148" cy="3273809"/>
                  <a:chOff x="1588168" y="2140402"/>
                  <a:chExt cx="3104148" cy="3273809"/>
                </a:xfrm>
              </p:grpSpPr>
              <p:grpSp>
                <p:nvGrpSpPr>
                  <p:cNvPr id="157" name="Group 156"/>
                  <p:cNvGrpSpPr/>
                  <p:nvPr/>
                </p:nvGrpSpPr>
                <p:grpSpPr>
                  <a:xfrm>
                    <a:off x="1588168" y="2310063"/>
                    <a:ext cx="3104148" cy="3104148"/>
                    <a:chOff x="1588168" y="2310063"/>
                    <a:chExt cx="3104148" cy="3104148"/>
                  </a:xfrm>
                </p:grpSpPr>
                <p:sp>
                  <p:nvSpPr>
                    <p:cNvPr id="159" name="Oval 158"/>
                    <p:cNvSpPr/>
                    <p:nvPr/>
                  </p:nvSpPr>
                  <p:spPr>
                    <a:xfrm>
                      <a:off x="1588168" y="2310063"/>
                      <a:ext cx="3104148" cy="3104148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60" name="TextBox 159"/>
                    <p:cNvSpPr txBox="1"/>
                    <p:nvPr/>
                  </p:nvSpPr>
                  <p:spPr>
                    <a:xfrm>
                      <a:off x="2518116" y="2424398"/>
                      <a:ext cx="1244251" cy="264687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166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" name="TextBox 160"/>
                    <p:cNvSpPr txBox="1"/>
                    <p:nvPr/>
                  </p:nvSpPr>
                  <p:spPr>
                    <a:xfrm>
                      <a:off x="2136420" y="2424398"/>
                      <a:ext cx="798617" cy="1569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96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" name="TextBox 161"/>
                    <p:cNvSpPr txBox="1"/>
                    <p:nvPr/>
                  </p:nvSpPr>
                  <p:spPr>
                    <a:xfrm>
                      <a:off x="2118806" y="3582508"/>
                      <a:ext cx="798617" cy="1569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96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3" name="TextBox 162"/>
                    <p:cNvSpPr txBox="1"/>
                    <p:nvPr/>
                  </p:nvSpPr>
                  <p:spPr>
                    <a:xfrm>
                      <a:off x="3363058" y="3585630"/>
                      <a:ext cx="798617" cy="1569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96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4" name="TextBox 163"/>
                    <p:cNvSpPr txBox="1"/>
                    <p:nvPr/>
                  </p:nvSpPr>
                  <p:spPr>
                    <a:xfrm>
                      <a:off x="3363058" y="2424398"/>
                      <a:ext cx="798617" cy="1569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96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" name="TextBox 164"/>
                    <p:cNvSpPr txBox="1"/>
                    <p:nvPr/>
                  </p:nvSpPr>
                  <p:spPr>
                    <a:xfrm>
                      <a:off x="1631333" y="3286172"/>
                      <a:ext cx="529312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54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" name="TextBox 165"/>
                    <p:cNvSpPr txBox="1"/>
                    <p:nvPr/>
                  </p:nvSpPr>
                  <p:spPr>
                    <a:xfrm>
                      <a:off x="2917423" y="4489419"/>
                      <a:ext cx="529312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54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7" name="TextBox 166"/>
                    <p:cNvSpPr txBox="1"/>
                    <p:nvPr/>
                  </p:nvSpPr>
                  <p:spPr>
                    <a:xfrm>
                      <a:off x="4077084" y="3286172"/>
                      <a:ext cx="529312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spAutoFit/>
                    </a:bodyPr>
                    <a:lstStyle/>
                    <a:p>
                      <a:r>
                        <a:rPr lang="en-US" sz="54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158" name="TextBox 157"/>
                  <p:cNvSpPr txBox="1"/>
                  <p:nvPr/>
                </p:nvSpPr>
                <p:spPr>
                  <a:xfrm>
                    <a:off x="2870035" y="2140402"/>
                    <a:ext cx="529312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5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7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34" name="Group 133"/>
                <p:cNvGrpSpPr/>
                <p:nvPr/>
              </p:nvGrpSpPr>
              <p:grpSpPr>
                <a:xfrm>
                  <a:off x="7701415" y="2201518"/>
                  <a:ext cx="2626399" cy="2785737"/>
                  <a:chOff x="7701415" y="2201518"/>
                  <a:chExt cx="2626399" cy="2785737"/>
                </a:xfrm>
              </p:grpSpPr>
              <p:grpSp>
                <p:nvGrpSpPr>
                  <p:cNvPr id="135" name="Group 134"/>
                  <p:cNvGrpSpPr/>
                  <p:nvPr/>
                </p:nvGrpSpPr>
                <p:grpSpPr>
                  <a:xfrm>
                    <a:off x="8460116" y="3066265"/>
                    <a:ext cx="907305" cy="1309533"/>
                    <a:chOff x="8460116" y="3066265"/>
                    <a:chExt cx="907305" cy="1309533"/>
                  </a:xfrm>
                </p:grpSpPr>
                <p:sp>
                  <p:nvSpPr>
                    <p:cNvPr id="154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977692" y="4044365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55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60116" y="3066265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56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31187" y="3431106"/>
                      <a:ext cx="336234" cy="33143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2DBD56">
                            <a:tint val="66000"/>
                            <a:satMod val="160000"/>
                          </a:srgbClr>
                        </a:gs>
                        <a:gs pos="50000">
                          <a:srgbClr val="2DBD56">
                            <a:tint val="44500"/>
                            <a:satMod val="160000"/>
                          </a:srgbClr>
                        </a:gs>
                        <a:gs pos="100000">
                          <a:srgbClr val="2DBD5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136" name="Group 135"/>
                  <p:cNvGrpSpPr/>
                  <p:nvPr/>
                </p:nvGrpSpPr>
                <p:grpSpPr>
                  <a:xfrm>
                    <a:off x="7701415" y="2201518"/>
                    <a:ext cx="2626399" cy="2785737"/>
                    <a:chOff x="7701415" y="2201518"/>
                    <a:chExt cx="2626399" cy="2785737"/>
                  </a:xfrm>
                </p:grpSpPr>
                <p:grpSp>
                  <p:nvGrpSpPr>
                    <p:cNvPr id="141" name="Group 140"/>
                    <p:cNvGrpSpPr/>
                    <p:nvPr/>
                  </p:nvGrpSpPr>
                  <p:grpSpPr>
                    <a:xfrm>
                      <a:off x="8888067" y="2201518"/>
                      <a:ext cx="478244" cy="286846"/>
                      <a:chOff x="7091417" y="4227143"/>
                      <a:chExt cx="207895" cy="124693"/>
                    </a:xfrm>
                  </p:grpSpPr>
                  <p:sp>
                    <p:nvSpPr>
                      <p:cNvPr id="152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91417" y="4227143"/>
                        <a:ext cx="122505" cy="12250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0000">
                              <a:tint val="66000"/>
                              <a:satMod val="160000"/>
                            </a:srgbClr>
                          </a:gs>
                          <a:gs pos="50000">
                            <a:srgbClr val="FF0000">
                              <a:tint val="44500"/>
                              <a:satMod val="160000"/>
                            </a:srgbClr>
                          </a:gs>
                          <a:gs pos="100000">
                            <a:srgbClr val="FF000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  <p:sp>
                    <p:nvSpPr>
                      <p:cNvPr id="153" name="Oval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176807" y="4229331"/>
                        <a:ext cx="122505" cy="12250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lumMod val="40000"/>
                              <a:lumOff val="60000"/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lumMod val="40000"/>
                              <a:lumOff val="60000"/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lumMod val="40000"/>
                              <a:lumOff val="60000"/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1pPr>
                        <a:lvl2pPr marL="742950" indent="-28575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2pPr>
                        <a:lvl3pPr marL="11430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3pPr>
                        <a:lvl4pPr marL="16002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4pPr>
                        <a:lvl5pPr marL="2057400" indent="-228600"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rgbClr val="000000"/>
                            </a:solidFill>
                            <a:latin typeface="Chalkboard" charset="0"/>
                            <a:ea typeface="MS PGothic" panose="020B0600070205080204" pitchFamily="34" charset="-128"/>
                          </a:defRPr>
                        </a:lvl9pPr>
                      </a:lstStyle>
                      <a:p>
                        <a:endParaRPr lang="en-US" dirty="0"/>
                      </a:p>
                    </p:txBody>
                  </p:sp>
                </p:grpSp>
                <p:sp>
                  <p:nvSpPr>
                    <p:cNvPr id="142" name="Oval 95"/>
                    <p:cNvSpPr>
                      <a:spLocks noChangeArrowheads="1"/>
                    </p:cNvSpPr>
                    <p:nvPr/>
                  </p:nvSpPr>
                  <p:spPr bwMode="auto">
                    <a:xfrm rot="19970863">
                      <a:off x="7876922" y="2842166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43" name="Oval 95"/>
                    <p:cNvSpPr>
                      <a:spLocks noChangeArrowheads="1"/>
                    </p:cNvSpPr>
                    <p:nvPr/>
                  </p:nvSpPr>
                  <p:spPr bwMode="auto">
                    <a:xfrm rot="19970863">
                      <a:off x="8054005" y="275700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44" name="Oval 95"/>
                    <p:cNvSpPr>
                      <a:spLocks noChangeArrowheads="1"/>
                    </p:cNvSpPr>
                    <p:nvPr/>
                  </p:nvSpPr>
                  <p:spPr bwMode="auto">
                    <a:xfrm rot="1399951">
                      <a:off x="9867629" y="308266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45" name="Oval 95"/>
                    <p:cNvSpPr>
                      <a:spLocks noChangeArrowheads="1"/>
                    </p:cNvSpPr>
                    <p:nvPr/>
                  </p:nvSpPr>
                  <p:spPr bwMode="auto">
                    <a:xfrm rot="1399951">
                      <a:off x="10046001" y="3165088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46" name="Oval 95"/>
                    <p:cNvSpPr>
                      <a:spLocks noChangeArrowheads="1"/>
                    </p:cNvSpPr>
                    <p:nvPr/>
                  </p:nvSpPr>
                  <p:spPr bwMode="auto">
                    <a:xfrm rot="4727204">
                      <a:off x="9652240" y="389043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47" name="Oval 95"/>
                    <p:cNvSpPr>
                      <a:spLocks noChangeArrowheads="1"/>
                    </p:cNvSpPr>
                    <p:nvPr/>
                  </p:nvSpPr>
                  <p:spPr bwMode="auto">
                    <a:xfrm rot="4727204">
                      <a:off x="9685500" y="4084097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48" name="Oval 95"/>
                    <p:cNvSpPr>
                      <a:spLocks noChangeArrowheads="1"/>
                    </p:cNvSpPr>
                    <p:nvPr/>
                  </p:nvSpPr>
                  <p:spPr bwMode="auto">
                    <a:xfrm rot="19362865">
                      <a:off x="8687826" y="470544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49" name="Oval 95"/>
                    <p:cNvSpPr>
                      <a:spLocks noChangeArrowheads="1"/>
                    </p:cNvSpPr>
                    <p:nvPr/>
                  </p:nvSpPr>
                  <p:spPr bwMode="auto">
                    <a:xfrm rot="19362865">
                      <a:off x="8847159" y="4590451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50" name="Oval 95"/>
                    <p:cNvSpPr>
                      <a:spLocks noChangeArrowheads="1"/>
                    </p:cNvSpPr>
                    <p:nvPr/>
                  </p:nvSpPr>
                  <p:spPr bwMode="auto">
                    <a:xfrm rot="20588462">
                      <a:off x="7701415" y="3846321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151" name="Oval 95"/>
                    <p:cNvSpPr>
                      <a:spLocks noChangeArrowheads="1"/>
                    </p:cNvSpPr>
                    <p:nvPr/>
                  </p:nvSpPr>
                  <p:spPr bwMode="auto">
                    <a:xfrm rot="20588462">
                      <a:off x="7890865" y="3794172"/>
                      <a:ext cx="281813" cy="28181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8631264" y="2949355"/>
                    <a:ext cx="568894" cy="1574360"/>
                    <a:chOff x="8631264" y="2949355"/>
                    <a:chExt cx="568894" cy="1574360"/>
                  </a:xfrm>
                </p:grpSpPr>
                <p:cxnSp>
                  <p:nvCxnSpPr>
                    <p:cNvPr id="138" name="Straight Arrow Connector 137"/>
                    <p:cNvCxnSpPr/>
                    <p:nvPr/>
                  </p:nvCxnSpPr>
                  <p:spPr>
                    <a:xfrm flipV="1">
                      <a:off x="9200158" y="3331817"/>
                      <a:ext cx="0" cy="5187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Straight Arrow Connector 138"/>
                    <p:cNvCxnSpPr/>
                    <p:nvPr/>
                  </p:nvCxnSpPr>
                  <p:spPr>
                    <a:xfrm>
                      <a:off x="9142996" y="3947533"/>
                      <a:ext cx="0" cy="57618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" name="Straight Arrow Connector 139"/>
                    <p:cNvCxnSpPr/>
                    <p:nvPr/>
                  </p:nvCxnSpPr>
                  <p:spPr>
                    <a:xfrm flipV="1">
                      <a:off x="8631264" y="2949355"/>
                      <a:ext cx="0" cy="5187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06" name="Freeform 105"/>
              <p:cNvSpPr/>
              <p:nvPr/>
            </p:nvSpPr>
            <p:spPr>
              <a:xfrm rot="7609599">
                <a:off x="9431457" y="3873134"/>
                <a:ext cx="235064" cy="441331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>
              <a:xfrm rot="10800000">
                <a:off x="9816909" y="4459956"/>
                <a:ext cx="235064" cy="441331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107"/>
              <p:cNvSpPr/>
              <p:nvPr/>
            </p:nvSpPr>
            <p:spPr>
              <a:xfrm rot="9359344">
                <a:off x="9350848" y="4078614"/>
                <a:ext cx="235064" cy="881711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 108"/>
              <p:cNvSpPr/>
              <p:nvPr/>
            </p:nvSpPr>
            <p:spPr>
              <a:xfrm rot="12906136">
                <a:off x="10591578" y="4194796"/>
                <a:ext cx="235064" cy="584100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109"/>
              <p:cNvSpPr/>
              <p:nvPr/>
            </p:nvSpPr>
            <p:spPr>
              <a:xfrm rot="10395261">
                <a:off x="9840895" y="3213331"/>
                <a:ext cx="157489" cy="1031047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Curved Left Arrow 4"/>
              <p:cNvSpPr/>
              <p:nvPr/>
            </p:nvSpPr>
            <p:spPr>
              <a:xfrm>
                <a:off x="8478150" y="3628685"/>
                <a:ext cx="444500" cy="229546"/>
              </a:xfrm>
              <a:prstGeom prst="curvedLef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Curved Left Arrow 110"/>
              <p:cNvSpPr/>
              <p:nvPr/>
            </p:nvSpPr>
            <p:spPr>
              <a:xfrm rot="7384127">
                <a:off x="9226995" y="4623735"/>
                <a:ext cx="619220" cy="368729"/>
              </a:xfrm>
              <a:prstGeom prst="curvedLef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Curved Left Arrow 111"/>
              <p:cNvSpPr/>
              <p:nvPr/>
            </p:nvSpPr>
            <p:spPr>
              <a:xfrm rot="12045970">
                <a:off x="7519745" y="5160835"/>
                <a:ext cx="444500" cy="229546"/>
              </a:xfrm>
              <a:prstGeom prst="curvedLef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Curved Left Arrow 112"/>
              <p:cNvSpPr/>
              <p:nvPr/>
            </p:nvSpPr>
            <p:spPr>
              <a:xfrm rot="13771846">
                <a:off x="7498210" y="3576317"/>
                <a:ext cx="619220" cy="368729"/>
              </a:xfrm>
              <a:prstGeom prst="curvedLef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Freeform 113"/>
              <p:cNvSpPr/>
              <p:nvPr/>
            </p:nvSpPr>
            <p:spPr>
              <a:xfrm rot="9359344">
                <a:off x="7177369" y="3303943"/>
                <a:ext cx="235064" cy="881711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 114"/>
              <p:cNvSpPr/>
              <p:nvPr/>
            </p:nvSpPr>
            <p:spPr>
              <a:xfrm rot="5400000">
                <a:off x="7579929" y="3991893"/>
                <a:ext cx="183451" cy="525049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 rot="12906136">
                <a:off x="7562919" y="3662178"/>
                <a:ext cx="235064" cy="584100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7" name="Straight Arrow Connector 116"/>
              <p:cNvCxnSpPr/>
              <p:nvPr/>
            </p:nvCxnSpPr>
            <p:spPr>
              <a:xfrm flipV="1">
                <a:off x="9409311" y="3862728"/>
                <a:ext cx="0" cy="5187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/>
            </p:nvGrpSpPr>
            <p:grpSpPr>
              <a:xfrm>
                <a:off x="7730297" y="2838306"/>
                <a:ext cx="189673" cy="166469"/>
                <a:chOff x="10452565" y="369424"/>
                <a:chExt cx="569783" cy="515180"/>
              </a:xfrm>
            </p:grpSpPr>
            <p:sp>
              <p:nvSpPr>
                <p:cNvPr id="120" name="Isosceles Triangle 119"/>
                <p:cNvSpPr/>
                <p:nvPr/>
              </p:nvSpPr>
              <p:spPr>
                <a:xfrm>
                  <a:off x="10582793" y="638479"/>
                  <a:ext cx="315466" cy="24612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10452565" y="568228"/>
                  <a:ext cx="569783" cy="117572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Isosceles Triangle 121"/>
                <p:cNvSpPr/>
                <p:nvPr/>
              </p:nvSpPr>
              <p:spPr>
                <a:xfrm flipV="1">
                  <a:off x="10582814" y="369424"/>
                  <a:ext cx="309283" cy="24130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7" name="Group 126"/>
              <p:cNvGrpSpPr/>
              <p:nvPr/>
            </p:nvGrpSpPr>
            <p:grpSpPr>
              <a:xfrm>
                <a:off x="10356721" y="4905953"/>
                <a:ext cx="189673" cy="166469"/>
                <a:chOff x="10500255" y="261338"/>
                <a:chExt cx="569783" cy="515181"/>
              </a:xfrm>
            </p:grpSpPr>
            <p:sp>
              <p:nvSpPr>
                <p:cNvPr id="128" name="Isosceles Triangle 127"/>
                <p:cNvSpPr/>
                <p:nvPr/>
              </p:nvSpPr>
              <p:spPr>
                <a:xfrm>
                  <a:off x="10630483" y="530393"/>
                  <a:ext cx="315465" cy="246126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10500255" y="460142"/>
                  <a:ext cx="569783" cy="11757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Isosceles Triangle 184"/>
                <p:cNvSpPr/>
                <p:nvPr/>
              </p:nvSpPr>
              <p:spPr>
                <a:xfrm flipV="1">
                  <a:off x="10630503" y="261338"/>
                  <a:ext cx="309283" cy="24130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6" name="Group 185"/>
              <p:cNvGrpSpPr/>
              <p:nvPr/>
            </p:nvGrpSpPr>
            <p:grpSpPr>
              <a:xfrm>
                <a:off x="9554823" y="3025195"/>
                <a:ext cx="189673" cy="166469"/>
                <a:chOff x="10452565" y="369424"/>
                <a:chExt cx="569783" cy="515180"/>
              </a:xfrm>
            </p:grpSpPr>
            <p:sp>
              <p:nvSpPr>
                <p:cNvPr id="187" name="Isosceles Triangle 186"/>
                <p:cNvSpPr/>
                <p:nvPr/>
              </p:nvSpPr>
              <p:spPr>
                <a:xfrm>
                  <a:off x="10582793" y="638479"/>
                  <a:ext cx="315466" cy="24612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Oval 187"/>
                <p:cNvSpPr/>
                <p:nvPr/>
              </p:nvSpPr>
              <p:spPr>
                <a:xfrm>
                  <a:off x="10452565" y="568228"/>
                  <a:ext cx="569783" cy="117572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Isosceles Triangle 188"/>
                <p:cNvSpPr/>
                <p:nvPr/>
              </p:nvSpPr>
              <p:spPr>
                <a:xfrm flipV="1">
                  <a:off x="10582814" y="369424"/>
                  <a:ext cx="309283" cy="24130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0" name="Group 189"/>
              <p:cNvGrpSpPr/>
              <p:nvPr/>
            </p:nvGrpSpPr>
            <p:grpSpPr>
              <a:xfrm>
                <a:off x="7526190" y="5215058"/>
                <a:ext cx="189673" cy="166469"/>
                <a:chOff x="10452565" y="369424"/>
                <a:chExt cx="569783" cy="515180"/>
              </a:xfrm>
            </p:grpSpPr>
            <p:sp>
              <p:nvSpPr>
                <p:cNvPr id="191" name="Isosceles Triangle 190"/>
                <p:cNvSpPr/>
                <p:nvPr/>
              </p:nvSpPr>
              <p:spPr>
                <a:xfrm>
                  <a:off x="10582793" y="638479"/>
                  <a:ext cx="315466" cy="24612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Oval 191"/>
                <p:cNvSpPr/>
                <p:nvPr/>
              </p:nvSpPr>
              <p:spPr>
                <a:xfrm>
                  <a:off x="10452565" y="568228"/>
                  <a:ext cx="569783" cy="117572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Isosceles Triangle 192"/>
                <p:cNvSpPr/>
                <p:nvPr/>
              </p:nvSpPr>
              <p:spPr>
                <a:xfrm flipV="1">
                  <a:off x="10582814" y="369424"/>
                  <a:ext cx="309283" cy="24130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" name="Oval 8"/>
            <p:cNvSpPr/>
            <p:nvPr/>
          </p:nvSpPr>
          <p:spPr>
            <a:xfrm rot="893534">
              <a:off x="6264055" y="2531204"/>
              <a:ext cx="4963337" cy="34506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12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4" name="Rectangle 193"/>
          <p:cNvSpPr/>
          <p:nvPr/>
        </p:nvSpPr>
        <p:spPr>
          <a:xfrm>
            <a:off x="8397274" y="-31218"/>
            <a:ext cx="3794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smtClean="0"/>
              <a:t>[3]</a:t>
            </a:r>
            <a:r>
              <a:rPr lang="en-US" sz="1400" dirty="0" smtClean="0"/>
              <a:t> </a:t>
            </a:r>
            <a:r>
              <a:rPr lang="en-US" sz="1400" dirty="0"/>
              <a:t>SK </a:t>
            </a:r>
            <a:r>
              <a:rPr lang="en-US" sz="1400" dirty="0" err="1"/>
              <a:t>Taneja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, Phys. Rev. </a:t>
            </a:r>
            <a:r>
              <a:rPr lang="en-US" sz="1400" b="1" dirty="0"/>
              <a:t>D86,</a:t>
            </a:r>
            <a:r>
              <a:rPr lang="en-US" sz="1400" dirty="0"/>
              <a:t> 036008 (2012)</a:t>
            </a:r>
          </a:p>
          <a:p>
            <a:r>
              <a:rPr lang="en-US" sz="1400" baseline="30000" dirty="0" smtClean="0"/>
              <a:t>[4]</a:t>
            </a:r>
            <a:r>
              <a:rPr lang="en-US" sz="1400" dirty="0" smtClean="0"/>
              <a:t> </a:t>
            </a:r>
            <a:r>
              <a:rPr lang="en-US" sz="1400" dirty="0"/>
              <a:t>S Kumano, Phys. Rev. </a:t>
            </a:r>
            <a:r>
              <a:rPr lang="en-US" sz="1400" b="1" dirty="0"/>
              <a:t>D82,</a:t>
            </a:r>
            <a:r>
              <a:rPr lang="en-US" sz="1400" dirty="0"/>
              <a:t> 017501 (2010)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-2140" y="-45848"/>
            <a:ext cx="61271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/>
              <a:t>[1]</a:t>
            </a:r>
            <a:r>
              <a:rPr lang="en-US" sz="1400" dirty="0"/>
              <a:t> FE Close, S Kumano, Phys. Rev. </a:t>
            </a:r>
            <a:r>
              <a:rPr lang="en-US" sz="1400" b="1" dirty="0"/>
              <a:t>D42,</a:t>
            </a:r>
            <a:r>
              <a:rPr lang="en-US" sz="1400" dirty="0"/>
              <a:t> 2377 (1990)</a:t>
            </a:r>
          </a:p>
          <a:p>
            <a:r>
              <a:rPr lang="en-US" sz="1400" baseline="30000" dirty="0"/>
              <a:t>[2]</a:t>
            </a:r>
            <a:r>
              <a:rPr lang="en-US" sz="1400" dirty="0"/>
              <a:t> G Miller, Phys. Rev. </a:t>
            </a:r>
            <a:r>
              <a:rPr lang="en-US" sz="1400" b="1" dirty="0"/>
              <a:t>C89,</a:t>
            </a:r>
            <a:r>
              <a:rPr lang="en-US" sz="1400" dirty="0"/>
              <a:t> 045203 (2014)</a:t>
            </a:r>
          </a:p>
        </p:txBody>
      </p:sp>
      <p:sp>
        <p:nvSpPr>
          <p:cNvPr id="19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19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125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Quasi-Elastic Tensor Structure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Repeat same experiment, only look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 smtClean="0"/>
                  <a:t> in the quasi-elastic region</a:t>
                </a:r>
              </a:p>
              <a:p>
                <a:pPr marL="0" indent="0">
                  <a:buNone/>
                </a:pPr>
                <a:r>
                  <a:rPr lang="en-US" dirty="0" smtClean="0"/>
                  <a:t>	Can give insight to short range deuteron structure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55</a:t>
            </a:fld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 53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61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8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9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0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6727" y="2639362"/>
            <a:ext cx="5885648" cy="3648047"/>
            <a:chOff x="626727" y="2639362"/>
            <a:chExt cx="5885648" cy="36480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1" b="51642"/>
            <a:stretch/>
          </p:blipFill>
          <p:spPr>
            <a:xfrm>
              <a:off x="626727" y="2639362"/>
              <a:ext cx="5885648" cy="364804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31371" y="3095225"/>
              <a:ext cx="820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S-state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637458" y="4515446"/>
              <a:ext cx="857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D-state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405893" y="2728380"/>
              <a:ext cx="635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6651128" y="4178806"/>
                <a:ext cx="4545562" cy="1344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𝑆𝐷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128" y="4178806"/>
                <a:ext cx="4545562" cy="13446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9"/>
          <a:stretch/>
        </p:blipFill>
        <p:spPr>
          <a:xfrm rot="2249605">
            <a:off x="2246029" y="3274079"/>
            <a:ext cx="628224" cy="66411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0" r="8840"/>
          <a:stretch/>
        </p:blipFill>
        <p:spPr>
          <a:xfrm rot="2249605">
            <a:off x="1788184" y="3983079"/>
            <a:ext cx="507048" cy="664117"/>
          </a:xfrm>
          <a:prstGeom prst="rect">
            <a:avLst/>
          </a:prstGeom>
        </p:spPr>
      </p:pic>
      <p:pic>
        <p:nvPicPr>
          <p:cNvPr id="7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7" b="35854"/>
          <a:stretch>
            <a:fillRect/>
          </a:stretch>
        </p:blipFill>
        <p:spPr bwMode="auto">
          <a:xfrm>
            <a:off x="6929928" y="3100613"/>
            <a:ext cx="3984792" cy="82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Rectangle 69"/>
          <p:cNvSpPr/>
          <p:nvPr/>
        </p:nvSpPr>
        <p:spPr>
          <a:xfrm>
            <a:off x="8186346" y="6018979"/>
            <a:ext cx="40289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L. Frankfurt, M. Strikman, Phys. Rept. </a:t>
            </a:r>
            <a:r>
              <a:rPr lang="en-US" sz="14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160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235 (1988)</a:t>
            </a:r>
            <a:endParaRPr lang="en-US" sz="1400" dirty="0"/>
          </a:p>
        </p:txBody>
      </p:sp>
      <p:sp>
        <p:nvSpPr>
          <p:cNvPr id="72" name="Rectangle 71"/>
          <p:cNvSpPr/>
          <p:nvPr/>
        </p:nvSpPr>
        <p:spPr>
          <a:xfrm>
            <a:off x="7513369" y="5816118"/>
            <a:ext cx="47051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M Sargsian</a:t>
            </a:r>
            <a:r>
              <a:rPr lang="en-US" sz="1400" dirty="0"/>
              <a:t>, </a:t>
            </a:r>
            <a:r>
              <a:rPr lang="en-US" sz="1400" dirty="0" smtClean="0"/>
              <a:t>M Strikman</a:t>
            </a:r>
            <a:r>
              <a:rPr lang="en-US" sz="1400" dirty="0"/>
              <a:t>, J. Phys.: Conf. Ser. </a:t>
            </a:r>
            <a:r>
              <a:rPr lang="en-US" sz="1400" b="1" dirty="0"/>
              <a:t>543</a:t>
            </a:r>
            <a:r>
              <a:rPr lang="en-US" sz="1400" dirty="0"/>
              <a:t>, 012099 (2014)</a:t>
            </a:r>
            <a:endParaRPr lang="en-US" sz="1400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92911" y="2626662"/>
            <a:ext cx="6101058" cy="3690805"/>
            <a:chOff x="578507" y="1758073"/>
            <a:chExt cx="6156161" cy="4572094"/>
          </a:xfrm>
        </p:grpSpPr>
        <p:grpSp>
          <p:nvGrpSpPr>
            <p:cNvPr id="34" name="Group 33"/>
            <p:cNvGrpSpPr/>
            <p:nvPr/>
          </p:nvGrpSpPr>
          <p:grpSpPr>
            <a:xfrm>
              <a:off x="578507" y="1758073"/>
              <a:ext cx="6156161" cy="4572094"/>
              <a:chOff x="578507" y="1758073"/>
              <a:chExt cx="6156161" cy="4572094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578507" y="1758073"/>
                <a:ext cx="6156161" cy="4572094"/>
                <a:chOff x="578507" y="1758073"/>
                <a:chExt cx="6156161" cy="4572094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578507" y="1758073"/>
                  <a:ext cx="6156161" cy="4572094"/>
                  <a:chOff x="578507" y="1758073"/>
                  <a:chExt cx="6156161" cy="4572094"/>
                </a:xfrm>
              </p:grpSpPr>
              <p:grpSp>
                <p:nvGrpSpPr>
                  <p:cNvPr id="41" name="Group 40"/>
                  <p:cNvGrpSpPr/>
                  <p:nvPr/>
                </p:nvGrpSpPr>
                <p:grpSpPr>
                  <a:xfrm>
                    <a:off x="578507" y="1758073"/>
                    <a:ext cx="6156161" cy="4430692"/>
                    <a:chOff x="669140" y="2746007"/>
                    <a:chExt cx="5578388" cy="3294935"/>
                  </a:xfrm>
                </p:grpSpPr>
                <p:pic>
                  <p:nvPicPr>
                    <p:cNvPr id="45" name="Picture 44"/>
                    <p:cNvPicPr>
                      <a:picLocks noChangeAspect="1"/>
                    </p:cNvPicPr>
                    <p:nvPr/>
                  </p:nvPicPr>
                  <p:blipFill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726" b="7770"/>
                    <a:stretch/>
                  </p:blipFill>
                  <p:spPr>
                    <a:xfrm>
                      <a:off x="669140" y="2746007"/>
                      <a:ext cx="5539409" cy="329493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5324962" y="3235116"/>
                      <a:ext cx="6731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rgbClr val="4141FF"/>
                          </a:solidFill>
                        </a:rPr>
                        <a:t>AV18</a:t>
                      </a:r>
                      <a:endParaRPr lang="en-US" dirty="0">
                        <a:solidFill>
                          <a:srgbClr val="4141FF"/>
                        </a:solidFill>
                      </a:endParaRPr>
                    </a:p>
                  </p:txBody>
                </p:sp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5358498" y="4105817"/>
                      <a:ext cx="6731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rgbClr val="FF4141"/>
                          </a:solidFill>
                        </a:rPr>
                        <a:t>AV18</a:t>
                      </a:r>
                      <a:endParaRPr lang="en-US" dirty="0">
                        <a:solidFill>
                          <a:srgbClr val="FF4141"/>
                        </a:solidFill>
                      </a:endParaRPr>
                    </a:p>
                  </p:txBody>
                </p:sp>
                <p:sp>
                  <p:nvSpPr>
                    <p:cNvPr id="68" name="TextBox 67"/>
                    <p:cNvSpPr txBox="1"/>
                    <p:nvPr/>
                  </p:nvSpPr>
                  <p:spPr>
                    <a:xfrm>
                      <a:off x="5352731" y="4586475"/>
                      <a:ext cx="89479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err="1" smtClean="0">
                          <a:solidFill>
                            <a:srgbClr val="4141FF"/>
                          </a:solidFill>
                        </a:rPr>
                        <a:t>cdBonn</a:t>
                      </a:r>
                      <a:endParaRPr lang="en-US" dirty="0">
                        <a:solidFill>
                          <a:srgbClr val="4141FF"/>
                        </a:solidFill>
                      </a:endParaRPr>
                    </a:p>
                  </p:txBody>
                </p:sp>
                <p:sp>
                  <p:nvSpPr>
                    <p:cNvPr id="69" name="TextBox 68"/>
                    <p:cNvSpPr txBox="1"/>
                    <p:nvPr/>
                  </p:nvSpPr>
                  <p:spPr>
                    <a:xfrm>
                      <a:off x="5329229" y="5078517"/>
                      <a:ext cx="89479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err="1" smtClean="0">
                          <a:solidFill>
                            <a:srgbClr val="FF4141"/>
                          </a:solidFill>
                        </a:rPr>
                        <a:t>cdBonn</a:t>
                      </a:r>
                      <a:endParaRPr lang="en-US" dirty="0">
                        <a:solidFill>
                          <a:srgbClr val="FF4141"/>
                        </a:solidFill>
                      </a:endParaRPr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2" name="TextBox 41"/>
                      <p:cNvSpPr txBox="1"/>
                      <p:nvPr/>
                    </p:nvSpPr>
                    <p:spPr>
                      <a:xfrm>
                        <a:off x="6207271" y="6053168"/>
                        <a:ext cx="185948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oMath>
                          </m:oMathPara>
                        </a14:m>
                        <a:endParaRPr lang="en-US" b="1" dirty="0"/>
                      </a:p>
                    </p:txBody>
                  </p:sp>
                </mc:Choice>
                <mc:Fallback xmlns="">
                  <p:sp>
                    <p:nvSpPr>
                      <p:cNvPr id="7" name="TextBox 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207271" y="6053168"/>
                        <a:ext cx="185948" cy="276999"/>
                      </a:xfrm>
                      <a:prstGeom prst="rect">
                        <a:avLst/>
                      </a:prstGeom>
                      <a:blipFill rotWithShape="0">
                        <a:blip r:embed="rId8"/>
                        <a:stretch>
                          <a:fillRect l="-19355" r="-1612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40" name="Rectangle 39"/>
                <p:cNvSpPr/>
                <p:nvPr/>
              </p:nvSpPr>
              <p:spPr>
                <a:xfrm>
                  <a:off x="4782283" y="4164706"/>
                  <a:ext cx="212797" cy="2571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Rectangle 37"/>
              <p:cNvSpPr/>
              <p:nvPr/>
            </p:nvSpPr>
            <p:spPr>
              <a:xfrm>
                <a:off x="4147729" y="5125742"/>
                <a:ext cx="364303" cy="413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4095056" y="3104053"/>
              <a:ext cx="8787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4141"/>
                  </a:solidFill>
                </a:rPr>
                <a:t>Light </a:t>
              </a:r>
            </a:p>
            <a:p>
              <a:r>
                <a:rPr lang="en-US" dirty="0">
                  <a:solidFill>
                    <a:srgbClr val="FF4141"/>
                  </a:solidFill>
                </a:rPr>
                <a:t> </a:t>
              </a:r>
              <a:r>
                <a:rPr lang="en-US" dirty="0" smtClean="0">
                  <a:solidFill>
                    <a:srgbClr val="FF4141"/>
                  </a:solidFill>
                </a:rPr>
                <a:t>   Cone</a:t>
              </a:r>
              <a:endParaRPr lang="en-US" dirty="0">
                <a:solidFill>
                  <a:srgbClr val="FF414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32528" y="3911292"/>
              <a:ext cx="9653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4141FF"/>
                  </a:solidFill>
                </a:rPr>
                <a:t>Virtual</a:t>
              </a:r>
            </a:p>
            <a:p>
              <a:pPr algn="ctr"/>
              <a:r>
                <a:rPr lang="en-US" dirty="0" smtClean="0">
                  <a:solidFill>
                    <a:srgbClr val="4141FF"/>
                  </a:solidFill>
                </a:rPr>
                <a:t>Nucleon</a:t>
              </a:r>
              <a:endParaRPr lang="en-US" dirty="0">
                <a:solidFill>
                  <a:srgbClr val="4141FF"/>
                </a:solidFill>
              </a:endParaRPr>
            </a:p>
          </p:txBody>
        </p:sp>
      </p:grpSp>
      <p:sp>
        <p:nvSpPr>
          <p:cNvPr id="7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7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80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0" grpId="0"/>
      <p:bldP spid="7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Repeat same experiment, only look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 smtClean="0"/>
                  <a:t> in the quasi-elastic region</a:t>
                </a:r>
              </a:p>
              <a:p>
                <a:pPr marL="0" indent="0">
                  <a:buNone/>
                </a:pPr>
                <a:r>
                  <a:rPr lang="en-US" dirty="0" smtClean="0"/>
                  <a:t>	Can give insight to short range correlations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4233" t="28446" r="12699" b="6491"/>
          <a:stretch/>
        </p:blipFill>
        <p:spPr>
          <a:xfrm>
            <a:off x="4406939" y="2948034"/>
            <a:ext cx="3439081" cy="2921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6307" t="24279" r="10896" b="16747"/>
          <a:stretch/>
        </p:blipFill>
        <p:spPr>
          <a:xfrm>
            <a:off x="8606607" y="3256008"/>
            <a:ext cx="2577208" cy="260552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166742" y="5957332"/>
            <a:ext cx="404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R. </a:t>
            </a:r>
            <a:r>
              <a:rPr lang="fr-FR" dirty="0" err="1"/>
              <a:t>Subedi</a:t>
            </a:r>
            <a:r>
              <a:rPr lang="fr-FR" dirty="0"/>
              <a:t> et al., Science </a:t>
            </a:r>
            <a:r>
              <a:rPr lang="fr-FR" b="1" dirty="0" smtClean="0"/>
              <a:t>320</a:t>
            </a:r>
            <a:r>
              <a:rPr lang="fr-FR" dirty="0" smtClean="0"/>
              <a:t>, </a:t>
            </a:r>
            <a:r>
              <a:rPr lang="fr-FR" dirty="0"/>
              <a:t>1476 (2008</a:t>
            </a:r>
            <a:r>
              <a:rPr lang="fr-FR" dirty="0" smtClean="0"/>
              <a:t>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3059" t="8574" r="41170" b="2714"/>
          <a:stretch/>
        </p:blipFill>
        <p:spPr>
          <a:xfrm>
            <a:off x="623447" y="2720441"/>
            <a:ext cx="3062738" cy="333745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0" y="5957332"/>
            <a:ext cx="5067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K. S. </a:t>
            </a:r>
            <a:r>
              <a:rPr lang="en-US" dirty="0" err="1"/>
              <a:t>Egiyan</a:t>
            </a:r>
            <a:r>
              <a:rPr lang="en-US" dirty="0"/>
              <a:t> et al</a:t>
            </a:r>
            <a:r>
              <a:rPr lang="en-US" dirty="0" smtClean="0"/>
              <a:t>., </a:t>
            </a:r>
            <a:r>
              <a:rPr lang="en-US" dirty="0"/>
              <a:t>Phys. Rev. </a:t>
            </a:r>
            <a:r>
              <a:rPr lang="en-US" dirty="0" err="1"/>
              <a:t>Lett</a:t>
            </a:r>
            <a:r>
              <a:rPr lang="en-US" dirty="0"/>
              <a:t>. </a:t>
            </a:r>
            <a:r>
              <a:rPr lang="en-US" b="1" dirty="0"/>
              <a:t>96</a:t>
            </a:r>
            <a:r>
              <a:rPr lang="en-US" dirty="0"/>
              <a:t>, 082501 (2006)</a:t>
            </a:r>
          </a:p>
          <a:p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 53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61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8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59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0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64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 smtClean="0"/>
              <a:t>Quasi-Elastic Tensor Structure</a:t>
            </a:r>
            <a:endParaRPr lang="en-US" dirty="0"/>
          </a:p>
        </p:txBody>
      </p:sp>
      <p:sp>
        <p:nvSpPr>
          <p:cNvPr id="2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9076" y="2754826"/>
            <a:ext cx="4767783" cy="357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33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2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" y="1997808"/>
            <a:ext cx="6022828" cy="41560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671136" y="1915825"/>
            <a:ext cx="50438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SRCs &amp; </a:t>
            </a:r>
            <a:r>
              <a:rPr lang="en-US" sz="2000" dirty="0" err="1" smtClean="0"/>
              <a:t>pn</a:t>
            </a:r>
            <a:r>
              <a:rPr lang="en-US" sz="2000" dirty="0" smtClean="0"/>
              <a:t> dominance</a:t>
            </a:r>
            <a:r>
              <a:rPr lang="en-US" sz="2000" baseline="30000" dirty="0" smtClean="0"/>
              <a:t>[3]</a:t>
            </a:r>
            <a:r>
              <a:rPr lang="en-US" sz="2000" dirty="0" smtClean="0"/>
              <a:t> </a:t>
            </a:r>
          </a:p>
          <a:p>
            <a:pPr algn="ctr"/>
            <a:r>
              <a:rPr lang="en-US" sz="2000" dirty="0" smtClean="0"/>
              <a:t>Differentiate light cone and VN models</a:t>
            </a:r>
            <a:r>
              <a:rPr lang="en-US" sz="2000" baseline="30000" dirty="0" smtClean="0"/>
              <a:t>[1,2]</a:t>
            </a:r>
          </a:p>
          <a:p>
            <a:pPr algn="ctr"/>
            <a:r>
              <a:rPr lang="en-US" sz="2000" dirty="0" smtClean="0"/>
              <a:t>Better understanding of S/D</a:t>
            </a:r>
            <a:r>
              <a:rPr lang="en-US" sz="2000" baseline="30000" dirty="0" smtClean="0"/>
              <a:t>[4]</a:t>
            </a:r>
          </a:p>
          <a:p>
            <a:pPr algn="ctr"/>
            <a:r>
              <a:rPr lang="en-US" sz="2000" dirty="0" smtClean="0"/>
              <a:t>Final state interaction models</a:t>
            </a:r>
            <a:r>
              <a:rPr lang="en-US" sz="2000" baseline="30000" dirty="0" smtClean="0"/>
              <a:t>[5]</a:t>
            </a:r>
          </a:p>
          <a:p>
            <a:pPr algn="ctr"/>
            <a:r>
              <a:rPr lang="en-US" sz="2000" dirty="0" smtClean="0"/>
              <a:t>JLab LOI12-14-002 Encouraged for full proposal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reeform 59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67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64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5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6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69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 smtClean="0"/>
              <a:t>Quasi-Elastic Tensor Structure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607615" y="3468996"/>
            <a:ext cx="5366019" cy="3122076"/>
            <a:chOff x="6607615" y="3468996"/>
            <a:chExt cx="5366019" cy="3122076"/>
          </a:xfrm>
        </p:grpSpPr>
        <p:grpSp>
          <p:nvGrpSpPr>
            <p:cNvPr id="2" name="Group 1"/>
            <p:cNvGrpSpPr/>
            <p:nvPr/>
          </p:nvGrpSpPr>
          <p:grpSpPr>
            <a:xfrm>
              <a:off x="9531667" y="3845534"/>
              <a:ext cx="1889630" cy="2745538"/>
              <a:chOff x="1583081" y="41216"/>
              <a:chExt cx="1889630" cy="2745538"/>
            </a:xfrm>
          </p:grpSpPr>
          <p:sp>
            <p:nvSpPr>
              <p:cNvPr id="160" name="Up Arrow 159"/>
              <p:cNvSpPr/>
              <p:nvPr/>
            </p:nvSpPr>
            <p:spPr>
              <a:xfrm>
                <a:off x="1741061" y="41216"/>
                <a:ext cx="1418907" cy="2745538"/>
              </a:xfrm>
              <a:prstGeom prst="upArrow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1" name="Group 190"/>
              <p:cNvGrpSpPr/>
              <p:nvPr/>
            </p:nvGrpSpPr>
            <p:grpSpPr>
              <a:xfrm>
                <a:off x="1583081" y="628636"/>
                <a:ext cx="1889630" cy="2039115"/>
                <a:chOff x="1588168" y="2140402"/>
                <a:chExt cx="3186980" cy="3439096"/>
              </a:xfrm>
            </p:grpSpPr>
            <p:grpSp>
              <p:nvGrpSpPr>
                <p:cNvPr id="215" name="Group 214"/>
                <p:cNvGrpSpPr/>
                <p:nvPr/>
              </p:nvGrpSpPr>
              <p:grpSpPr>
                <a:xfrm>
                  <a:off x="1588168" y="2310063"/>
                  <a:ext cx="3186980" cy="3269435"/>
                  <a:chOff x="1588168" y="2310063"/>
                  <a:chExt cx="3186980" cy="3269435"/>
                </a:xfrm>
              </p:grpSpPr>
              <p:sp>
                <p:nvSpPr>
                  <p:cNvPr id="217" name="Oval 216"/>
                  <p:cNvSpPr/>
                  <p:nvPr/>
                </p:nvSpPr>
                <p:spPr>
                  <a:xfrm>
                    <a:off x="1588168" y="2310063"/>
                    <a:ext cx="3104148" cy="310414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dirty="0"/>
                  </a:p>
                </p:txBody>
              </p:sp>
              <p:sp>
                <p:nvSpPr>
                  <p:cNvPr id="218" name="TextBox 217"/>
                  <p:cNvSpPr txBox="1"/>
                  <p:nvPr/>
                </p:nvSpPr>
                <p:spPr>
                  <a:xfrm>
                    <a:off x="2620928" y="2630024"/>
                    <a:ext cx="1260402" cy="243970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88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11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9" name="TextBox 218"/>
                  <p:cNvSpPr txBox="1"/>
                  <p:nvPr/>
                </p:nvSpPr>
                <p:spPr>
                  <a:xfrm>
                    <a:off x="2136421" y="2424399"/>
                    <a:ext cx="1022489" cy="1868706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6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9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0" name="TextBox 219"/>
                  <p:cNvSpPr txBox="1"/>
                  <p:nvPr/>
                </p:nvSpPr>
                <p:spPr>
                  <a:xfrm>
                    <a:off x="2118806" y="3582508"/>
                    <a:ext cx="1022489" cy="1868706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6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9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1" name="TextBox 220"/>
                  <p:cNvSpPr txBox="1"/>
                  <p:nvPr/>
                </p:nvSpPr>
                <p:spPr>
                  <a:xfrm>
                    <a:off x="3363058" y="3585630"/>
                    <a:ext cx="1022489" cy="1868706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6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9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2" name="TextBox 221"/>
                  <p:cNvSpPr txBox="1"/>
                  <p:nvPr/>
                </p:nvSpPr>
                <p:spPr>
                  <a:xfrm>
                    <a:off x="3363058" y="2424399"/>
                    <a:ext cx="1022489" cy="1868706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6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9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3" name="TextBox 222"/>
                  <p:cNvSpPr txBox="1"/>
                  <p:nvPr/>
                </p:nvSpPr>
                <p:spPr>
                  <a:xfrm>
                    <a:off x="1631332" y="3286172"/>
                    <a:ext cx="698062" cy="1090078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3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4" name="TextBox 223"/>
                  <p:cNvSpPr txBox="1"/>
                  <p:nvPr/>
                </p:nvSpPr>
                <p:spPr>
                  <a:xfrm>
                    <a:off x="2917423" y="4489420"/>
                    <a:ext cx="698062" cy="1090078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3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5" name="TextBox 224"/>
                  <p:cNvSpPr txBox="1"/>
                  <p:nvPr/>
                </p:nvSpPr>
                <p:spPr>
                  <a:xfrm>
                    <a:off x="4077086" y="3286172"/>
                    <a:ext cx="698062" cy="1090078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3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16" name="TextBox 215"/>
                <p:cNvSpPr txBox="1"/>
                <p:nvPr/>
              </p:nvSpPr>
              <p:spPr>
                <a:xfrm>
                  <a:off x="2870035" y="2140402"/>
                  <a:ext cx="698062" cy="1090078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36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3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92" name="Group 191"/>
              <p:cNvGrpSpPr/>
              <p:nvPr/>
            </p:nvGrpSpPr>
            <p:grpSpPr>
              <a:xfrm>
                <a:off x="1730774" y="775325"/>
                <a:ext cx="1557249" cy="1651729"/>
                <a:chOff x="7701415" y="2201511"/>
                <a:chExt cx="2626399" cy="2785744"/>
              </a:xfrm>
            </p:grpSpPr>
            <p:grpSp>
              <p:nvGrpSpPr>
                <p:cNvPr id="193" name="Group 192"/>
                <p:cNvGrpSpPr/>
                <p:nvPr/>
              </p:nvGrpSpPr>
              <p:grpSpPr>
                <a:xfrm>
                  <a:off x="8460116" y="3066265"/>
                  <a:ext cx="907305" cy="1309533"/>
                  <a:chOff x="8460116" y="3066265"/>
                  <a:chExt cx="907305" cy="1309533"/>
                </a:xfrm>
              </p:grpSpPr>
              <p:sp>
                <p:nvSpPr>
                  <p:cNvPr id="212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977692" y="4044365"/>
                    <a:ext cx="336235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0000"/>
                          <a:lumOff val="40000"/>
                          <a:tint val="66000"/>
                          <a:satMod val="160000"/>
                        </a:schemeClr>
                      </a:gs>
                      <a:gs pos="50000">
                        <a:schemeClr val="accent2">
                          <a:lumMod val="60000"/>
                          <a:lumOff val="40000"/>
                          <a:tint val="44500"/>
                          <a:satMod val="160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13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460116" y="3066265"/>
                    <a:ext cx="336235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14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9031186" y="3431106"/>
                    <a:ext cx="336235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2DBD56">
                          <a:tint val="66000"/>
                          <a:satMod val="160000"/>
                        </a:srgbClr>
                      </a:gs>
                      <a:gs pos="50000">
                        <a:srgbClr val="2DBD56">
                          <a:tint val="44500"/>
                          <a:satMod val="160000"/>
                        </a:srgbClr>
                      </a:gs>
                      <a:gs pos="100000">
                        <a:srgbClr val="2DBD56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194" name="Group 193"/>
                <p:cNvGrpSpPr/>
                <p:nvPr/>
              </p:nvGrpSpPr>
              <p:grpSpPr>
                <a:xfrm>
                  <a:off x="7701415" y="2201511"/>
                  <a:ext cx="2626399" cy="2785744"/>
                  <a:chOff x="7701415" y="2201511"/>
                  <a:chExt cx="2626399" cy="2785744"/>
                </a:xfrm>
              </p:grpSpPr>
              <p:grpSp>
                <p:nvGrpSpPr>
                  <p:cNvPr id="199" name="Group 198"/>
                  <p:cNvGrpSpPr/>
                  <p:nvPr/>
                </p:nvGrpSpPr>
                <p:grpSpPr>
                  <a:xfrm>
                    <a:off x="8888067" y="2201511"/>
                    <a:ext cx="478244" cy="286846"/>
                    <a:chOff x="7091417" y="4227140"/>
                    <a:chExt cx="207895" cy="124693"/>
                  </a:xfrm>
                </p:grpSpPr>
                <p:sp>
                  <p:nvSpPr>
                    <p:cNvPr id="210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91417" y="4227140"/>
                      <a:ext cx="122505" cy="12250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11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6807" y="4229328"/>
                      <a:ext cx="122505" cy="12250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sp>
                <p:nvSpPr>
                  <p:cNvPr id="200" name="Oval 95"/>
                  <p:cNvSpPr>
                    <a:spLocks noChangeArrowheads="1"/>
                  </p:cNvSpPr>
                  <p:nvPr/>
                </p:nvSpPr>
                <p:spPr bwMode="auto">
                  <a:xfrm rot="19970863">
                    <a:off x="7876922" y="2842164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FF00">
                          <a:tint val="66000"/>
                          <a:satMod val="160000"/>
                        </a:srgbClr>
                      </a:gs>
                      <a:gs pos="50000">
                        <a:srgbClr val="00FF00">
                          <a:tint val="44500"/>
                          <a:satMod val="160000"/>
                        </a:srgbClr>
                      </a:gs>
                      <a:gs pos="100000">
                        <a:srgbClr val="00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01" name="Oval 95"/>
                  <p:cNvSpPr>
                    <a:spLocks noChangeArrowheads="1"/>
                  </p:cNvSpPr>
                  <p:nvPr/>
                </p:nvSpPr>
                <p:spPr bwMode="auto">
                  <a:xfrm rot="19970863">
                    <a:off x="8054005" y="2757003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02" name="Oval 95"/>
                  <p:cNvSpPr>
                    <a:spLocks noChangeArrowheads="1"/>
                  </p:cNvSpPr>
                  <p:nvPr/>
                </p:nvSpPr>
                <p:spPr bwMode="auto">
                  <a:xfrm rot="1399951">
                    <a:off x="9867628" y="3082666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03" name="Oval 95"/>
                  <p:cNvSpPr>
                    <a:spLocks noChangeArrowheads="1"/>
                  </p:cNvSpPr>
                  <p:nvPr/>
                </p:nvSpPr>
                <p:spPr bwMode="auto">
                  <a:xfrm rot="1399951">
                    <a:off x="10046001" y="3165087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04" name="Oval 95"/>
                  <p:cNvSpPr>
                    <a:spLocks noChangeArrowheads="1"/>
                  </p:cNvSpPr>
                  <p:nvPr/>
                </p:nvSpPr>
                <p:spPr bwMode="auto">
                  <a:xfrm rot="4727204">
                    <a:off x="9652241" y="3890436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05" name="Oval 95"/>
                  <p:cNvSpPr>
                    <a:spLocks noChangeArrowheads="1"/>
                  </p:cNvSpPr>
                  <p:nvPr/>
                </p:nvSpPr>
                <p:spPr bwMode="auto">
                  <a:xfrm rot="4727204">
                    <a:off x="9685500" y="4084097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FF00">
                          <a:tint val="66000"/>
                          <a:satMod val="160000"/>
                        </a:srgbClr>
                      </a:gs>
                      <a:gs pos="50000">
                        <a:srgbClr val="00FF00">
                          <a:tint val="44500"/>
                          <a:satMod val="160000"/>
                        </a:srgbClr>
                      </a:gs>
                      <a:gs pos="100000">
                        <a:srgbClr val="00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06" name="Oval 95"/>
                  <p:cNvSpPr>
                    <a:spLocks noChangeArrowheads="1"/>
                  </p:cNvSpPr>
                  <p:nvPr/>
                </p:nvSpPr>
                <p:spPr bwMode="auto">
                  <a:xfrm rot="19362865">
                    <a:off x="8687827" y="4705442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07" name="Oval 95"/>
                  <p:cNvSpPr>
                    <a:spLocks noChangeArrowheads="1"/>
                  </p:cNvSpPr>
                  <p:nvPr/>
                </p:nvSpPr>
                <p:spPr bwMode="auto">
                  <a:xfrm rot="19362865">
                    <a:off x="8847158" y="4590451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08" name="Oval 95"/>
                  <p:cNvSpPr>
                    <a:spLocks noChangeArrowheads="1"/>
                  </p:cNvSpPr>
                  <p:nvPr/>
                </p:nvSpPr>
                <p:spPr bwMode="auto">
                  <a:xfrm rot="20588462">
                    <a:off x="7701415" y="3846320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09" name="Oval 95"/>
                  <p:cNvSpPr>
                    <a:spLocks noChangeArrowheads="1"/>
                  </p:cNvSpPr>
                  <p:nvPr/>
                </p:nvSpPr>
                <p:spPr bwMode="auto">
                  <a:xfrm rot="20588462">
                    <a:off x="7890865" y="3794172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195" name="Group 194"/>
                <p:cNvGrpSpPr/>
                <p:nvPr/>
              </p:nvGrpSpPr>
              <p:grpSpPr>
                <a:xfrm>
                  <a:off x="8631264" y="2949355"/>
                  <a:ext cx="568894" cy="1574360"/>
                  <a:chOff x="8631264" y="2949355"/>
                  <a:chExt cx="568894" cy="1574360"/>
                </a:xfrm>
              </p:grpSpPr>
              <p:cxnSp>
                <p:nvCxnSpPr>
                  <p:cNvPr id="196" name="Straight Arrow Connector 195"/>
                  <p:cNvCxnSpPr/>
                  <p:nvPr/>
                </p:nvCxnSpPr>
                <p:spPr>
                  <a:xfrm flipV="1">
                    <a:off x="9200158" y="3331817"/>
                    <a:ext cx="0" cy="5187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Arrow Connector 196"/>
                  <p:cNvCxnSpPr/>
                  <p:nvPr/>
                </p:nvCxnSpPr>
                <p:spPr>
                  <a:xfrm>
                    <a:off x="9142996" y="3947533"/>
                    <a:ext cx="0" cy="57618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Arrow Connector 197"/>
                  <p:cNvCxnSpPr/>
                  <p:nvPr/>
                </p:nvCxnSpPr>
                <p:spPr>
                  <a:xfrm flipV="1">
                    <a:off x="8631264" y="2949355"/>
                    <a:ext cx="0" cy="5187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62" name="Freeform 161"/>
              <p:cNvSpPr/>
              <p:nvPr/>
            </p:nvSpPr>
            <p:spPr>
              <a:xfrm rot="7609599">
                <a:off x="2385593" y="1315270"/>
                <a:ext cx="139375" cy="261675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 162"/>
              <p:cNvSpPr/>
              <p:nvPr/>
            </p:nvSpPr>
            <p:spPr>
              <a:xfrm rot="10800000">
                <a:off x="2614136" y="1663209"/>
                <a:ext cx="139375" cy="261675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 rot="9359344">
                <a:off x="2337799" y="1437103"/>
                <a:ext cx="139375" cy="522786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 rot="12906136">
                <a:off x="3073455" y="1505990"/>
                <a:ext cx="139375" cy="346326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 165"/>
              <p:cNvSpPr/>
              <p:nvPr/>
            </p:nvSpPr>
            <p:spPr>
              <a:xfrm rot="10395261">
                <a:off x="2628358" y="924058"/>
                <a:ext cx="93379" cy="611330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Curved Left Arrow 166"/>
              <p:cNvSpPr/>
              <p:nvPr/>
            </p:nvSpPr>
            <p:spPr>
              <a:xfrm>
                <a:off x="1820357" y="1170330"/>
                <a:ext cx="263554" cy="136103"/>
              </a:xfrm>
              <a:prstGeom prst="curvedLef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Curved Left Arrow 167"/>
              <p:cNvSpPr/>
              <p:nvPr/>
            </p:nvSpPr>
            <p:spPr>
              <a:xfrm rot="7384127">
                <a:off x="2264363" y="1760317"/>
                <a:ext cx="367149" cy="218627"/>
              </a:xfrm>
              <a:prstGeom prst="curvedLef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4" name="Straight Arrow Connector 173"/>
              <p:cNvCxnSpPr/>
              <p:nvPr/>
            </p:nvCxnSpPr>
            <p:spPr>
              <a:xfrm flipV="1">
                <a:off x="2372463" y="1309100"/>
                <a:ext cx="0" cy="3075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/>
            </p:nvGrpSpPr>
            <p:grpSpPr>
              <a:xfrm>
                <a:off x="2934203" y="1927651"/>
                <a:ext cx="112461" cy="98703"/>
                <a:chOff x="10500255" y="261338"/>
                <a:chExt cx="569783" cy="515181"/>
              </a:xfrm>
            </p:grpSpPr>
            <p:sp>
              <p:nvSpPr>
                <p:cNvPr id="185" name="Isosceles Triangle 184"/>
                <p:cNvSpPr/>
                <p:nvPr/>
              </p:nvSpPr>
              <p:spPr>
                <a:xfrm>
                  <a:off x="10630483" y="530393"/>
                  <a:ext cx="315465" cy="246126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Oval 185"/>
                <p:cNvSpPr/>
                <p:nvPr/>
              </p:nvSpPr>
              <p:spPr>
                <a:xfrm>
                  <a:off x="10500255" y="460142"/>
                  <a:ext cx="569783" cy="11757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Isosceles Triangle 186"/>
                <p:cNvSpPr/>
                <p:nvPr/>
              </p:nvSpPr>
              <p:spPr>
                <a:xfrm flipV="1">
                  <a:off x="10630503" y="261338"/>
                  <a:ext cx="309283" cy="24130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7" name="Group 176"/>
              <p:cNvGrpSpPr/>
              <p:nvPr/>
            </p:nvGrpSpPr>
            <p:grpSpPr>
              <a:xfrm>
                <a:off x="2458740" y="812508"/>
                <a:ext cx="112461" cy="98703"/>
                <a:chOff x="10452565" y="369424"/>
                <a:chExt cx="569783" cy="515180"/>
              </a:xfrm>
            </p:grpSpPr>
            <p:sp>
              <p:nvSpPr>
                <p:cNvPr id="182" name="Isosceles Triangle 181"/>
                <p:cNvSpPr/>
                <p:nvPr/>
              </p:nvSpPr>
              <p:spPr>
                <a:xfrm>
                  <a:off x="10582793" y="638479"/>
                  <a:ext cx="315466" cy="24612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Oval 182"/>
                <p:cNvSpPr/>
                <p:nvPr/>
              </p:nvSpPr>
              <p:spPr>
                <a:xfrm>
                  <a:off x="10452565" y="568228"/>
                  <a:ext cx="569783" cy="117572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Isosceles Triangle 183"/>
                <p:cNvSpPr/>
                <p:nvPr/>
              </p:nvSpPr>
              <p:spPr>
                <a:xfrm flipV="1">
                  <a:off x="10582814" y="369424"/>
                  <a:ext cx="309283" cy="24130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" name="Group 2"/>
            <p:cNvGrpSpPr/>
            <p:nvPr/>
          </p:nvGrpSpPr>
          <p:grpSpPr>
            <a:xfrm>
              <a:off x="7507852" y="3468996"/>
              <a:ext cx="1840516" cy="2745538"/>
              <a:chOff x="-197949" y="-150517"/>
              <a:chExt cx="1840516" cy="2745538"/>
            </a:xfrm>
          </p:grpSpPr>
          <p:sp>
            <p:nvSpPr>
              <p:cNvPr id="158" name="Up Arrow 157"/>
              <p:cNvSpPr/>
              <p:nvPr/>
            </p:nvSpPr>
            <p:spPr>
              <a:xfrm>
                <a:off x="3645" y="-150517"/>
                <a:ext cx="1418907" cy="2745538"/>
              </a:xfrm>
              <a:prstGeom prst="upArrow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6" name="Group 225"/>
              <p:cNvGrpSpPr/>
              <p:nvPr/>
            </p:nvGrpSpPr>
            <p:grpSpPr>
              <a:xfrm>
                <a:off x="-197949" y="489211"/>
                <a:ext cx="1840516" cy="1875067"/>
                <a:chOff x="1588168" y="2292548"/>
                <a:chExt cx="3104148" cy="3162417"/>
              </a:xfr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grpSp>
              <p:nvGrpSpPr>
                <p:cNvPr id="250" name="Group 249"/>
                <p:cNvGrpSpPr/>
                <p:nvPr/>
              </p:nvGrpSpPr>
              <p:grpSpPr>
                <a:xfrm>
                  <a:off x="1588168" y="2310063"/>
                  <a:ext cx="3104148" cy="3144902"/>
                  <a:chOff x="1588168" y="2310063"/>
                  <a:chExt cx="3104148" cy="3144902"/>
                </a:xfrm>
                <a:grpFill/>
              </p:grpSpPr>
              <p:sp>
                <p:nvSpPr>
                  <p:cNvPr id="252" name="Oval 251"/>
                  <p:cNvSpPr/>
                  <p:nvPr/>
                </p:nvSpPr>
                <p:spPr>
                  <a:xfrm>
                    <a:off x="1588168" y="2310063"/>
                    <a:ext cx="3104148" cy="3104148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dirty="0"/>
                  </a:p>
                </p:txBody>
              </p:sp>
              <p:sp>
                <p:nvSpPr>
                  <p:cNvPr id="253" name="TextBox 252"/>
                  <p:cNvSpPr txBox="1"/>
                  <p:nvPr/>
                </p:nvSpPr>
                <p:spPr>
                  <a:xfrm>
                    <a:off x="2738804" y="2475429"/>
                    <a:ext cx="895422" cy="2439696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8800" dirty="0" smtClean="0">
                        <a:solidFill>
                          <a:schemeClr val="bg1"/>
                        </a:solidFill>
                      </a:rPr>
                      <a:t>-</a:t>
                    </a:r>
                    <a:endParaRPr lang="en-US" sz="11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4" name="TextBox 253"/>
                  <p:cNvSpPr txBox="1"/>
                  <p:nvPr/>
                </p:nvSpPr>
                <p:spPr>
                  <a:xfrm>
                    <a:off x="2276121" y="2779998"/>
                    <a:ext cx="698062" cy="10900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3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5" name="TextBox 254"/>
                  <p:cNvSpPr txBox="1"/>
                  <p:nvPr/>
                </p:nvSpPr>
                <p:spPr>
                  <a:xfrm>
                    <a:off x="2258506" y="3938106"/>
                    <a:ext cx="698062" cy="10900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3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6" name="TextBox 255"/>
                  <p:cNvSpPr txBox="1"/>
                  <p:nvPr/>
                </p:nvSpPr>
                <p:spPr>
                  <a:xfrm>
                    <a:off x="3502759" y="3941230"/>
                    <a:ext cx="698062" cy="10900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3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7" name="TextBox 256"/>
                  <p:cNvSpPr txBox="1"/>
                  <p:nvPr/>
                </p:nvSpPr>
                <p:spPr>
                  <a:xfrm>
                    <a:off x="3502759" y="2779998"/>
                    <a:ext cx="698062" cy="10900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6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3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8" name="TextBox 257"/>
                  <p:cNvSpPr txBox="1"/>
                  <p:nvPr/>
                </p:nvSpPr>
                <p:spPr>
                  <a:xfrm>
                    <a:off x="1777028" y="3528297"/>
                    <a:ext cx="430408" cy="622901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-</a:t>
                    </a:r>
                    <a:endParaRPr lang="en-US" sz="1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9" name="TextBox 258"/>
                  <p:cNvSpPr txBox="1"/>
                  <p:nvPr/>
                </p:nvSpPr>
                <p:spPr>
                  <a:xfrm>
                    <a:off x="3025573" y="4832064"/>
                    <a:ext cx="430408" cy="622901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-</a:t>
                    </a:r>
                    <a:endParaRPr lang="en-US" sz="1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60" name="TextBox 259"/>
                  <p:cNvSpPr txBox="1"/>
                  <p:nvPr/>
                </p:nvSpPr>
                <p:spPr>
                  <a:xfrm>
                    <a:off x="4222778" y="3528297"/>
                    <a:ext cx="430408" cy="622901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-</a:t>
                    </a:r>
                    <a:endParaRPr lang="en-US" sz="1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1" name="TextBox 250"/>
                <p:cNvSpPr txBox="1"/>
                <p:nvPr/>
              </p:nvSpPr>
              <p:spPr>
                <a:xfrm>
                  <a:off x="2978185" y="2292548"/>
                  <a:ext cx="430408" cy="622901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1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7" name="Group 226"/>
              <p:cNvGrpSpPr/>
              <p:nvPr/>
            </p:nvGrpSpPr>
            <p:grpSpPr>
              <a:xfrm rot="10800000">
                <a:off x="-53525" y="593993"/>
                <a:ext cx="1557249" cy="1651718"/>
                <a:chOff x="7701415" y="2201528"/>
                <a:chExt cx="2626399" cy="2785726"/>
              </a:xfrm>
            </p:grpSpPr>
            <p:grpSp>
              <p:nvGrpSpPr>
                <p:cNvPr id="228" name="Group 227"/>
                <p:cNvGrpSpPr/>
                <p:nvPr/>
              </p:nvGrpSpPr>
              <p:grpSpPr>
                <a:xfrm>
                  <a:off x="8579511" y="3170151"/>
                  <a:ext cx="1131414" cy="1129034"/>
                  <a:chOff x="8579511" y="3170151"/>
                  <a:chExt cx="1131414" cy="1129034"/>
                </a:xfrm>
              </p:grpSpPr>
              <p:sp>
                <p:nvSpPr>
                  <p:cNvPr id="247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876250" y="3967752"/>
                    <a:ext cx="336233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0000"/>
                          <a:lumOff val="40000"/>
                          <a:tint val="66000"/>
                          <a:satMod val="160000"/>
                        </a:schemeClr>
                      </a:gs>
                      <a:gs pos="50000">
                        <a:schemeClr val="accent2">
                          <a:lumMod val="60000"/>
                          <a:lumOff val="40000"/>
                          <a:tint val="44500"/>
                          <a:satMod val="160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48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9374692" y="3191053"/>
                    <a:ext cx="336233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49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579511" y="3170151"/>
                    <a:ext cx="336233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2DBD56">
                          <a:tint val="66000"/>
                          <a:satMod val="160000"/>
                        </a:srgbClr>
                      </a:gs>
                      <a:gs pos="50000">
                        <a:srgbClr val="2DBD56">
                          <a:tint val="44500"/>
                          <a:satMod val="160000"/>
                        </a:srgbClr>
                      </a:gs>
                      <a:gs pos="100000">
                        <a:srgbClr val="2DBD56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229" name="Group 228"/>
                <p:cNvGrpSpPr/>
                <p:nvPr/>
              </p:nvGrpSpPr>
              <p:grpSpPr>
                <a:xfrm>
                  <a:off x="7701415" y="2201528"/>
                  <a:ext cx="2626399" cy="2785726"/>
                  <a:chOff x="7701415" y="2201528"/>
                  <a:chExt cx="2626399" cy="2785726"/>
                </a:xfrm>
              </p:grpSpPr>
              <p:grpSp>
                <p:nvGrpSpPr>
                  <p:cNvPr id="234" name="Group 233"/>
                  <p:cNvGrpSpPr/>
                  <p:nvPr/>
                </p:nvGrpSpPr>
                <p:grpSpPr>
                  <a:xfrm>
                    <a:off x="8888067" y="2201528"/>
                    <a:ext cx="478244" cy="286844"/>
                    <a:chOff x="7091417" y="4227143"/>
                    <a:chExt cx="207895" cy="124692"/>
                  </a:xfrm>
                </p:grpSpPr>
                <p:sp>
                  <p:nvSpPr>
                    <p:cNvPr id="245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91417" y="4227143"/>
                      <a:ext cx="122505" cy="12250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246" name="Oval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6807" y="4229330"/>
                      <a:ext cx="122505" cy="12250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sp>
                <p:nvSpPr>
                  <p:cNvPr id="235" name="Oval 95"/>
                  <p:cNvSpPr>
                    <a:spLocks noChangeArrowheads="1"/>
                  </p:cNvSpPr>
                  <p:nvPr/>
                </p:nvSpPr>
                <p:spPr bwMode="auto">
                  <a:xfrm rot="19970863">
                    <a:off x="7876922" y="2842167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FF00">
                          <a:tint val="66000"/>
                          <a:satMod val="160000"/>
                        </a:srgbClr>
                      </a:gs>
                      <a:gs pos="50000">
                        <a:srgbClr val="00FF00">
                          <a:tint val="44500"/>
                          <a:satMod val="160000"/>
                        </a:srgbClr>
                      </a:gs>
                      <a:gs pos="100000">
                        <a:srgbClr val="00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36" name="Oval 95"/>
                  <p:cNvSpPr>
                    <a:spLocks noChangeArrowheads="1"/>
                  </p:cNvSpPr>
                  <p:nvPr/>
                </p:nvSpPr>
                <p:spPr bwMode="auto">
                  <a:xfrm rot="19970863">
                    <a:off x="8054005" y="2757001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37" name="Oval 95"/>
                  <p:cNvSpPr>
                    <a:spLocks noChangeArrowheads="1"/>
                  </p:cNvSpPr>
                  <p:nvPr/>
                </p:nvSpPr>
                <p:spPr bwMode="auto">
                  <a:xfrm rot="1399951">
                    <a:off x="9867628" y="3082668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38" name="Oval 95"/>
                  <p:cNvSpPr>
                    <a:spLocks noChangeArrowheads="1"/>
                  </p:cNvSpPr>
                  <p:nvPr/>
                </p:nvSpPr>
                <p:spPr bwMode="auto">
                  <a:xfrm rot="1399951">
                    <a:off x="10046001" y="3165090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39" name="Oval 95"/>
                  <p:cNvSpPr>
                    <a:spLocks noChangeArrowheads="1"/>
                  </p:cNvSpPr>
                  <p:nvPr/>
                </p:nvSpPr>
                <p:spPr bwMode="auto">
                  <a:xfrm rot="4727204">
                    <a:off x="9652241" y="3890438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40" name="Oval 95"/>
                  <p:cNvSpPr>
                    <a:spLocks noChangeArrowheads="1"/>
                  </p:cNvSpPr>
                  <p:nvPr/>
                </p:nvSpPr>
                <p:spPr bwMode="auto">
                  <a:xfrm rot="4727204">
                    <a:off x="9685500" y="4084098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FF00">
                          <a:tint val="66000"/>
                          <a:satMod val="160000"/>
                        </a:srgbClr>
                      </a:gs>
                      <a:gs pos="50000">
                        <a:srgbClr val="00FF00">
                          <a:tint val="44500"/>
                          <a:satMod val="160000"/>
                        </a:srgbClr>
                      </a:gs>
                      <a:gs pos="100000">
                        <a:srgbClr val="00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41" name="Oval 95"/>
                  <p:cNvSpPr>
                    <a:spLocks noChangeArrowheads="1"/>
                  </p:cNvSpPr>
                  <p:nvPr/>
                </p:nvSpPr>
                <p:spPr bwMode="auto">
                  <a:xfrm rot="19362865">
                    <a:off x="8687827" y="4705441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42" name="Oval 95"/>
                  <p:cNvSpPr>
                    <a:spLocks noChangeArrowheads="1"/>
                  </p:cNvSpPr>
                  <p:nvPr/>
                </p:nvSpPr>
                <p:spPr bwMode="auto">
                  <a:xfrm rot="19362865">
                    <a:off x="8847160" y="4590451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43" name="Oval 95"/>
                  <p:cNvSpPr>
                    <a:spLocks noChangeArrowheads="1"/>
                  </p:cNvSpPr>
                  <p:nvPr/>
                </p:nvSpPr>
                <p:spPr bwMode="auto">
                  <a:xfrm rot="20588462">
                    <a:off x="7701415" y="3846323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44" name="Oval 95"/>
                  <p:cNvSpPr>
                    <a:spLocks noChangeArrowheads="1"/>
                  </p:cNvSpPr>
                  <p:nvPr/>
                </p:nvSpPr>
                <p:spPr bwMode="auto">
                  <a:xfrm rot="20588462">
                    <a:off x="7890865" y="3794173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230" name="Group 229"/>
                <p:cNvGrpSpPr/>
                <p:nvPr/>
              </p:nvGrpSpPr>
              <p:grpSpPr>
                <a:xfrm>
                  <a:off x="8741236" y="3051828"/>
                  <a:ext cx="804603" cy="1395275"/>
                  <a:chOff x="8741236" y="3051828"/>
                  <a:chExt cx="804603" cy="1395275"/>
                </a:xfrm>
              </p:grpSpPr>
              <p:cxnSp>
                <p:nvCxnSpPr>
                  <p:cNvPr id="231" name="Straight Arrow Connector 230"/>
                  <p:cNvCxnSpPr/>
                  <p:nvPr/>
                </p:nvCxnSpPr>
                <p:spPr>
                  <a:xfrm flipV="1">
                    <a:off x="8741236" y="3051828"/>
                    <a:ext cx="0" cy="5187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Straight Arrow Connector 231"/>
                  <p:cNvCxnSpPr/>
                  <p:nvPr/>
                </p:nvCxnSpPr>
                <p:spPr>
                  <a:xfrm>
                    <a:off x="9041553" y="3870921"/>
                    <a:ext cx="0" cy="57618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3" name="Straight Arrow Connector 232"/>
                  <p:cNvCxnSpPr/>
                  <p:nvPr/>
                </p:nvCxnSpPr>
                <p:spPr>
                  <a:xfrm flipV="1">
                    <a:off x="9545839" y="3074144"/>
                    <a:ext cx="0" cy="5187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69" name="Curved Left Arrow 168"/>
              <p:cNvSpPr/>
              <p:nvPr/>
            </p:nvSpPr>
            <p:spPr>
              <a:xfrm rot="12045970">
                <a:off x="551058" y="2078776"/>
                <a:ext cx="263554" cy="136103"/>
              </a:xfrm>
              <a:prstGeom prst="curvedLef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Curved Left Arrow 169"/>
              <p:cNvSpPr/>
              <p:nvPr/>
            </p:nvSpPr>
            <p:spPr>
              <a:xfrm rot="13771846">
                <a:off x="538289" y="1139280"/>
                <a:ext cx="367149" cy="218627"/>
              </a:xfrm>
              <a:prstGeom prst="curvedLef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Freeform 170"/>
              <p:cNvSpPr/>
              <p:nvPr/>
            </p:nvSpPr>
            <p:spPr>
              <a:xfrm rot="9359344">
                <a:off x="348056" y="977784"/>
                <a:ext cx="139375" cy="522786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 171"/>
              <p:cNvSpPr/>
              <p:nvPr/>
            </p:nvSpPr>
            <p:spPr>
              <a:xfrm rot="5400000">
                <a:off x="586742" y="1385684"/>
                <a:ext cx="108772" cy="311313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 172"/>
              <p:cNvSpPr/>
              <p:nvPr/>
            </p:nvSpPr>
            <p:spPr>
              <a:xfrm rot="12906136">
                <a:off x="576657" y="1190189"/>
                <a:ext cx="139375" cy="346326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5" name="Group 174"/>
              <p:cNvGrpSpPr/>
              <p:nvPr/>
            </p:nvGrpSpPr>
            <p:grpSpPr>
              <a:xfrm>
                <a:off x="675899" y="701697"/>
                <a:ext cx="112461" cy="98703"/>
                <a:chOff x="10452565" y="369424"/>
                <a:chExt cx="569783" cy="515180"/>
              </a:xfrm>
            </p:grpSpPr>
            <p:sp>
              <p:nvSpPr>
                <p:cNvPr id="188" name="Isosceles Triangle 187"/>
                <p:cNvSpPr/>
                <p:nvPr/>
              </p:nvSpPr>
              <p:spPr>
                <a:xfrm>
                  <a:off x="10582793" y="638479"/>
                  <a:ext cx="315466" cy="24612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10452565" y="568228"/>
                  <a:ext cx="569783" cy="117572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Isosceles Triangle 189"/>
                <p:cNvSpPr/>
                <p:nvPr/>
              </p:nvSpPr>
              <p:spPr>
                <a:xfrm flipV="1">
                  <a:off x="10582814" y="369424"/>
                  <a:ext cx="309283" cy="24130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8" name="Group 177"/>
              <p:cNvGrpSpPr/>
              <p:nvPr/>
            </p:nvGrpSpPr>
            <p:grpSpPr>
              <a:xfrm>
                <a:off x="554879" y="2110926"/>
                <a:ext cx="112461" cy="98703"/>
                <a:chOff x="10452565" y="369424"/>
                <a:chExt cx="569783" cy="515180"/>
              </a:xfrm>
            </p:grpSpPr>
            <p:sp>
              <p:nvSpPr>
                <p:cNvPr id="179" name="Isosceles Triangle 178"/>
                <p:cNvSpPr/>
                <p:nvPr/>
              </p:nvSpPr>
              <p:spPr>
                <a:xfrm>
                  <a:off x="10582793" y="638479"/>
                  <a:ext cx="315466" cy="24612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Oval 179"/>
                <p:cNvSpPr/>
                <p:nvPr/>
              </p:nvSpPr>
              <p:spPr>
                <a:xfrm>
                  <a:off x="10452565" y="568228"/>
                  <a:ext cx="569783" cy="117572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Isosceles Triangle 180"/>
                <p:cNvSpPr/>
                <p:nvPr/>
              </p:nvSpPr>
              <p:spPr>
                <a:xfrm flipV="1">
                  <a:off x="10582814" y="369424"/>
                  <a:ext cx="309283" cy="24130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71" name="Straight Arrow Connector 70"/>
            <p:cNvCxnSpPr/>
            <p:nvPr/>
          </p:nvCxnSpPr>
          <p:spPr>
            <a:xfrm>
              <a:off x="10698920" y="5621677"/>
              <a:ext cx="1274714" cy="52977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 flipV="1">
              <a:off x="6607615" y="4220433"/>
              <a:ext cx="1219194" cy="55817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8671251" y="4339922"/>
              <a:ext cx="749833" cy="3699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8610000" y="4798223"/>
              <a:ext cx="749833" cy="3699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8422071" y="5289731"/>
              <a:ext cx="749833" cy="3699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9172437" y="5833120"/>
              <a:ext cx="809846" cy="307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9282487" y="5293875"/>
              <a:ext cx="809846" cy="307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9179698" y="4766883"/>
              <a:ext cx="809846" cy="307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4" name="Rectangle 263"/>
          <p:cNvSpPr/>
          <p:nvPr/>
        </p:nvSpPr>
        <p:spPr>
          <a:xfrm>
            <a:off x="8619058" y="-60150"/>
            <a:ext cx="3678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smtClean="0"/>
              <a:t>[4]</a:t>
            </a:r>
            <a:r>
              <a:rPr lang="en-US" sz="1400" dirty="0" smtClean="0"/>
              <a:t> </a:t>
            </a:r>
            <a:r>
              <a:rPr lang="en-US" sz="1400" dirty="0"/>
              <a:t>L Frankfurt, M Strikman, Phys. Rept. </a:t>
            </a:r>
            <a:r>
              <a:rPr lang="en-US" sz="1400" b="1" dirty="0"/>
              <a:t>160, </a:t>
            </a:r>
            <a:r>
              <a:rPr lang="en-US" sz="1400" dirty="0"/>
              <a:t>235</a:t>
            </a:r>
            <a:endParaRPr lang="en-US" sz="1400" baseline="30000" dirty="0"/>
          </a:p>
          <a:p>
            <a:r>
              <a:rPr lang="en-US" sz="1400" baseline="30000" dirty="0" smtClean="0"/>
              <a:t>[5]</a:t>
            </a:r>
            <a:r>
              <a:rPr lang="en-US" sz="1400" dirty="0" smtClean="0"/>
              <a:t> </a:t>
            </a:r>
            <a:r>
              <a:rPr lang="en-US" sz="1400" dirty="0"/>
              <a:t>W Cosyn, M Sargsian, arXiv:1407.1653</a:t>
            </a:r>
          </a:p>
        </p:txBody>
      </p:sp>
      <p:sp>
        <p:nvSpPr>
          <p:cNvPr id="265" name="Rectangle 264"/>
          <p:cNvSpPr/>
          <p:nvPr/>
        </p:nvSpPr>
        <p:spPr>
          <a:xfrm>
            <a:off x="4435309" y="166201"/>
            <a:ext cx="44513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smtClean="0"/>
              <a:t>[3]</a:t>
            </a:r>
            <a:r>
              <a:rPr lang="en-US" sz="1400" dirty="0" smtClean="0"/>
              <a:t> J Arrington </a:t>
            </a:r>
            <a:r>
              <a:rPr lang="en-US" sz="1400" i="1" dirty="0" smtClean="0"/>
              <a:t>et al</a:t>
            </a:r>
            <a:r>
              <a:rPr lang="en-US" sz="1400" dirty="0" smtClean="0"/>
              <a:t>, </a:t>
            </a:r>
            <a:r>
              <a:rPr lang="en-US" sz="1400" dirty="0" err="1" smtClean="0"/>
              <a:t>Prog</a:t>
            </a:r>
            <a:r>
              <a:rPr lang="en-US" sz="1400" dirty="0" smtClean="0"/>
              <a:t>. Part. </a:t>
            </a:r>
            <a:r>
              <a:rPr lang="en-US" sz="1400" dirty="0" err="1" smtClean="0"/>
              <a:t>Nucl</a:t>
            </a:r>
            <a:r>
              <a:rPr lang="en-US" sz="1400" dirty="0" smtClean="0"/>
              <a:t>. Phys. </a:t>
            </a:r>
            <a:r>
              <a:rPr lang="en-US" sz="1400" b="1" dirty="0" smtClean="0"/>
              <a:t>67,</a:t>
            </a:r>
            <a:r>
              <a:rPr lang="en-US" sz="1400" dirty="0" smtClean="0"/>
              <a:t> 898 (2012)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0" y="-62195"/>
            <a:ext cx="45977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/>
              <a:t>[1]</a:t>
            </a:r>
            <a:r>
              <a:rPr lang="en-US" sz="1400" dirty="0" smtClean="0"/>
              <a:t> E. Long, </a:t>
            </a:r>
            <a:r>
              <a:rPr lang="en-US" sz="1400" i="1" dirty="0" smtClean="0"/>
              <a:t>et al</a:t>
            </a:r>
            <a:r>
              <a:rPr lang="en-US" sz="1400" dirty="0" smtClean="0"/>
              <a:t>, JLab LOI12-14-002</a:t>
            </a:r>
          </a:p>
          <a:p>
            <a:r>
              <a:rPr lang="en-US" sz="1400" baseline="30000" dirty="0" smtClean="0"/>
              <a:t>[2]</a:t>
            </a:r>
            <a:r>
              <a:rPr lang="en-US" sz="1400" dirty="0" smtClean="0"/>
              <a:t> Sargsian</a:t>
            </a:r>
            <a:r>
              <a:rPr lang="en-US" sz="1400" dirty="0"/>
              <a:t>, </a:t>
            </a:r>
            <a:r>
              <a:rPr lang="en-US" sz="1400" dirty="0" smtClean="0"/>
              <a:t>Strikman</a:t>
            </a:r>
            <a:r>
              <a:rPr lang="en-US" sz="1400" dirty="0"/>
              <a:t>, J. Phys.: Conf. Ser. </a:t>
            </a:r>
            <a:r>
              <a:rPr lang="en-US" sz="1400" b="1" dirty="0"/>
              <a:t>543</a:t>
            </a:r>
            <a:r>
              <a:rPr lang="en-US" sz="1400" dirty="0"/>
              <a:t>, 012099 (2014)</a:t>
            </a:r>
            <a:endParaRPr lang="en-US" sz="1400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endParaRPr lang="en-US" sz="1400" dirty="0"/>
          </a:p>
        </p:txBody>
      </p:sp>
      <p:sp>
        <p:nvSpPr>
          <p:cNvPr id="14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14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963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10734" y="3138984"/>
            <a:ext cx="3002508" cy="28660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578221" y="4602829"/>
            <a:ext cx="5254388" cy="10609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414448" y="3511623"/>
            <a:ext cx="5377218" cy="678240"/>
            <a:chOff x="6414448" y="3511623"/>
            <a:chExt cx="5377218" cy="678240"/>
          </a:xfrm>
        </p:grpSpPr>
        <p:sp>
          <p:nvSpPr>
            <p:cNvPr id="29" name="Rectangle 28"/>
            <p:cNvSpPr/>
            <p:nvPr/>
          </p:nvSpPr>
          <p:spPr>
            <a:xfrm>
              <a:off x="6414448" y="3893144"/>
              <a:ext cx="1023582" cy="29671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031105" y="3511623"/>
              <a:ext cx="1760561" cy="33704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311833" y="1946532"/>
            <a:ext cx="57608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Encouraged for full submission by PAC42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“The measurement proposed here arises from a well-developed context, presents a clear objective, and enjoys strong theory support. It would further explore the nature of short-range </a:t>
            </a:r>
            <a:r>
              <a:rPr lang="en-US" sz="2400" b="1" i="1" dirty="0" err="1"/>
              <a:t>pn</a:t>
            </a:r>
            <a:r>
              <a:rPr lang="en-US" sz="2400" b="1" dirty="0"/>
              <a:t> correlations in nuclei, the discovery of which has been one of the most important results of the JLab 6 </a:t>
            </a:r>
            <a:r>
              <a:rPr lang="en-US" sz="2400" b="1" dirty="0" err="1"/>
              <a:t>GeV</a:t>
            </a:r>
            <a:r>
              <a:rPr lang="en-US" sz="2400" b="1" dirty="0"/>
              <a:t> nuclear program.”</a:t>
            </a:r>
          </a:p>
          <a:p>
            <a:pPr algn="ctr"/>
            <a:r>
              <a:rPr lang="en-US" sz="2400" dirty="0"/>
              <a:t>-JLab PAC42 Theory Advisory </a:t>
            </a:r>
            <a:r>
              <a:rPr lang="en-US" sz="2400" dirty="0" smtClean="0"/>
              <a:t>Committee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" y="1999540"/>
            <a:ext cx="6022828" cy="41560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7800" y="5868694"/>
            <a:ext cx="43572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 Long, </a:t>
            </a:r>
            <a:r>
              <a:rPr lang="en-US" sz="1400" i="1" dirty="0" smtClean="0"/>
              <a:t>et al</a:t>
            </a:r>
            <a:r>
              <a:rPr lang="en-US" sz="1400" dirty="0" smtClean="0"/>
              <a:t>, JLab LOI12-14-002</a:t>
            </a:r>
          </a:p>
          <a:p>
            <a:r>
              <a:rPr lang="en-US" sz="1400" dirty="0" smtClean="0"/>
              <a:t>Sargsian</a:t>
            </a:r>
            <a:r>
              <a:rPr lang="en-US" sz="1400" dirty="0"/>
              <a:t>, </a:t>
            </a:r>
            <a:r>
              <a:rPr lang="en-US" sz="1400" dirty="0" smtClean="0"/>
              <a:t>Strikman</a:t>
            </a:r>
            <a:r>
              <a:rPr lang="en-US" sz="1400" dirty="0"/>
              <a:t>, J. Phys.: Conf. Ser. </a:t>
            </a:r>
            <a:r>
              <a:rPr lang="en-US" sz="1400" b="1" dirty="0"/>
              <a:t>543</a:t>
            </a:r>
            <a:r>
              <a:rPr lang="en-US" sz="1400" dirty="0"/>
              <a:t>, 012099 (2014)</a:t>
            </a:r>
            <a:endParaRPr lang="en-US" sz="1400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endParaRPr lang="en-US" sz="14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8479469" y="386252"/>
            <a:ext cx="2471492" cy="1183218"/>
            <a:chOff x="8023902" y="5197113"/>
            <a:chExt cx="2471492" cy="1183218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9447308" y="6094721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20806134">
              <a:off x="9477669" y="5914103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19965525">
              <a:off x="9411499" y="5786287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110"/>
            <p:cNvSpPr>
              <a:spLocks noChangeArrowheads="1"/>
            </p:cNvSpPr>
            <p:nvPr/>
          </p:nvSpPr>
          <p:spPr bwMode="auto">
            <a:xfrm rot="19965525">
              <a:off x="10240415" y="5539398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rot="358528">
              <a:off x="9411864" y="6174145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8207084" y="5713143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9201055" y="5318053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reeform 38"/>
            <p:cNvSpPr/>
            <p:nvPr/>
          </p:nvSpPr>
          <p:spPr>
            <a:xfrm>
              <a:off x="9171757" y="5703431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8023902" y="5647517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0253888" y="5197113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9294252" y="5925914"/>
              <a:ext cx="217294" cy="194986"/>
              <a:chOff x="5511960" y="3877773"/>
              <a:chExt cx="418025" cy="375110"/>
            </a:xfrm>
          </p:grpSpPr>
          <p:sp>
            <p:nvSpPr>
              <p:cNvPr id="46" name="Oval 104"/>
              <p:cNvSpPr>
                <a:spLocks noChangeArrowheads="1"/>
              </p:cNvSpPr>
              <p:nvPr/>
            </p:nvSpPr>
            <p:spPr bwMode="auto">
              <a:xfrm>
                <a:off x="5631115" y="3877773"/>
                <a:ext cx="298870" cy="298871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" name="Oval 106"/>
              <p:cNvSpPr>
                <a:spLocks noChangeArrowheads="1"/>
              </p:cNvSpPr>
              <p:nvPr/>
            </p:nvSpPr>
            <p:spPr bwMode="auto">
              <a:xfrm>
                <a:off x="5511960" y="3954013"/>
                <a:ext cx="298870" cy="29887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>
              <a:off x="10312988" y="6066136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4" name="Oval 110"/>
            <p:cNvSpPr>
              <a:spLocks noChangeArrowheads="1"/>
            </p:cNvSpPr>
            <p:nvPr/>
          </p:nvSpPr>
          <p:spPr bwMode="auto">
            <a:xfrm rot="20806134">
              <a:off x="10340038" y="5790390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45" name="Oval 110"/>
            <p:cNvSpPr>
              <a:spLocks noChangeArrowheads="1"/>
            </p:cNvSpPr>
            <p:nvPr/>
          </p:nvSpPr>
          <p:spPr bwMode="auto">
            <a:xfrm rot="358528">
              <a:off x="10269924" y="6224975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 smtClean="0"/>
              <a:t>Quasi-Elastic Tensor Structure</a:t>
            </a:r>
            <a:endParaRPr lang="en-US" dirty="0"/>
          </a:p>
        </p:txBody>
      </p:sp>
      <p:sp>
        <p:nvSpPr>
          <p:cNvPr id="2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451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0937"/>
          </a:xfrm>
        </p:spPr>
        <p:txBody>
          <a:bodyPr>
            <a:noAutofit/>
          </a:bodyPr>
          <a:lstStyle/>
          <a:p>
            <a:pPr lvl="1"/>
            <a:r>
              <a:rPr lang="en-US" sz="2000" dirty="0" smtClean="0"/>
              <a:t>A Sense of Scale</a:t>
            </a:r>
            <a:br>
              <a:rPr lang="en-US" sz="2000" dirty="0" smtClean="0"/>
            </a:br>
            <a:endParaRPr lang="en-US" sz="2000" dirty="0" smtClean="0"/>
          </a:p>
          <a:p>
            <a:pPr lvl="1"/>
            <a:r>
              <a:rPr lang="en-US" sz="2000" dirty="0" smtClean="0"/>
              <a:t>Electromagnetic Form </a:t>
            </a:r>
            <a:br>
              <a:rPr lang="en-US" sz="2000" dirty="0" smtClean="0"/>
            </a:br>
            <a:r>
              <a:rPr lang="en-US" sz="2000" dirty="0" smtClean="0"/>
              <a:t>Factors</a:t>
            </a:r>
          </a:p>
          <a:p>
            <a:pPr marL="201168" lvl="1" indent="0">
              <a:buNone/>
            </a:pPr>
            <a:endParaRPr lang="en-US" sz="2000" dirty="0" smtClean="0"/>
          </a:p>
          <a:p>
            <a:pPr lvl="1"/>
            <a:r>
              <a:rPr lang="en-US" sz="2000" dirty="0" smtClean="0"/>
              <a:t>Unpolarized Structure </a:t>
            </a:r>
            <a:br>
              <a:rPr lang="en-US" sz="2000" dirty="0" smtClean="0"/>
            </a:br>
            <a:r>
              <a:rPr lang="en-US" sz="2000" dirty="0" smtClean="0"/>
              <a:t>Functions</a:t>
            </a:r>
          </a:p>
          <a:p>
            <a:pPr marL="201168" lvl="1" indent="0">
              <a:buNone/>
            </a:pPr>
            <a:endParaRPr lang="en-US" sz="2000" dirty="0" smtClean="0"/>
          </a:p>
          <a:p>
            <a:pPr lvl="1"/>
            <a:r>
              <a:rPr lang="en-US" sz="2000" dirty="0" smtClean="0"/>
              <a:t>Polarized Structure Functions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Tensor Polarized Structure Functions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Quasi-Elastic Tensor Structure/Short Range Correlations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59</a:t>
            </a:fld>
            <a:endParaRPr lang="en-US" dirty="0"/>
          </a:p>
        </p:txBody>
      </p:sp>
      <p:grpSp>
        <p:nvGrpSpPr>
          <p:cNvPr id="92" name="Group 91"/>
          <p:cNvGrpSpPr/>
          <p:nvPr/>
        </p:nvGrpSpPr>
        <p:grpSpPr>
          <a:xfrm>
            <a:off x="4939837" y="2962208"/>
            <a:ext cx="999678" cy="973581"/>
            <a:chOff x="4852804" y="3002387"/>
            <a:chExt cx="999678" cy="973581"/>
          </a:xfrm>
        </p:grpSpPr>
        <p:grpSp>
          <p:nvGrpSpPr>
            <p:cNvPr id="68" name="Group 67"/>
            <p:cNvGrpSpPr/>
            <p:nvPr/>
          </p:nvGrpSpPr>
          <p:grpSpPr>
            <a:xfrm>
              <a:off x="4852804" y="3002387"/>
              <a:ext cx="999678" cy="973581"/>
              <a:chOff x="1588168" y="2140402"/>
              <a:chExt cx="3371117" cy="3283113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1588168" y="2310063"/>
                <a:ext cx="3371117" cy="3113452"/>
                <a:chOff x="1588168" y="2310063"/>
                <a:chExt cx="3371117" cy="3113452"/>
              </a:xfrm>
            </p:grpSpPr>
            <p:sp>
              <p:nvSpPr>
                <p:cNvPr id="83" name="Oval 82"/>
                <p:cNvSpPr/>
                <p:nvPr/>
              </p:nvSpPr>
              <p:spPr>
                <a:xfrm>
                  <a:off x="1588168" y="2310063"/>
                  <a:ext cx="3104148" cy="310414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 dirty="0"/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2518114" y="2424398"/>
                  <a:ext cx="1568722" cy="2594713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4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2136421" y="2424398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2118808" y="3582507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3363060" y="3585630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3363060" y="2424398"/>
                  <a:ext cx="1228163" cy="17644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28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1631332" y="3286171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2917423" y="4489418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4077083" y="3286171"/>
                  <a:ext cx="882202" cy="9340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82" name="TextBox 81"/>
              <p:cNvSpPr txBox="1"/>
              <p:nvPr/>
            </p:nvSpPr>
            <p:spPr>
              <a:xfrm>
                <a:off x="2870037" y="2140402"/>
                <a:ext cx="882202" cy="934097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4980086" y="3153074"/>
              <a:ext cx="721130" cy="764879"/>
              <a:chOff x="7701415" y="2201518"/>
              <a:chExt cx="2626399" cy="278573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8579511" y="3170152"/>
                <a:ext cx="1131414" cy="1129034"/>
                <a:chOff x="8579511" y="3170152"/>
                <a:chExt cx="1131414" cy="1129034"/>
              </a:xfrm>
            </p:grpSpPr>
            <p:sp>
              <p:nvSpPr>
                <p:cNvPr id="45" name="Oval 95"/>
                <p:cNvSpPr>
                  <a:spLocks noChangeArrowheads="1"/>
                </p:cNvSpPr>
                <p:nvPr/>
              </p:nvSpPr>
              <p:spPr bwMode="auto">
                <a:xfrm>
                  <a:off x="8876249" y="3967753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60000"/>
                        <a:lumOff val="4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46" name="Oval 95"/>
                <p:cNvSpPr>
                  <a:spLocks noChangeArrowheads="1"/>
                </p:cNvSpPr>
                <p:nvPr/>
              </p:nvSpPr>
              <p:spPr bwMode="auto">
                <a:xfrm>
                  <a:off x="9374691" y="3191054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47" name="Oval 95"/>
                <p:cNvSpPr>
                  <a:spLocks noChangeArrowheads="1"/>
                </p:cNvSpPr>
                <p:nvPr/>
              </p:nvSpPr>
              <p:spPr bwMode="auto">
                <a:xfrm>
                  <a:off x="8579511" y="3170152"/>
                  <a:ext cx="336234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DBD56">
                        <a:tint val="66000"/>
                        <a:satMod val="160000"/>
                      </a:srgbClr>
                    </a:gs>
                    <a:gs pos="50000">
                      <a:srgbClr val="2DBD56">
                        <a:tint val="44500"/>
                        <a:satMod val="160000"/>
                      </a:srgbClr>
                    </a:gs>
                    <a:gs pos="100000">
                      <a:srgbClr val="2DBD56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7701415" y="2201518"/>
                <a:ext cx="2626399" cy="2785737"/>
                <a:chOff x="7701415" y="2201518"/>
                <a:chExt cx="2626399" cy="2785737"/>
              </a:xfrm>
            </p:grpSpPr>
            <p:grpSp>
              <p:nvGrpSpPr>
                <p:cNvPr id="49" name="Group 48"/>
                <p:cNvGrpSpPr/>
                <p:nvPr/>
              </p:nvGrpSpPr>
              <p:grpSpPr>
                <a:xfrm>
                  <a:off x="8888067" y="2201518"/>
                  <a:ext cx="478244" cy="286846"/>
                  <a:chOff x="7091417" y="4227143"/>
                  <a:chExt cx="207895" cy="124693"/>
                </a:xfrm>
              </p:grpSpPr>
              <p:sp>
                <p:nvSpPr>
                  <p:cNvPr id="60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7091417" y="4227143"/>
                    <a:ext cx="122505" cy="1225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61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7176807" y="4229331"/>
                    <a:ext cx="122505" cy="1225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sp>
              <p:nvSpPr>
                <p:cNvPr id="50" name="Oval 95"/>
                <p:cNvSpPr>
                  <a:spLocks noChangeArrowheads="1"/>
                </p:cNvSpPr>
                <p:nvPr/>
              </p:nvSpPr>
              <p:spPr bwMode="auto">
                <a:xfrm rot="19970863">
                  <a:off x="7876922" y="2842166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1" name="Oval 95"/>
                <p:cNvSpPr>
                  <a:spLocks noChangeArrowheads="1"/>
                </p:cNvSpPr>
                <p:nvPr/>
              </p:nvSpPr>
              <p:spPr bwMode="auto">
                <a:xfrm rot="19970863">
                  <a:off x="8054005" y="275700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2" name="Oval 95"/>
                <p:cNvSpPr>
                  <a:spLocks noChangeArrowheads="1"/>
                </p:cNvSpPr>
                <p:nvPr/>
              </p:nvSpPr>
              <p:spPr bwMode="auto">
                <a:xfrm rot="1399951">
                  <a:off x="9867629" y="308266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3" name="Oval 95"/>
                <p:cNvSpPr>
                  <a:spLocks noChangeArrowheads="1"/>
                </p:cNvSpPr>
                <p:nvPr/>
              </p:nvSpPr>
              <p:spPr bwMode="auto">
                <a:xfrm rot="1399951">
                  <a:off x="10046001" y="3165088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4" name="Oval 95"/>
                <p:cNvSpPr>
                  <a:spLocks noChangeArrowheads="1"/>
                </p:cNvSpPr>
                <p:nvPr/>
              </p:nvSpPr>
              <p:spPr bwMode="auto">
                <a:xfrm rot="4727204">
                  <a:off x="9652240" y="389043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5" name="Oval 95"/>
                <p:cNvSpPr>
                  <a:spLocks noChangeArrowheads="1"/>
                </p:cNvSpPr>
                <p:nvPr/>
              </p:nvSpPr>
              <p:spPr bwMode="auto">
                <a:xfrm rot="4727204">
                  <a:off x="9685500" y="408409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6" name="Oval 95"/>
                <p:cNvSpPr>
                  <a:spLocks noChangeArrowheads="1"/>
                </p:cNvSpPr>
                <p:nvPr/>
              </p:nvSpPr>
              <p:spPr bwMode="auto">
                <a:xfrm rot="19362865">
                  <a:off x="8687826" y="470544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7" name="Oval 95"/>
                <p:cNvSpPr>
                  <a:spLocks noChangeArrowheads="1"/>
                </p:cNvSpPr>
                <p:nvPr/>
              </p:nvSpPr>
              <p:spPr bwMode="auto">
                <a:xfrm rot="19362865">
                  <a:off x="8847159" y="4590451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8" name="Oval 95"/>
                <p:cNvSpPr>
                  <a:spLocks noChangeArrowheads="1"/>
                </p:cNvSpPr>
                <p:nvPr/>
              </p:nvSpPr>
              <p:spPr bwMode="auto">
                <a:xfrm rot="20588462">
                  <a:off x="7701415" y="3846321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59" name="Oval 95"/>
                <p:cNvSpPr>
                  <a:spLocks noChangeArrowheads="1"/>
                </p:cNvSpPr>
                <p:nvPr/>
              </p:nvSpPr>
              <p:spPr bwMode="auto">
                <a:xfrm rot="20588462">
                  <a:off x="7890865" y="379417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8741236" y="3051828"/>
                <a:ext cx="804603" cy="1395275"/>
                <a:chOff x="8741236" y="3051828"/>
                <a:chExt cx="804603" cy="1395275"/>
              </a:xfrm>
            </p:grpSpPr>
            <p:cxnSp>
              <p:nvCxnSpPr>
                <p:cNvPr id="63" name="Straight Arrow Connector 62"/>
                <p:cNvCxnSpPr/>
                <p:nvPr/>
              </p:nvCxnSpPr>
              <p:spPr>
                <a:xfrm flipV="1">
                  <a:off x="8741236" y="3051828"/>
                  <a:ext cx="0" cy="518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9041553" y="3870921"/>
                  <a:ext cx="0" cy="57618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/>
                <p:cNvCxnSpPr/>
                <p:nvPr/>
              </p:nvCxnSpPr>
              <p:spPr>
                <a:xfrm flipV="1">
                  <a:off x="9545839" y="3074144"/>
                  <a:ext cx="0" cy="518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" name="TextBox 8"/>
          <p:cNvSpPr txBox="1"/>
          <p:nvPr/>
        </p:nvSpPr>
        <p:spPr>
          <a:xfrm>
            <a:off x="4698851" y="2004865"/>
            <a:ext cx="261610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+</a:t>
            </a:r>
            <a:endParaRPr lang="en-US" sz="200" dirty="0">
              <a:solidFill>
                <a:schemeClr val="bg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283898" y="2045618"/>
            <a:ext cx="2129644" cy="968518"/>
            <a:chOff x="4283898" y="2045618"/>
            <a:chExt cx="2129644" cy="968518"/>
          </a:xfrm>
        </p:grpSpPr>
        <p:grpSp>
          <p:nvGrpSpPr>
            <p:cNvPr id="39" name="Group 38"/>
            <p:cNvGrpSpPr/>
            <p:nvPr/>
          </p:nvGrpSpPr>
          <p:grpSpPr>
            <a:xfrm>
              <a:off x="4283898" y="2055177"/>
              <a:ext cx="986878" cy="942319"/>
              <a:chOff x="4283898" y="2055177"/>
              <a:chExt cx="986878" cy="942319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318723" y="2055177"/>
                <a:ext cx="920510" cy="9205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546866" y="2108132"/>
                <a:ext cx="465192" cy="769441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4400" dirty="0" smtClean="0">
                    <a:solidFill>
                      <a:schemeClr val="bg1"/>
                    </a:solidFill>
                  </a:rPr>
                  <a:t>+</a:t>
                </a:r>
                <a:endParaRPr lang="en-US" sz="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433678" y="210813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428455" y="2451560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797428" y="2452486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797428" y="210813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283898" y="2363684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665278" y="2720497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009166" y="2363684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5463169" y="2045618"/>
              <a:ext cx="950373" cy="968518"/>
              <a:chOff x="5576364" y="2055177"/>
              <a:chExt cx="950373" cy="968518"/>
            </a:xfrm>
          </p:grpSpPr>
          <p:sp>
            <p:nvSpPr>
              <p:cNvPr id="311" name="Oval 310"/>
              <p:cNvSpPr/>
              <p:nvPr/>
            </p:nvSpPr>
            <p:spPr>
              <a:xfrm>
                <a:off x="5576364" y="2060371"/>
                <a:ext cx="920510" cy="9205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/>
              </a:p>
            </p:txBody>
          </p:sp>
          <p:sp>
            <p:nvSpPr>
              <p:cNvPr id="312" name="TextBox 311"/>
              <p:cNvSpPr txBox="1"/>
              <p:nvPr/>
            </p:nvSpPr>
            <p:spPr>
              <a:xfrm>
                <a:off x="5877573" y="2090353"/>
                <a:ext cx="341760" cy="707886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4000" dirty="0" smtClean="0">
                    <a:solidFill>
                      <a:schemeClr val="bg1"/>
                    </a:solidFill>
                  </a:rPr>
                  <a:t>-</a:t>
                </a:r>
                <a:endParaRPr lang="en-US" sz="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3" name="TextBox 312"/>
              <p:cNvSpPr txBox="1"/>
              <p:nvPr/>
            </p:nvSpPr>
            <p:spPr>
              <a:xfrm>
                <a:off x="5732746" y="2199726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4" name="TextBox 313"/>
              <p:cNvSpPr txBox="1"/>
              <p:nvPr/>
            </p:nvSpPr>
            <p:spPr>
              <a:xfrm>
                <a:off x="5727523" y="2543155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5" name="TextBox 314"/>
              <p:cNvSpPr txBox="1"/>
              <p:nvPr/>
            </p:nvSpPr>
            <p:spPr>
              <a:xfrm>
                <a:off x="6096496" y="2544081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6" name="TextBox 315"/>
              <p:cNvSpPr txBox="1"/>
              <p:nvPr/>
            </p:nvSpPr>
            <p:spPr>
              <a:xfrm>
                <a:off x="6096496" y="2199726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7" name="TextBox 316"/>
              <p:cNvSpPr txBox="1"/>
              <p:nvPr/>
            </p:nvSpPr>
            <p:spPr>
              <a:xfrm>
                <a:off x="5584743" y="2421628"/>
                <a:ext cx="216726" cy="21544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8" name="TextBox 317"/>
              <p:cNvSpPr txBox="1"/>
              <p:nvPr/>
            </p:nvSpPr>
            <p:spPr>
              <a:xfrm>
                <a:off x="5954990" y="2808251"/>
                <a:ext cx="216726" cy="21544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9" name="TextBox 318"/>
              <p:cNvSpPr txBox="1"/>
              <p:nvPr/>
            </p:nvSpPr>
            <p:spPr>
              <a:xfrm>
                <a:off x="6310011" y="2421628"/>
                <a:ext cx="216726" cy="21544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0" name="TextBox 309"/>
              <p:cNvSpPr txBox="1"/>
              <p:nvPr/>
            </p:nvSpPr>
            <p:spPr>
              <a:xfrm>
                <a:off x="5940937" y="2055177"/>
                <a:ext cx="216726" cy="21544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-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8942424" y="4687744"/>
            <a:ext cx="2925598" cy="1885571"/>
            <a:chOff x="8942424" y="4687744"/>
            <a:chExt cx="2925598" cy="1885571"/>
          </a:xfrm>
        </p:grpSpPr>
        <p:grpSp>
          <p:nvGrpSpPr>
            <p:cNvPr id="33" name="Group 32"/>
            <p:cNvGrpSpPr/>
            <p:nvPr/>
          </p:nvGrpSpPr>
          <p:grpSpPr>
            <a:xfrm>
              <a:off x="10445429" y="4963188"/>
              <a:ext cx="1139880" cy="1610127"/>
              <a:chOff x="10452366" y="3322948"/>
              <a:chExt cx="1139880" cy="1610127"/>
            </a:xfrm>
          </p:grpSpPr>
          <p:sp>
            <p:nvSpPr>
              <p:cNvPr id="459" name="Up Arrow 458"/>
              <p:cNvSpPr/>
              <p:nvPr/>
            </p:nvSpPr>
            <p:spPr>
              <a:xfrm>
                <a:off x="10588193" y="3322948"/>
                <a:ext cx="832121" cy="1610127"/>
              </a:xfrm>
              <a:prstGeom prst="upArrow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0" name="Group 459"/>
              <p:cNvGrpSpPr/>
              <p:nvPr/>
            </p:nvGrpSpPr>
            <p:grpSpPr>
              <a:xfrm>
                <a:off x="10452366" y="3705542"/>
                <a:ext cx="1139880" cy="1138370"/>
                <a:chOff x="1588168" y="2140402"/>
                <a:chExt cx="3278153" cy="3273809"/>
              </a:xfrm>
            </p:grpSpPr>
            <p:grpSp>
              <p:nvGrpSpPr>
                <p:cNvPr id="513" name="Group 512"/>
                <p:cNvGrpSpPr/>
                <p:nvPr/>
              </p:nvGrpSpPr>
              <p:grpSpPr>
                <a:xfrm>
                  <a:off x="1588168" y="2310063"/>
                  <a:ext cx="3278153" cy="3104148"/>
                  <a:chOff x="1588168" y="2310063"/>
                  <a:chExt cx="3278153" cy="3104148"/>
                </a:xfrm>
              </p:grpSpPr>
              <p:sp>
                <p:nvSpPr>
                  <p:cNvPr id="515" name="Oval 514"/>
                  <p:cNvSpPr/>
                  <p:nvPr/>
                </p:nvSpPr>
                <p:spPr>
                  <a:xfrm>
                    <a:off x="1588168" y="2310063"/>
                    <a:ext cx="3104148" cy="310414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00" dirty="0"/>
                  </a:p>
                </p:txBody>
              </p:sp>
              <p:sp>
                <p:nvSpPr>
                  <p:cNvPr id="516" name="TextBox 515"/>
                  <p:cNvSpPr txBox="1"/>
                  <p:nvPr/>
                </p:nvSpPr>
                <p:spPr>
                  <a:xfrm>
                    <a:off x="2572897" y="2602433"/>
                    <a:ext cx="1337834" cy="2212816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4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17" name="TextBox 516"/>
                  <p:cNvSpPr txBox="1"/>
                  <p:nvPr/>
                </p:nvSpPr>
                <p:spPr>
                  <a:xfrm>
                    <a:off x="2136419" y="2424399"/>
                    <a:ext cx="1121160" cy="168174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2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18" name="TextBox 517"/>
                  <p:cNvSpPr txBox="1"/>
                  <p:nvPr/>
                </p:nvSpPr>
                <p:spPr>
                  <a:xfrm>
                    <a:off x="2118807" y="3582508"/>
                    <a:ext cx="1121160" cy="168174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2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19" name="TextBox 518"/>
                  <p:cNvSpPr txBox="1"/>
                  <p:nvPr/>
                </p:nvSpPr>
                <p:spPr>
                  <a:xfrm>
                    <a:off x="3363058" y="3585629"/>
                    <a:ext cx="1121160" cy="168174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2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20" name="TextBox 519"/>
                  <p:cNvSpPr txBox="1"/>
                  <p:nvPr/>
                </p:nvSpPr>
                <p:spPr>
                  <a:xfrm>
                    <a:off x="3363058" y="2424399"/>
                    <a:ext cx="1121160" cy="168174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2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21" name="TextBox 520"/>
                  <p:cNvSpPr txBox="1"/>
                  <p:nvPr/>
                </p:nvSpPr>
                <p:spPr>
                  <a:xfrm>
                    <a:off x="1631332" y="3286172"/>
                    <a:ext cx="789238" cy="885128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22" name="TextBox 521"/>
                  <p:cNvSpPr txBox="1"/>
                  <p:nvPr/>
                </p:nvSpPr>
                <p:spPr>
                  <a:xfrm>
                    <a:off x="2917424" y="4489419"/>
                    <a:ext cx="789238" cy="885128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23" name="TextBox 522"/>
                  <p:cNvSpPr txBox="1"/>
                  <p:nvPr/>
                </p:nvSpPr>
                <p:spPr>
                  <a:xfrm>
                    <a:off x="4077083" y="3286172"/>
                    <a:ext cx="789238" cy="885128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14" name="TextBox 513"/>
                <p:cNvSpPr txBox="1"/>
                <p:nvPr/>
              </p:nvSpPr>
              <p:spPr>
                <a:xfrm>
                  <a:off x="2870035" y="2140402"/>
                  <a:ext cx="789238" cy="885128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61" name="Group 460"/>
              <p:cNvGrpSpPr/>
              <p:nvPr/>
            </p:nvGrpSpPr>
            <p:grpSpPr>
              <a:xfrm>
                <a:off x="10531361" y="3791575"/>
                <a:ext cx="913252" cy="968653"/>
                <a:chOff x="7701415" y="2201531"/>
                <a:chExt cx="2626399" cy="2785724"/>
              </a:xfrm>
            </p:grpSpPr>
            <p:grpSp>
              <p:nvGrpSpPr>
                <p:cNvPr id="491" name="Group 490"/>
                <p:cNvGrpSpPr/>
                <p:nvPr/>
              </p:nvGrpSpPr>
              <p:grpSpPr>
                <a:xfrm>
                  <a:off x="8460116" y="3066265"/>
                  <a:ext cx="907305" cy="1309533"/>
                  <a:chOff x="8460116" y="3066265"/>
                  <a:chExt cx="907305" cy="1309533"/>
                </a:xfrm>
              </p:grpSpPr>
              <p:sp>
                <p:nvSpPr>
                  <p:cNvPr id="510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977691" y="4044365"/>
                    <a:ext cx="336233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0000"/>
                          <a:lumOff val="40000"/>
                          <a:tint val="66000"/>
                          <a:satMod val="160000"/>
                        </a:schemeClr>
                      </a:gs>
                      <a:gs pos="50000">
                        <a:schemeClr val="accent2">
                          <a:lumMod val="60000"/>
                          <a:lumOff val="40000"/>
                          <a:tint val="44500"/>
                          <a:satMod val="160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11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460116" y="3066265"/>
                    <a:ext cx="336233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12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9031188" y="3431107"/>
                    <a:ext cx="336233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2DBD56">
                          <a:tint val="66000"/>
                          <a:satMod val="160000"/>
                        </a:srgbClr>
                      </a:gs>
                      <a:gs pos="50000">
                        <a:srgbClr val="2DBD56">
                          <a:tint val="44500"/>
                          <a:satMod val="160000"/>
                        </a:srgbClr>
                      </a:gs>
                      <a:gs pos="100000">
                        <a:srgbClr val="2DBD56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492" name="Group 491"/>
                <p:cNvGrpSpPr/>
                <p:nvPr/>
              </p:nvGrpSpPr>
              <p:grpSpPr>
                <a:xfrm>
                  <a:off x="7701415" y="2201531"/>
                  <a:ext cx="2626399" cy="2785724"/>
                  <a:chOff x="7701415" y="2201531"/>
                  <a:chExt cx="2626399" cy="2785724"/>
                </a:xfrm>
              </p:grpSpPr>
              <p:grpSp>
                <p:nvGrpSpPr>
                  <p:cNvPr id="497" name="Group 496"/>
                  <p:cNvGrpSpPr/>
                  <p:nvPr/>
                </p:nvGrpSpPr>
                <p:grpSpPr>
                  <a:xfrm>
                    <a:off x="8888067" y="2201531"/>
                    <a:ext cx="478244" cy="286844"/>
                    <a:chOff x="7091417" y="4227144"/>
                    <a:chExt cx="207895" cy="124692"/>
                  </a:xfrm>
                </p:grpSpPr>
                <p:sp>
                  <p:nvSpPr>
                    <p:cNvPr id="508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91417" y="4227144"/>
                      <a:ext cx="122505" cy="12250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509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6807" y="4229331"/>
                      <a:ext cx="122505" cy="12250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sp>
                <p:nvSpPr>
                  <p:cNvPr id="498" name="Oval 95"/>
                  <p:cNvSpPr>
                    <a:spLocks noChangeArrowheads="1"/>
                  </p:cNvSpPr>
                  <p:nvPr/>
                </p:nvSpPr>
                <p:spPr bwMode="auto">
                  <a:xfrm rot="19970863">
                    <a:off x="7876921" y="2842166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FF00">
                          <a:tint val="66000"/>
                          <a:satMod val="160000"/>
                        </a:srgbClr>
                      </a:gs>
                      <a:gs pos="50000">
                        <a:srgbClr val="00FF00">
                          <a:tint val="44500"/>
                          <a:satMod val="160000"/>
                        </a:srgbClr>
                      </a:gs>
                      <a:gs pos="100000">
                        <a:srgbClr val="00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499" name="Oval 95"/>
                  <p:cNvSpPr>
                    <a:spLocks noChangeArrowheads="1"/>
                  </p:cNvSpPr>
                  <p:nvPr/>
                </p:nvSpPr>
                <p:spPr bwMode="auto">
                  <a:xfrm rot="19970863">
                    <a:off x="8054006" y="2757003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00" name="Oval 95"/>
                  <p:cNvSpPr>
                    <a:spLocks noChangeArrowheads="1"/>
                  </p:cNvSpPr>
                  <p:nvPr/>
                </p:nvSpPr>
                <p:spPr bwMode="auto">
                  <a:xfrm rot="1399951">
                    <a:off x="9867628" y="3082667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01" name="Oval 95"/>
                  <p:cNvSpPr>
                    <a:spLocks noChangeArrowheads="1"/>
                  </p:cNvSpPr>
                  <p:nvPr/>
                </p:nvSpPr>
                <p:spPr bwMode="auto">
                  <a:xfrm rot="1399951">
                    <a:off x="10046001" y="3165087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02" name="Oval 95"/>
                  <p:cNvSpPr>
                    <a:spLocks noChangeArrowheads="1"/>
                  </p:cNvSpPr>
                  <p:nvPr/>
                </p:nvSpPr>
                <p:spPr bwMode="auto">
                  <a:xfrm rot="4727204">
                    <a:off x="9652240" y="3890437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03" name="Oval 95"/>
                  <p:cNvSpPr>
                    <a:spLocks noChangeArrowheads="1"/>
                  </p:cNvSpPr>
                  <p:nvPr/>
                </p:nvSpPr>
                <p:spPr bwMode="auto">
                  <a:xfrm rot="4727204">
                    <a:off x="9685500" y="4084098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FF00">
                          <a:tint val="66000"/>
                          <a:satMod val="160000"/>
                        </a:srgbClr>
                      </a:gs>
                      <a:gs pos="50000">
                        <a:srgbClr val="00FF00">
                          <a:tint val="44500"/>
                          <a:satMod val="160000"/>
                        </a:srgbClr>
                      </a:gs>
                      <a:gs pos="100000">
                        <a:srgbClr val="00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04" name="Oval 95"/>
                  <p:cNvSpPr>
                    <a:spLocks noChangeArrowheads="1"/>
                  </p:cNvSpPr>
                  <p:nvPr/>
                </p:nvSpPr>
                <p:spPr bwMode="auto">
                  <a:xfrm rot="19362865">
                    <a:off x="8687826" y="4705442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05" name="Oval 95"/>
                  <p:cNvSpPr>
                    <a:spLocks noChangeArrowheads="1"/>
                  </p:cNvSpPr>
                  <p:nvPr/>
                </p:nvSpPr>
                <p:spPr bwMode="auto">
                  <a:xfrm rot="19362865">
                    <a:off x="8847158" y="4590450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06" name="Oval 95"/>
                  <p:cNvSpPr>
                    <a:spLocks noChangeArrowheads="1"/>
                  </p:cNvSpPr>
                  <p:nvPr/>
                </p:nvSpPr>
                <p:spPr bwMode="auto">
                  <a:xfrm rot="20588462">
                    <a:off x="7701415" y="3846321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07" name="Oval 95"/>
                  <p:cNvSpPr>
                    <a:spLocks noChangeArrowheads="1"/>
                  </p:cNvSpPr>
                  <p:nvPr/>
                </p:nvSpPr>
                <p:spPr bwMode="auto">
                  <a:xfrm rot="20588462">
                    <a:off x="7890866" y="3794173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493" name="Group 492"/>
                <p:cNvGrpSpPr/>
                <p:nvPr/>
              </p:nvGrpSpPr>
              <p:grpSpPr>
                <a:xfrm>
                  <a:off x="8631264" y="2949355"/>
                  <a:ext cx="568894" cy="1574360"/>
                  <a:chOff x="8631264" y="2949355"/>
                  <a:chExt cx="568894" cy="1574360"/>
                </a:xfrm>
              </p:grpSpPr>
              <p:cxnSp>
                <p:nvCxnSpPr>
                  <p:cNvPr id="494" name="Straight Arrow Connector 493"/>
                  <p:cNvCxnSpPr/>
                  <p:nvPr/>
                </p:nvCxnSpPr>
                <p:spPr>
                  <a:xfrm flipV="1">
                    <a:off x="9200158" y="3331817"/>
                    <a:ext cx="0" cy="5187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5" name="Straight Arrow Connector 494"/>
                  <p:cNvCxnSpPr/>
                  <p:nvPr/>
                </p:nvCxnSpPr>
                <p:spPr>
                  <a:xfrm>
                    <a:off x="9142996" y="3947533"/>
                    <a:ext cx="0" cy="57618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6" name="Straight Arrow Connector 495"/>
                  <p:cNvCxnSpPr/>
                  <p:nvPr/>
                </p:nvCxnSpPr>
                <p:spPr>
                  <a:xfrm flipV="1">
                    <a:off x="8631264" y="2949355"/>
                    <a:ext cx="0" cy="5187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62" name="Freeform 461"/>
              <p:cNvSpPr/>
              <p:nvPr/>
            </p:nvSpPr>
            <p:spPr>
              <a:xfrm rot="7609599">
                <a:off x="10915381" y="4108220"/>
                <a:ext cx="81737" cy="153460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 462"/>
              <p:cNvSpPr/>
              <p:nvPr/>
            </p:nvSpPr>
            <p:spPr>
              <a:xfrm rot="10800000">
                <a:off x="11049410" y="4312270"/>
                <a:ext cx="81737" cy="153460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 463"/>
              <p:cNvSpPr/>
              <p:nvPr/>
            </p:nvSpPr>
            <p:spPr>
              <a:xfrm rot="9359344">
                <a:off x="10887351" y="4179669"/>
                <a:ext cx="81737" cy="306589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 464"/>
              <p:cNvSpPr/>
              <p:nvPr/>
            </p:nvSpPr>
            <p:spPr>
              <a:xfrm rot="12906136">
                <a:off x="11318779" y="4220068"/>
                <a:ext cx="81737" cy="203103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 465"/>
              <p:cNvSpPr/>
              <p:nvPr/>
            </p:nvSpPr>
            <p:spPr>
              <a:xfrm rot="10395261">
                <a:off x="11057751" y="3878793"/>
                <a:ext cx="54762" cy="358516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Curved Left Arrow 466"/>
              <p:cNvSpPr/>
              <p:nvPr/>
            </p:nvSpPr>
            <p:spPr>
              <a:xfrm>
                <a:off x="10583897" y="4023220"/>
                <a:ext cx="154562" cy="79818"/>
              </a:xfrm>
              <a:prstGeom prst="curvedLef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8" name="Curved Left Arrow 467"/>
              <p:cNvSpPr/>
              <p:nvPr/>
            </p:nvSpPr>
            <p:spPr>
              <a:xfrm rot="7384127">
                <a:off x="10844285" y="4369219"/>
                <a:ext cx="215315" cy="128215"/>
              </a:xfrm>
              <a:prstGeom prst="curvedLef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4" name="Straight Arrow Connector 473"/>
              <p:cNvCxnSpPr/>
              <p:nvPr/>
            </p:nvCxnSpPr>
            <p:spPr>
              <a:xfrm flipV="1">
                <a:off x="10907680" y="4104601"/>
                <a:ext cx="0" cy="1803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6" name="Group 475"/>
              <p:cNvGrpSpPr/>
              <p:nvPr/>
            </p:nvGrpSpPr>
            <p:grpSpPr>
              <a:xfrm>
                <a:off x="11237114" y="4467352"/>
                <a:ext cx="65953" cy="57885"/>
                <a:chOff x="10500255" y="261338"/>
                <a:chExt cx="569783" cy="515181"/>
              </a:xfrm>
            </p:grpSpPr>
            <p:sp>
              <p:nvSpPr>
                <p:cNvPr id="485" name="Isosceles Triangle 484"/>
                <p:cNvSpPr/>
                <p:nvPr/>
              </p:nvSpPr>
              <p:spPr>
                <a:xfrm>
                  <a:off x="10630483" y="530393"/>
                  <a:ext cx="315465" cy="246126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6" name="Oval 485"/>
                <p:cNvSpPr/>
                <p:nvPr/>
              </p:nvSpPr>
              <p:spPr>
                <a:xfrm>
                  <a:off x="10500255" y="460142"/>
                  <a:ext cx="569783" cy="11757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7" name="Isosceles Triangle 486"/>
                <p:cNvSpPr/>
                <p:nvPr/>
              </p:nvSpPr>
              <p:spPr>
                <a:xfrm flipV="1">
                  <a:off x="10630503" y="261338"/>
                  <a:ext cx="309283" cy="24130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7" name="Group 476"/>
              <p:cNvGrpSpPr/>
              <p:nvPr/>
            </p:nvGrpSpPr>
            <p:grpSpPr>
              <a:xfrm>
                <a:off x="10958278" y="3813374"/>
                <a:ext cx="65953" cy="57885"/>
                <a:chOff x="10452565" y="369424"/>
                <a:chExt cx="569783" cy="515180"/>
              </a:xfrm>
            </p:grpSpPr>
            <p:sp>
              <p:nvSpPr>
                <p:cNvPr id="482" name="Isosceles Triangle 481"/>
                <p:cNvSpPr/>
                <p:nvPr/>
              </p:nvSpPr>
              <p:spPr>
                <a:xfrm>
                  <a:off x="10582793" y="638479"/>
                  <a:ext cx="315466" cy="24612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3" name="Oval 482"/>
                <p:cNvSpPr/>
                <p:nvPr/>
              </p:nvSpPr>
              <p:spPr>
                <a:xfrm>
                  <a:off x="10452565" y="568228"/>
                  <a:ext cx="569783" cy="117572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4" name="Isosceles Triangle 483"/>
                <p:cNvSpPr/>
                <p:nvPr/>
              </p:nvSpPr>
              <p:spPr>
                <a:xfrm flipV="1">
                  <a:off x="10582814" y="369424"/>
                  <a:ext cx="309283" cy="24130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/>
            <p:cNvGrpSpPr/>
            <p:nvPr/>
          </p:nvGrpSpPr>
          <p:grpSpPr>
            <a:xfrm>
              <a:off x="9285968" y="4687744"/>
              <a:ext cx="1136039" cy="1610127"/>
              <a:chOff x="9521823" y="3210506"/>
              <a:chExt cx="1136039" cy="1610127"/>
            </a:xfrm>
          </p:grpSpPr>
          <p:sp>
            <p:nvSpPr>
              <p:cNvPr id="456" name="Up Arrow 455"/>
              <p:cNvSpPr/>
              <p:nvPr/>
            </p:nvSpPr>
            <p:spPr>
              <a:xfrm>
                <a:off x="9640048" y="3210506"/>
                <a:ext cx="832121" cy="1610127"/>
              </a:xfrm>
              <a:prstGeom prst="upArrow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7" name="Group 456"/>
              <p:cNvGrpSpPr/>
              <p:nvPr/>
            </p:nvGrpSpPr>
            <p:grpSpPr>
              <a:xfrm>
                <a:off x="9521823" y="3623776"/>
                <a:ext cx="1136039" cy="1113874"/>
                <a:chOff x="1588168" y="2292548"/>
                <a:chExt cx="3267107" cy="3203360"/>
              </a:xfr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grpSp>
              <p:nvGrpSpPr>
                <p:cNvPr id="546" name="Group 545"/>
                <p:cNvGrpSpPr/>
                <p:nvPr/>
              </p:nvGrpSpPr>
              <p:grpSpPr>
                <a:xfrm>
                  <a:off x="1588168" y="2310063"/>
                  <a:ext cx="3267107" cy="3185845"/>
                  <a:chOff x="1588168" y="2310063"/>
                  <a:chExt cx="3267107" cy="3185845"/>
                </a:xfrm>
                <a:grpFill/>
              </p:grpSpPr>
              <p:sp>
                <p:nvSpPr>
                  <p:cNvPr id="548" name="Oval 547"/>
                  <p:cNvSpPr/>
                  <p:nvPr/>
                </p:nvSpPr>
                <p:spPr>
                  <a:xfrm>
                    <a:off x="1588168" y="2310063"/>
                    <a:ext cx="3104148" cy="3104148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00" dirty="0"/>
                  </a:p>
                </p:txBody>
              </p:sp>
              <p:sp>
                <p:nvSpPr>
                  <p:cNvPr id="549" name="TextBox 548"/>
                  <p:cNvSpPr txBox="1"/>
                  <p:nvPr/>
                </p:nvSpPr>
                <p:spPr>
                  <a:xfrm>
                    <a:off x="2679298" y="2575060"/>
                    <a:ext cx="1028960" cy="2212814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4400" dirty="0" smtClean="0">
                        <a:solidFill>
                          <a:schemeClr val="bg1"/>
                        </a:solidFill>
                      </a:rPr>
                      <a:t>-</a:t>
                    </a:r>
                    <a:endParaRPr lang="en-US" sz="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50" name="TextBox 549"/>
                  <p:cNvSpPr txBox="1"/>
                  <p:nvPr/>
                </p:nvSpPr>
                <p:spPr>
                  <a:xfrm>
                    <a:off x="2276121" y="2779998"/>
                    <a:ext cx="789238" cy="88512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51" name="TextBox 550"/>
                  <p:cNvSpPr txBox="1"/>
                  <p:nvPr/>
                </p:nvSpPr>
                <p:spPr>
                  <a:xfrm>
                    <a:off x="2258506" y="3938108"/>
                    <a:ext cx="789238" cy="88512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52" name="TextBox 551"/>
                  <p:cNvSpPr txBox="1"/>
                  <p:nvPr/>
                </p:nvSpPr>
                <p:spPr>
                  <a:xfrm>
                    <a:off x="3502759" y="3941229"/>
                    <a:ext cx="789238" cy="88512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53" name="TextBox 552"/>
                  <p:cNvSpPr txBox="1"/>
                  <p:nvPr/>
                </p:nvSpPr>
                <p:spPr>
                  <a:xfrm>
                    <a:off x="3502759" y="2779998"/>
                    <a:ext cx="789238" cy="88512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54" name="TextBox 553"/>
                  <p:cNvSpPr txBox="1"/>
                  <p:nvPr/>
                </p:nvSpPr>
                <p:spPr>
                  <a:xfrm>
                    <a:off x="1777027" y="3528297"/>
                    <a:ext cx="632497" cy="663843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-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55" name="TextBox 554"/>
                  <p:cNvSpPr txBox="1"/>
                  <p:nvPr/>
                </p:nvSpPr>
                <p:spPr>
                  <a:xfrm>
                    <a:off x="3025571" y="4832065"/>
                    <a:ext cx="632497" cy="663843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-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56" name="TextBox 555"/>
                  <p:cNvSpPr txBox="1"/>
                  <p:nvPr/>
                </p:nvSpPr>
                <p:spPr>
                  <a:xfrm>
                    <a:off x="4222778" y="3528297"/>
                    <a:ext cx="632497" cy="663843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-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47" name="TextBox 546"/>
                <p:cNvSpPr txBox="1"/>
                <p:nvPr/>
              </p:nvSpPr>
              <p:spPr>
                <a:xfrm>
                  <a:off x="2978185" y="2292548"/>
                  <a:ext cx="632497" cy="663843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900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58" name="Group 457"/>
              <p:cNvGrpSpPr/>
              <p:nvPr/>
            </p:nvGrpSpPr>
            <p:grpSpPr>
              <a:xfrm rot="10800000">
                <a:off x="9606521" y="3685225"/>
                <a:ext cx="913252" cy="968661"/>
                <a:chOff x="7701415" y="2201510"/>
                <a:chExt cx="2626399" cy="2785746"/>
              </a:xfrm>
            </p:grpSpPr>
            <p:grpSp>
              <p:nvGrpSpPr>
                <p:cNvPr id="524" name="Group 523"/>
                <p:cNvGrpSpPr/>
                <p:nvPr/>
              </p:nvGrpSpPr>
              <p:grpSpPr>
                <a:xfrm>
                  <a:off x="8579511" y="3170154"/>
                  <a:ext cx="1131414" cy="1129033"/>
                  <a:chOff x="8579511" y="3170154"/>
                  <a:chExt cx="1131414" cy="1129033"/>
                </a:xfrm>
              </p:grpSpPr>
              <p:sp>
                <p:nvSpPr>
                  <p:cNvPr id="543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876246" y="3967754"/>
                    <a:ext cx="336235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0000"/>
                          <a:lumOff val="40000"/>
                          <a:tint val="66000"/>
                          <a:satMod val="160000"/>
                        </a:schemeClr>
                      </a:gs>
                      <a:gs pos="50000">
                        <a:schemeClr val="accent2">
                          <a:lumMod val="60000"/>
                          <a:lumOff val="40000"/>
                          <a:tint val="44500"/>
                          <a:satMod val="160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44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9374690" y="3191056"/>
                    <a:ext cx="336235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45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579511" y="3170154"/>
                    <a:ext cx="336235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2DBD56">
                          <a:tint val="66000"/>
                          <a:satMod val="160000"/>
                        </a:srgbClr>
                      </a:gs>
                      <a:gs pos="50000">
                        <a:srgbClr val="2DBD56">
                          <a:tint val="44500"/>
                          <a:satMod val="160000"/>
                        </a:srgbClr>
                      </a:gs>
                      <a:gs pos="100000">
                        <a:srgbClr val="2DBD56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525" name="Group 524"/>
                <p:cNvGrpSpPr/>
                <p:nvPr/>
              </p:nvGrpSpPr>
              <p:grpSpPr>
                <a:xfrm>
                  <a:off x="7701415" y="2201510"/>
                  <a:ext cx="2626399" cy="2785746"/>
                  <a:chOff x="7701415" y="2201510"/>
                  <a:chExt cx="2626399" cy="2785746"/>
                </a:xfrm>
              </p:grpSpPr>
              <p:grpSp>
                <p:nvGrpSpPr>
                  <p:cNvPr id="530" name="Group 529"/>
                  <p:cNvGrpSpPr/>
                  <p:nvPr/>
                </p:nvGrpSpPr>
                <p:grpSpPr>
                  <a:xfrm>
                    <a:off x="8888067" y="2201510"/>
                    <a:ext cx="478244" cy="286848"/>
                    <a:chOff x="7091417" y="4227144"/>
                    <a:chExt cx="207895" cy="124694"/>
                  </a:xfrm>
                </p:grpSpPr>
                <p:sp>
                  <p:nvSpPr>
                    <p:cNvPr id="541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91417" y="4227144"/>
                      <a:ext cx="122505" cy="12250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542" name="Oval 5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6807" y="4229333"/>
                      <a:ext cx="122505" cy="12250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sp>
                <p:nvSpPr>
                  <p:cNvPr id="531" name="Oval 95"/>
                  <p:cNvSpPr>
                    <a:spLocks noChangeArrowheads="1"/>
                  </p:cNvSpPr>
                  <p:nvPr/>
                </p:nvSpPr>
                <p:spPr bwMode="auto">
                  <a:xfrm rot="19970863">
                    <a:off x="7876921" y="2842168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FF00">
                          <a:tint val="66000"/>
                          <a:satMod val="160000"/>
                        </a:srgbClr>
                      </a:gs>
                      <a:gs pos="50000">
                        <a:srgbClr val="00FF00">
                          <a:tint val="44500"/>
                          <a:satMod val="160000"/>
                        </a:srgbClr>
                      </a:gs>
                      <a:gs pos="100000">
                        <a:srgbClr val="00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32" name="Oval 95"/>
                  <p:cNvSpPr>
                    <a:spLocks noChangeArrowheads="1"/>
                  </p:cNvSpPr>
                  <p:nvPr/>
                </p:nvSpPr>
                <p:spPr bwMode="auto">
                  <a:xfrm rot="19970863">
                    <a:off x="8054006" y="2757002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33" name="Oval 95"/>
                  <p:cNvSpPr>
                    <a:spLocks noChangeArrowheads="1"/>
                  </p:cNvSpPr>
                  <p:nvPr/>
                </p:nvSpPr>
                <p:spPr bwMode="auto">
                  <a:xfrm rot="1399951">
                    <a:off x="9867628" y="3082668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34" name="Oval 95"/>
                  <p:cNvSpPr>
                    <a:spLocks noChangeArrowheads="1"/>
                  </p:cNvSpPr>
                  <p:nvPr/>
                </p:nvSpPr>
                <p:spPr bwMode="auto">
                  <a:xfrm rot="1399951">
                    <a:off x="10046001" y="3165088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35" name="Oval 95"/>
                  <p:cNvSpPr>
                    <a:spLocks noChangeArrowheads="1"/>
                  </p:cNvSpPr>
                  <p:nvPr/>
                </p:nvSpPr>
                <p:spPr bwMode="auto">
                  <a:xfrm rot="4727204">
                    <a:off x="9652237" y="3890438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36" name="Oval 95"/>
                  <p:cNvSpPr>
                    <a:spLocks noChangeArrowheads="1"/>
                  </p:cNvSpPr>
                  <p:nvPr/>
                </p:nvSpPr>
                <p:spPr bwMode="auto">
                  <a:xfrm rot="4727204">
                    <a:off x="9685500" y="4084099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FF00">
                          <a:tint val="66000"/>
                          <a:satMod val="160000"/>
                        </a:srgbClr>
                      </a:gs>
                      <a:gs pos="50000">
                        <a:srgbClr val="00FF00">
                          <a:tint val="44500"/>
                          <a:satMod val="160000"/>
                        </a:srgbClr>
                      </a:gs>
                      <a:gs pos="100000">
                        <a:srgbClr val="00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37" name="Oval 95"/>
                  <p:cNvSpPr>
                    <a:spLocks noChangeArrowheads="1"/>
                  </p:cNvSpPr>
                  <p:nvPr/>
                </p:nvSpPr>
                <p:spPr bwMode="auto">
                  <a:xfrm rot="19362865">
                    <a:off x="8687826" y="4705443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38" name="Oval 95"/>
                  <p:cNvSpPr>
                    <a:spLocks noChangeArrowheads="1"/>
                  </p:cNvSpPr>
                  <p:nvPr/>
                </p:nvSpPr>
                <p:spPr bwMode="auto">
                  <a:xfrm rot="19362865">
                    <a:off x="8847158" y="4590451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39" name="Oval 95"/>
                  <p:cNvSpPr>
                    <a:spLocks noChangeArrowheads="1"/>
                  </p:cNvSpPr>
                  <p:nvPr/>
                </p:nvSpPr>
                <p:spPr bwMode="auto">
                  <a:xfrm rot="20588462">
                    <a:off x="7701415" y="3846321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540" name="Oval 95"/>
                  <p:cNvSpPr>
                    <a:spLocks noChangeArrowheads="1"/>
                  </p:cNvSpPr>
                  <p:nvPr/>
                </p:nvSpPr>
                <p:spPr bwMode="auto">
                  <a:xfrm rot="20588462">
                    <a:off x="7890866" y="3794173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526" name="Group 525"/>
                <p:cNvGrpSpPr/>
                <p:nvPr/>
              </p:nvGrpSpPr>
              <p:grpSpPr>
                <a:xfrm>
                  <a:off x="8741236" y="3051828"/>
                  <a:ext cx="804603" cy="1395275"/>
                  <a:chOff x="8741236" y="3051828"/>
                  <a:chExt cx="804603" cy="1395275"/>
                </a:xfrm>
              </p:grpSpPr>
              <p:cxnSp>
                <p:nvCxnSpPr>
                  <p:cNvPr id="527" name="Straight Arrow Connector 526"/>
                  <p:cNvCxnSpPr/>
                  <p:nvPr/>
                </p:nvCxnSpPr>
                <p:spPr>
                  <a:xfrm flipV="1">
                    <a:off x="8741236" y="3051828"/>
                    <a:ext cx="0" cy="5187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8" name="Straight Arrow Connector 527"/>
                  <p:cNvCxnSpPr/>
                  <p:nvPr/>
                </p:nvCxnSpPr>
                <p:spPr>
                  <a:xfrm>
                    <a:off x="9041553" y="3870921"/>
                    <a:ext cx="0" cy="57618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9" name="Straight Arrow Connector 528"/>
                  <p:cNvCxnSpPr/>
                  <p:nvPr/>
                </p:nvCxnSpPr>
                <p:spPr>
                  <a:xfrm flipV="1">
                    <a:off x="9545839" y="3074144"/>
                    <a:ext cx="0" cy="5187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69" name="Curved Left Arrow 468"/>
              <p:cNvSpPr/>
              <p:nvPr/>
            </p:nvSpPr>
            <p:spPr>
              <a:xfrm rot="12045970">
                <a:off x="9961080" y="4555980"/>
                <a:ext cx="154562" cy="79818"/>
              </a:xfrm>
              <a:prstGeom prst="curvedLef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0" name="Curved Left Arrow 469"/>
              <p:cNvSpPr/>
              <p:nvPr/>
            </p:nvSpPr>
            <p:spPr>
              <a:xfrm rot="13771846">
                <a:off x="9953592" y="4005010"/>
                <a:ext cx="215315" cy="128215"/>
              </a:xfrm>
              <a:prstGeom prst="curvedLef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1" name="Freeform 470"/>
              <p:cNvSpPr/>
              <p:nvPr/>
            </p:nvSpPr>
            <p:spPr>
              <a:xfrm rot="9359344">
                <a:off x="9842029" y="3910300"/>
                <a:ext cx="81737" cy="306589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 471"/>
              <p:cNvSpPr/>
              <p:nvPr/>
            </p:nvSpPr>
            <p:spPr>
              <a:xfrm rot="5400000">
                <a:off x="9982007" y="4149515"/>
                <a:ext cx="63790" cy="182570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 472"/>
              <p:cNvSpPr/>
              <p:nvPr/>
            </p:nvSpPr>
            <p:spPr>
              <a:xfrm rot="12906136">
                <a:off x="9976092" y="4034866"/>
                <a:ext cx="81737" cy="203103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5" name="Group 474"/>
              <p:cNvGrpSpPr/>
              <p:nvPr/>
            </p:nvGrpSpPr>
            <p:grpSpPr>
              <a:xfrm>
                <a:off x="10034293" y="3748389"/>
                <a:ext cx="65953" cy="57885"/>
                <a:chOff x="10452565" y="369424"/>
                <a:chExt cx="569783" cy="515180"/>
              </a:xfrm>
            </p:grpSpPr>
            <p:sp>
              <p:nvSpPr>
                <p:cNvPr id="488" name="Isosceles Triangle 487"/>
                <p:cNvSpPr/>
                <p:nvPr/>
              </p:nvSpPr>
              <p:spPr>
                <a:xfrm>
                  <a:off x="10582793" y="638479"/>
                  <a:ext cx="315466" cy="24612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9" name="Oval 488"/>
                <p:cNvSpPr/>
                <p:nvPr/>
              </p:nvSpPr>
              <p:spPr>
                <a:xfrm>
                  <a:off x="10452565" y="568228"/>
                  <a:ext cx="569783" cy="117572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0" name="Isosceles Triangle 489"/>
                <p:cNvSpPr/>
                <p:nvPr/>
              </p:nvSpPr>
              <p:spPr>
                <a:xfrm flipV="1">
                  <a:off x="10582814" y="369424"/>
                  <a:ext cx="309283" cy="24130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8" name="Group 477"/>
              <p:cNvGrpSpPr/>
              <p:nvPr/>
            </p:nvGrpSpPr>
            <p:grpSpPr>
              <a:xfrm>
                <a:off x="9963321" y="4574834"/>
                <a:ext cx="65953" cy="57885"/>
                <a:chOff x="10452565" y="369424"/>
                <a:chExt cx="569783" cy="515180"/>
              </a:xfrm>
            </p:grpSpPr>
            <p:sp>
              <p:nvSpPr>
                <p:cNvPr id="479" name="Isosceles Triangle 478"/>
                <p:cNvSpPr/>
                <p:nvPr/>
              </p:nvSpPr>
              <p:spPr>
                <a:xfrm>
                  <a:off x="10582793" y="638479"/>
                  <a:ext cx="315466" cy="24612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0" name="Oval 479"/>
                <p:cNvSpPr/>
                <p:nvPr/>
              </p:nvSpPr>
              <p:spPr>
                <a:xfrm>
                  <a:off x="10452565" y="568228"/>
                  <a:ext cx="569783" cy="117572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1" name="Isosceles Triangle 480"/>
                <p:cNvSpPr/>
                <p:nvPr/>
              </p:nvSpPr>
              <p:spPr>
                <a:xfrm flipV="1">
                  <a:off x="10582814" y="369424"/>
                  <a:ext cx="309283" cy="24130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322" name="Straight Arrow Connector 321"/>
            <p:cNvCxnSpPr/>
            <p:nvPr/>
          </p:nvCxnSpPr>
          <p:spPr>
            <a:xfrm flipH="1" flipV="1">
              <a:off x="8942424" y="5270496"/>
              <a:ext cx="673999" cy="34707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>
              <a:off x="10065262" y="5352334"/>
              <a:ext cx="452408" cy="2231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10028306" y="5628847"/>
              <a:ext cx="452408" cy="2231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9914920" y="5925396"/>
              <a:ext cx="452408" cy="2231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1" name="Straight Arrow Connector 320"/>
            <p:cNvCxnSpPr/>
            <p:nvPr/>
          </p:nvCxnSpPr>
          <p:spPr>
            <a:xfrm>
              <a:off x="11098930" y="6037207"/>
              <a:ext cx="769092" cy="31963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>
              <a:off x="10177933" y="6164781"/>
              <a:ext cx="488616" cy="1852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>
              <a:off x="10244331" y="5839430"/>
              <a:ext cx="488616" cy="1852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>
              <a:off x="10182314" y="5521471"/>
              <a:ext cx="488616" cy="1852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4" name="Group 343"/>
          <p:cNvGrpSpPr/>
          <p:nvPr/>
        </p:nvGrpSpPr>
        <p:grpSpPr>
          <a:xfrm>
            <a:off x="3771808" y="857597"/>
            <a:ext cx="1119429" cy="1108435"/>
            <a:chOff x="2950217" y="2886620"/>
            <a:chExt cx="1992467" cy="1972898"/>
          </a:xfrm>
        </p:grpSpPr>
        <p:sp>
          <p:nvSpPr>
            <p:cNvPr id="331" name="Oval 330"/>
            <p:cNvSpPr>
              <a:spLocks noChangeAspect="1"/>
            </p:cNvSpPr>
            <p:nvPr/>
          </p:nvSpPr>
          <p:spPr bwMode="auto">
            <a:xfrm>
              <a:off x="2950217" y="2886620"/>
              <a:ext cx="1972129" cy="19728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gradFill flip="none" rotWithShape="1">
                <a:gsLst>
                  <a:gs pos="0">
                    <a:srgbClr val="6666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332" name="Oval 51"/>
            <p:cNvSpPr>
              <a:spLocks/>
            </p:cNvSpPr>
            <p:nvPr/>
          </p:nvSpPr>
          <p:spPr bwMode="auto">
            <a:xfrm rot="18420088">
              <a:off x="3741746" y="2861316"/>
              <a:ext cx="408672" cy="197212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33" name="Oval 54"/>
            <p:cNvSpPr>
              <a:spLocks/>
            </p:cNvSpPr>
            <p:nvPr/>
          </p:nvSpPr>
          <p:spPr bwMode="auto">
            <a:xfrm rot="14573677">
              <a:off x="3752284" y="2916234"/>
              <a:ext cx="408672" cy="1972129"/>
            </a:xfrm>
            <a:prstGeom prst="ellips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34" name="Oval 59"/>
            <p:cNvSpPr>
              <a:spLocks/>
            </p:cNvSpPr>
            <p:nvPr/>
          </p:nvSpPr>
          <p:spPr bwMode="auto">
            <a:xfrm>
              <a:off x="3762901" y="2886620"/>
              <a:ext cx="408512" cy="1972898"/>
            </a:xfrm>
            <a:prstGeom prst="ellips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35" name="Oval 68"/>
            <p:cNvSpPr>
              <a:spLocks noChangeArrowheads="1"/>
            </p:cNvSpPr>
            <p:nvPr/>
          </p:nvSpPr>
          <p:spPr bwMode="auto">
            <a:xfrm>
              <a:off x="3882212" y="3753144"/>
              <a:ext cx="128060" cy="128110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36" name="Oval 72"/>
            <p:cNvSpPr>
              <a:spLocks noChangeArrowheads="1"/>
            </p:cNvSpPr>
            <p:nvPr/>
          </p:nvSpPr>
          <p:spPr bwMode="auto">
            <a:xfrm>
              <a:off x="3839525" y="3838550"/>
              <a:ext cx="128060" cy="128110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37" name="Oval 87"/>
            <p:cNvSpPr>
              <a:spLocks noChangeArrowheads="1"/>
            </p:cNvSpPr>
            <p:nvPr/>
          </p:nvSpPr>
          <p:spPr bwMode="auto">
            <a:xfrm>
              <a:off x="3924898" y="3881254"/>
              <a:ext cx="128060" cy="128110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38" name="Oval 88"/>
            <p:cNvSpPr>
              <a:spLocks noChangeArrowheads="1"/>
            </p:cNvSpPr>
            <p:nvPr/>
          </p:nvSpPr>
          <p:spPr bwMode="auto">
            <a:xfrm>
              <a:off x="3882212" y="3838550"/>
              <a:ext cx="128060" cy="128110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39" name="Oval 89"/>
            <p:cNvSpPr>
              <a:spLocks noChangeArrowheads="1"/>
            </p:cNvSpPr>
            <p:nvPr/>
          </p:nvSpPr>
          <p:spPr bwMode="auto">
            <a:xfrm>
              <a:off x="3967585" y="3838550"/>
              <a:ext cx="128060" cy="128110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40" name="Oval 90"/>
            <p:cNvSpPr>
              <a:spLocks noChangeArrowheads="1"/>
            </p:cNvSpPr>
            <p:nvPr/>
          </p:nvSpPr>
          <p:spPr bwMode="auto">
            <a:xfrm>
              <a:off x="3946242" y="3753144"/>
              <a:ext cx="128060" cy="128110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tint val="66000"/>
                    <a:satMod val="160000"/>
                  </a:srgbClr>
                </a:gs>
                <a:gs pos="50000">
                  <a:srgbClr val="FF33CC">
                    <a:tint val="44500"/>
                    <a:satMod val="160000"/>
                  </a:srgbClr>
                </a:gs>
                <a:gs pos="100000">
                  <a:srgbClr val="FF33C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341" name="Oval 340"/>
            <p:cNvSpPr/>
            <p:nvPr/>
          </p:nvSpPr>
          <p:spPr bwMode="auto">
            <a:xfrm>
              <a:off x="3092536" y="3192606"/>
              <a:ext cx="128087" cy="128087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342" name="Oval 341"/>
            <p:cNvSpPr/>
            <p:nvPr/>
          </p:nvSpPr>
          <p:spPr bwMode="auto">
            <a:xfrm>
              <a:off x="4487263" y="3370505"/>
              <a:ext cx="128087" cy="128087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343" name="Oval 342"/>
            <p:cNvSpPr/>
            <p:nvPr/>
          </p:nvSpPr>
          <p:spPr bwMode="auto">
            <a:xfrm>
              <a:off x="4060306" y="4423666"/>
              <a:ext cx="128087" cy="128087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38108" y="4033044"/>
            <a:ext cx="1786374" cy="1722569"/>
            <a:chOff x="7518391" y="2401539"/>
            <a:chExt cx="1786374" cy="1722569"/>
          </a:xfrm>
        </p:grpSpPr>
        <p:grpSp>
          <p:nvGrpSpPr>
            <p:cNvPr id="5" name="Group 4"/>
            <p:cNvGrpSpPr/>
            <p:nvPr/>
          </p:nvGrpSpPr>
          <p:grpSpPr>
            <a:xfrm>
              <a:off x="7531522" y="2401539"/>
              <a:ext cx="1773243" cy="1722569"/>
              <a:chOff x="6808372" y="2645527"/>
              <a:chExt cx="1773243" cy="1722569"/>
            </a:xfrm>
          </p:grpSpPr>
          <p:sp>
            <p:nvSpPr>
              <p:cNvPr id="350" name="Up Arrow 349"/>
              <p:cNvSpPr/>
              <p:nvPr/>
            </p:nvSpPr>
            <p:spPr>
              <a:xfrm>
                <a:off x="6926597" y="2645527"/>
                <a:ext cx="832121" cy="1610127"/>
              </a:xfrm>
              <a:prstGeom prst="upArrow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18" name="Group 417"/>
              <p:cNvGrpSpPr/>
              <p:nvPr/>
            </p:nvGrpSpPr>
            <p:grpSpPr>
              <a:xfrm>
                <a:off x="6808372" y="3020697"/>
                <a:ext cx="1136039" cy="1113874"/>
                <a:chOff x="1588168" y="2292548"/>
                <a:chExt cx="3267107" cy="3203360"/>
              </a:xfr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grpSp>
              <p:nvGrpSpPr>
                <p:cNvPr id="442" name="Group 441"/>
                <p:cNvGrpSpPr/>
                <p:nvPr/>
              </p:nvGrpSpPr>
              <p:grpSpPr>
                <a:xfrm>
                  <a:off x="1588168" y="2310063"/>
                  <a:ext cx="3267107" cy="3185845"/>
                  <a:chOff x="1588168" y="2310063"/>
                  <a:chExt cx="3267107" cy="3185845"/>
                </a:xfrm>
                <a:grpFill/>
              </p:grpSpPr>
              <p:sp>
                <p:nvSpPr>
                  <p:cNvPr id="444" name="Oval 443"/>
                  <p:cNvSpPr/>
                  <p:nvPr/>
                </p:nvSpPr>
                <p:spPr>
                  <a:xfrm>
                    <a:off x="1588168" y="2310063"/>
                    <a:ext cx="3104148" cy="3104148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00" dirty="0"/>
                  </a:p>
                </p:txBody>
              </p:sp>
              <p:sp>
                <p:nvSpPr>
                  <p:cNvPr id="445" name="TextBox 444"/>
                  <p:cNvSpPr txBox="1"/>
                  <p:nvPr/>
                </p:nvSpPr>
                <p:spPr>
                  <a:xfrm>
                    <a:off x="2679298" y="2575060"/>
                    <a:ext cx="1028960" cy="2212814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4400" dirty="0" smtClean="0">
                        <a:solidFill>
                          <a:schemeClr val="bg1"/>
                        </a:solidFill>
                      </a:rPr>
                      <a:t>-</a:t>
                    </a:r>
                    <a:endParaRPr lang="en-US" sz="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6" name="TextBox 445"/>
                  <p:cNvSpPr txBox="1"/>
                  <p:nvPr/>
                </p:nvSpPr>
                <p:spPr>
                  <a:xfrm>
                    <a:off x="2276121" y="2779998"/>
                    <a:ext cx="789238" cy="88512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7" name="TextBox 446"/>
                  <p:cNvSpPr txBox="1"/>
                  <p:nvPr/>
                </p:nvSpPr>
                <p:spPr>
                  <a:xfrm>
                    <a:off x="2258506" y="3938108"/>
                    <a:ext cx="789238" cy="88512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8" name="TextBox 447"/>
                  <p:cNvSpPr txBox="1"/>
                  <p:nvPr/>
                </p:nvSpPr>
                <p:spPr>
                  <a:xfrm>
                    <a:off x="3502759" y="3941229"/>
                    <a:ext cx="789238" cy="88512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9" name="TextBox 448"/>
                  <p:cNvSpPr txBox="1"/>
                  <p:nvPr/>
                </p:nvSpPr>
                <p:spPr>
                  <a:xfrm>
                    <a:off x="3502759" y="2779998"/>
                    <a:ext cx="789238" cy="88512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50" name="TextBox 449"/>
                  <p:cNvSpPr txBox="1"/>
                  <p:nvPr/>
                </p:nvSpPr>
                <p:spPr>
                  <a:xfrm>
                    <a:off x="1777027" y="3528297"/>
                    <a:ext cx="632497" cy="663843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-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51" name="TextBox 450"/>
                  <p:cNvSpPr txBox="1"/>
                  <p:nvPr/>
                </p:nvSpPr>
                <p:spPr>
                  <a:xfrm>
                    <a:off x="3025571" y="4832065"/>
                    <a:ext cx="632497" cy="663843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-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52" name="TextBox 451"/>
                  <p:cNvSpPr txBox="1"/>
                  <p:nvPr/>
                </p:nvSpPr>
                <p:spPr>
                  <a:xfrm>
                    <a:off x="4222778" y="3528297"/>
                    <a:ext cx="632497" cy="663843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-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43" name="TextBox 442"/>
                <p:cNvSpPr txBox="1"/>
                <p:nvPr/>
              </p:nvSpPr>
              <p:spPr>
                <a:xfrm>
                  <a:off x="2978185" y="2292548"/>
                  <a:ext cx="632497" cy="663843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900" dirty="0" smtClean="0">
                      <a:solidFill>
                        <a:schemeClr val="bg1"/>
                      </a:solidFill>
                    </a:rPr>
                    <a:t>-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19" name="Group 418"/>
              <p:cNvGrpSpPr/>
              <p:nvPr/>
            </p:nvGrpSpPr>
            <p:grpSpPr>
              <a:xfrm rot="10800000">
                <a:off x="6893070" y="3082146"/>
                <a:ext cx="913252" cy="968661"/>
                <a:chOff x="7701415" y="2201510"/>
                <a:chExt cx="2626399" cy="2785746"/>
              </a:xfrm>
            </p:grpSpPr>
            <p:grpSp>
              <p:nvGrpSpPr>
                <p:cNvPr id="420" name="Group 419"/>
                <p:cNvGrpSpPr/>
                <p:nvPr/>
              </p:nvGrpSpPr>
              <p:grpSpPr>
                <a:xfrm>
                  <a:off x="8579511" y="3170154"/>
                  <a:ext cx="1131414" cy="1129033"/>
                  <a:chOff x="8579511" y="3170154"/>
                  <a:chExt cx="1131414" cy="1129033"/>
                </a:xfrm>
              </p:grpSpPr>
              <p:sp>
                <p:nvSpPr>
                  <p:cNvPr id="439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876246" y="3967754"/>
                    <a:ext cx="336235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0000"/>
                          <a:lumOff val="40000"/>
                          <a:tint val="66000"/>
                          <a:satMod val="160000"/>
                        </a:schemeClr>
                      </a:gs>
                      <a:gs pos="50000">
                        <a:schemeClr val="accent2">
                          <a:lumMod val="60000"/>
                          <a:lumOff val="40000"/>
                          <a:tint val="44500"/>
                          <a:satMod val="160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440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9374690" y="3191056"/>
                    <a:ext cx="336235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441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579511" y="3170154"/>
                    <a:ext cx="336235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2DBD56">
                          <a:tint val="66000"/>
                          <a:satMod val="160000"/>
                        </a:srgbClr>
                      </a:gs>
                      <a:gs pos="50000">
                        <a:srgbClr val="2DBD56">
                          <a:tint val="44500"/>
                          <a:satMod val="160000"/>
                        </a:srgbClr>
                      </a:gs>
                      <a:gs pos="100000">
                        <a:srgbClr val="2DBD56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421" name="Group 420"/>
                <p:cNvGrpSpPr/>
                <p:nvPr/>
              </p:nvGrpSpPr>
              <p:grpSpPr>
                <a:xfrm>
                  <a:off x="7701415" y="2201510"/>
                  <a:ext cx="2626399" cy="2785746"/>
                  <a:chOff x="7701415" y="2201510"/>
                  <a:chExt cx="2626399" cy="2785746"/>
                </a:xfrm>
              </p:grpSpPr>
              <p:grpSp>
                <p:nvGrpSpPr>
                  <p:cNvPr id="426" name="Group 425"/>
                  <p:cNvGrpSpPr/>
                  <p:nvPr/>
                </p:nvGrpSpPr>
                <p:grpSpPr>
                  <a:xfrm>
                    <a:off x="8888067" y="2201510"/>
                    <a:ext cx="478244" cy="286848"/>
                    <a:chOff x="7091417" y="4227144"/>
                    <a:chExt cx="207895" cy="124694"/>
                  </a:xfrm>
                </p:grpSpPr>
                <p:sp>
                  <p:nvSpPr>
                    <p:cNvPr id="437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91417" y="4227144"/>
                      <a:ext cx="122505" cy="12250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438" name="Oval 4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6807" y="4229333"/>
                      <a:ext cx="122505" cy="12250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sp>
                <p:nvSpPr>
                  <p:cNvPr id="427" name="Oval 95"/>
                  <p:cNvSpPr>
                    <a:spLocks noChangeArrowheads="1"/>
                  </p:cNvSpPr>
                  <p:nvPr/>
                </p:nvSpPr>
                <p:spPr bwMode="auto">
                  <a:xfrm rot="19970863">
                    <a:off x="7876921" y="2842168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FF00">
                          <a:tint val="66000"/>
                          <a:satMod val="160000"/>
                        </a:srgbClr>
                      </a:gs>
                      <a:gs pos="50000">
                        <a:srgbClr val="00FF00">
                          <a:tint val="44500"/>
                          <a:satMod val="160000"/>
                        </a:srgbClr>
                      </a:gs>
                      <a:gs pos="100000">
                        <a:srgbClr val="00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428" name="Oval 95"/>
                  <p:cNvSpPr>
                    <a:spLocks noChangeArrowheads="1"/>
                  </p:cNvSpPr>
                  <p:nvPr/>
                </p:nvSpPr>
                <p:spPr bwMode="auto">
                  <a:xfrm rot="19970863">
                    <a:off x="8054006" y="2757002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429" name="Oval 95"/>
                  <p:cNvSpPr>
                    <a:spLocks noChangeArrowheads="1"/>
                  </p:cNvSpPr>
                  <p:nvPr/>
                </p:nvSpPr>
                <p:spPr bwMode="auto">
                  <a:xfrm rot="1399951">
                    <a:off x="9867628" y="3082668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430" name="Oval 95"/>
                  <p:cNvSpPr>
                    <a:spLocks noChangeArrowheads="1"/>
                  </p:cNvSpPr>
                  <p:nvPr/>
                </p:nvSpPr>
                <p:spPr bwMode="auto">
                  <a:xfrm rot="1399951">
                    <a:off x="10046001" y="3165088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431" name="Oval 95"/>
                  <p:cNvSpPr>
                    <a:spLocks noChangeArrowheads="1"/>
                  </p:cNvSpPr>
                  <p:nvPr/>
                </p:nvSpPr>
                <p:spPr bwMode="auto">
                  <a:xfrm rot="4727204">
                    <a:off x="9652237" y="3890438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432" name="Oval 95"/>
                  <p:cNvSpPr>
                    <a:spLocks noChangeArrowheads="1"/>
                  </p:cNvSpPr>
                  <p:nvPr/>
                </p:nvSpPr>
                <p:spPr bwMode="auto">
                  <a:xfrm rot="4727204">
                    <a:off x="9685500" y="4084099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FF00">
                          <a:tint val="66000"/>
                          <a:satMod val="160000"/>
                        </a:srgbClr>
                      </a:gs>
                      <a:gs pos="50000">
                        <a:srgbClr val="00FF00">
                          <a:tint val="44500"/>
                          <a:satMod val="160000"/>
                        </a:srgbClr>
                      </a:gs>
                      <a:gs pos="100000">
                        <a:srgbClr val="00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433" name="Oval 95"/>
                  <p:cNvSpPr>
                    <a:spLocks noChangeArrowheads="1"/>
                  </p:cNvSpPr>
                  <p:nvPr/>
                </p:nvSpPr>
                <p:spPr bwMode="auto">
                  <a:xfrm rot="19362865">
                    <a:off x="8687826" y="4705443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434" name="Oval 95"/>
                  <p:cNvSpPr>
                    <a:spLocks noChangeArrowheads="1"/>
                  </p:cNvSpPr>
                  <p:nvPr/>
                </p:nvSpPr>
                <p:spPr bwMode="auto">
                  <a:xfrm rot="19362865">
                    <a:off x="8847158" y="4590451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435" name="Oval 95"/>
                  <p:cNvSpPr>
                    <a:spLocks noChangeArrowheads="1"/>
                  </p:cNvSpPr>
                  <p:nvPr/>
                </p:nvSpPr>
                <p:spPr bwMode="auto">
                  <a:xfrm rot="20588462">
                    <a:off x="7701415" y="3846321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436" name="Oval 95"/>
                  <p:cNvSpPr>
                    <a:spLocks noChangeArrowheads="1"/>
                  </p:cNvSpPr>
                  <p:nvPr/>
                </p:nvSpPr>
                <p:spPr bwMode="auto">
                  <a:xfrm rot="20588462">
                    <a:off x="7890866" y="3794173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422" name="Group 421"/>
                <p:cNvGrpSpPr/>
                <p:nvPr/>
              </p:nvGrpSpPr>
              <p:grpSpPr>
                <a:xfrm>
                  <a:off x="8741236" y="3051828"/>
                  <a:ext cx="804603" cy="1395275"/>
                  <a:chOff x="8741236" y="3051828"/>
                  <a:chExt cx="804603" cy="1395275"/>
                </a:xfrm>
              </p:grpSpPr>
              <p:cxnSp>
                <p:nvCxnSpPr>
                  <p:cNvPr id="423" name="Straight Arrow Connector 422"/>
                  <p:cNvCxnSpPr/>
                  <p:nvPr/>
                </p:nvCxnSpPr>
                <p:spPr>
                  <a:xfrm flipV="1">
                    <a:off x="8741236" y="3051828"/>
                    <a:ext cx="0" cy="5187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4" name="Straight Arrow Connector 423"/>
                  <p:cNvCxnSpPr/>
                  <p:nvPr/>
                </p:nvCxnSpPr>
                <p:spPr>
                  <a:xfrm>
                    <a:off x="9041553" y="3870921"/>
                    <a:ext cx="0" cy="57618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5" name="Straight Arrow Connector 424"/>
                  <p:cNvCxnSpPr/>
                  <p:nvPr/>
                </p:nvCxnSpPr>
                <p:spPr>
                  <a:xfrm flipV="1">
                    <a:off x="9545839" y="3074144"/>
                    <a:ext cx="0" cy="5187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52" name="Up Arrow 351"/>
              <p:cNvSpPr/>
              <p:nvPr/>
            </p:nvSpPr>
            <p:spPr>
              <a:xfrm>
                <a:off x="7534382" y="2757969"/>
                <a:ext cx="832121" cy="1610127"/>
              </a:xfrm>
              <a:prstGeom prst="upArrow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3" name="Group 382"/>
              <p:cNvGrpSpPr/>
              <p:nvPr/>
            </p:nvGrpSpPr>
            <p:grpSpPr>
              <a:xfrm>
                <a:off x="7441735" y="3102463"/>
                <a:ext cx="1139880" cy="1138370"/>
                <a:chOff x="1588168" y="2140402"/>
                <a:chExt cx="3278153" cy="3273809"/>
              </a:xfrm>
            </p:grpSpPr>
            <p:grpSp>
              <p:nvGrpSpPr>
                <p:cNvPr id="407" name="Group 406"/>
                <p:cNvGrpSpPr/>
                <p:nvPr/>
              </p:nvGrpSpPr>
              <p:grpSpPr>
                <a:xfrm>
                  <a:off x="1588168" y="2310063"/>
                  <a:ext cx="3278153" cy="3104148"/>
                  <a:chOff x="1588168" y="2310063"/>
                  <a:chExt cx="3278153" cy="3104148"/>
                </a:xfrm>
              </p:grpSpPr>
              <p:sp>
                <p:nvSpPr>
                  <p:cNvPr id="409" name="Oval 408"/>
                  <p:cNvSpPr/>
                  <p:nvPr/>
                </p:nvSpPr>
                <p:spPr>
                  <a:xfrm>
                    <a:off x="1588168" y="2310063"/>
                    <a:ext cx="3104148" cy="310414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7030A0">
                          <a:tint val="66000"/>
                          <a:satMod val="160000"/>
                        </a:srgbClr>
                      </a:gs>
                      <a:gs pos="50000">
                        <a:srgbClr val="7030A0">
                          <a:tint val="44500"/>
                          <a:satMod val="160000"/>
                        </a:srgbClr>
                      </a:gs>
                      <a:gs pos="100000">
                        <a:srgbClr val="7030A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00" dirty="0"/>
                  </a:p>
                </p:txBody>
              </p:sp>
              <p:sp>
                <p:nvSpPr>
                  <p:cNvPr id="410" name="TextBox 409"/>
                  <p:cNvSpPr txBox="1"/>
                  <p:nvPr/>
                </p:nvSpPr>
                <p:spPr>
                  <a:xfrm>
                    <a:off x="2572897" y="2602433"/>
                    <a:ext cx="1337834" cy="2212816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4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1" name="TextBox 410"/>
                  <p:cNvSpPr txBox="1"/>
                  <p:nvPr/>
                </p:nvSpPr>
                <p:spPr>
                  <a:xfrm>
                    <a:off x="2136419" y="2424399"/>
                    <a:ext cx="1121160" cy="168174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2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2" name="TextBox 411"/>
                  <p:cNvSpPr txBox="1"/>
                  <p:nvPr/>
                </p:nvSpPr>
                <p:spPr>
                  <a:xfrm>
                    <a:off x="2118807" y="3582508"/>
                    <a:ext cx="1121160" cy="168174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2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3" name="TextBox 412"/>
                  <p:cNvSpPr txBox="1"/>
                  <p:nvPr/>
                </p:nvSpPr>
                <p:spPr>
                  <a:xfrm>
                    <a:off x="3363058" y="3585629"/>
                    <a:ext cx="1121160" cy="168174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2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4" name="TextBox 413"/>
                  <p:cNvSpPr txBox="1"/>
                  <p:nvPr/>
                </p:nvSpPr>
                <p:spPr>
                  <a:xfrm>
                    <a:off x="3363058" y="2424399"/>
                    <a:ext cx="1121160" cy="168174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32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5" name="TextBox 414"/>
                  <p:cNvSpPr txBox="1"/>
                  <p:nvPr/>
                </p:nvSpPr>
                <p:spPr>
                  <a:xfrm>
                    <a:off x="1631332" y="3286172"/>
                    <a:ext cx="789238" cy="885128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6" name="TextBox 415"/>
                  <p:cNvSpPr txBox="1"/>
                  <p:nvPr/>
                </p:nvSpPr>
                <p:spPr>
                  <a:xfrm>
                    <a:off x="2917424" y="4489419"/>
                    <a:ext cx="789238" cy="885128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7" name="TextBox 416"/>
                  <p:cNvSpPr txBox="1"/>
                  <p:nvPr/>
                </p:nvSpPr>
                <p:spPr>
                  <a:xfrm>
                    <a:off x="4077083" y="3286172"/>
                    <a:ext cx="789238" cy="885128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+</a:t>
                    </a:r>
                    <a:endParaRPr lang="en-US" sz="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08" name="TextBox 407"/>
                <p:cNvSpPr txBox="1"/>
                <p:nvPr/>
              </p:nvSpPr>
              <p:spPr>
                <a:xfrm>
                  <a:off x="2870035" y="2140402"/>
                  <a:ext cx="789238" cy="885128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84" name="Group 383"/>
              <p:cNvGrpSpPr/>
              <p:nvPr/>
            </p:nvGrpSpPr>
            <p:grpSpPr>
              <a:xfrm>
                <a:off x="7528350" y="3188496"/>
                <a:ext cx="913252" cy="968653"/>
                <a:chOff x="7701415" y="2201531"/>
                <a:chExt cx="2626399" cy="2785724"/>
              </a:xfrm>
            </p:grpSpPr>
            <p:grpSp>
              <p:nvGrpSpPr>
                <p:cNvPr id="385" name="Group 384"/>
                <p:cNvGrpSpPr/>
                <p:nvPr/>
              </p:nvGrpSpPr>
              <p:grpSpPr>
                <a:xfrm>
                  <a:off x="8460116" y="3066265"/>
                  <a:ext cx="907305" cy="1309533"/>
                  <a:chOff x="8460116" y="3066265"/>
                  <a:chExt cx="907305" cy="1309533"/>
                </a:xfrm>
              </p:grpSpPr>
              <p:sp>
                <p:nvSpPr>
                  <p:cNvPr id="404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977691" y="4044365"/>
                    <a:ext cx="336233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0000"/>
                          <a:lumOff val="40000"/>
                          <a:tint val="66000"/>
                          <a:satMod val="160000"/>
                        </a:schemeClr>
                      </a:gs>
                      <a:gs pos="50000">
                        <a:schemeClr val="accent2">
                          <a:lumMod val="60000"/>
                          <a:lumOff val="40000"/>
                          <a:tint val="44500"/>
                          <a:satMod val="160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405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460116" y="3066265"/>
                    <a:ext cx="336233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406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9031188" y="3431107"/>
                    <a:ext cx="336233" cy="3314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2DBD56">
                          <a:tint val="66000"/>
                          <a:satMod val="160000"/>
                        </a:srgbClr>
                      </a:gs>
                      <a:gs pos="50000">
                        <a:srgbClr val="2DBD56">
                          <a:tint val="44500"/>
                          <a:satMod val="160000"/>
                        </a:srgbClr>
                      </a:gs>
                      <a:gs pos="100000">
                        <a:srgbClr val="2DBD56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386" name="Group 385"/>
                <p:cNvGrpSpPr/>
                <p:nvPr/>
              </p:nvGrpSpPr>
              <p:grpSpPr>
                <a:xfrm>
                  <a:off x="7701415" y="2201531"/>
                  <a:ext cx="2626399" cy="2785724"/>
                  <a:chOff x="7701415" y="2201531"/>
                  <a:chExt cx="2626399" cy="2785724"/>
                </a:xfrm>
              </p:grpSpPr>
              <p:grpSp>
                <p:nvGrpSpPr>
                  <p:cNvPr id="391" name="Group 390"/>
                  <p:cNvGrpSpPr/>
                  <p:nvPr/>
                </p:nvGrpSpPr>
                <p:grpSpPr>
                  <a:xfrm>
                    <a:off x="8888067" y="2201531"/>
                    <a:ext cx="478244" cy="286844"/>
                    <a:chOff x="7091417" y="4227144"/>
                    <a:chExt cx="207895" cy="124692"/>
                  </a:xfrm>
                </p:grpSpPr>
                <p:sp>
                  <p:nvSpPr>
                    <p:cNvPr id="402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91417" y="4227144"/>
                      <a:ext cx="122505" cy="12250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  <p:sp>
                  <p:nvSpPr>
                    <p:cNvPr id="403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6807" y="4229331"/>
                      <a:ext cx="122505" cy="12250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00000"/>
                          </a:solidFill>
                          <a:latin typeface="Chalkboard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dirty="0"/>
                    </a:p>
                  </p:txBody>
                </p:sp>
              </p:grpSp>
              <p:sp>
                <p:nvSpPr>
                  <p:cNvPr id="392" name="Oval 95"/>
                  <p:cNvSpPr>
                    <a:spLocks noChangeArrowheads="1"/>
                  </p:cNvSpPr>
                  <p:nvPr/>
                </p:nvSpPr>
                <p:spPr bwMode="auto">
                  <a:xfrm rot="19970863">
                    <a:off x="7876921" y="2842166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FF00">
                          <a:tint val="66000"/>
                          <a:satMod val="160000"/>
                        </a:srgbClr>
                      </a:gs>
                      <a:gs pos="50000">
                        <a:srgbClr val="00FF00">
                          <a:tint val="44500"/>
                          <a:satMod val="160000"/>
                        </a:srgbClr>
                      </a:gs>
                      <a:gs pos="100000">
                        <a:srgbClr val="00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393" name="Oval 95"/>
                  <p:cNvSpPr>
                    <a:spLocks noChangeArrowheads="1"/>
                  </p:cNvSpPr>
                  <p:nvPr/>
                </p:nvSpPr>
                <p:spPr bwMode="auto">
                  <a:xfrm rot="19970863">
                    <a:off x="8054006" y="2757003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394" name="Oval 95"/>
                  <p:cNvSpPr>
                    <a:spLocks noChangeArrowheads="1"/>
                  </p:cNvSpPr>
                  <p:nvPr/>
                </p:nvSpPr>
                <p:spPr bwMode="auto">
                  <a:xfrm rot="1399951">
                    <a:off x="9867628" y="3082667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395" name="Oval 95"/>
                  <p:cNvSpPr>
                    <a:spLocks noChangeArrowheads="1"/>
                  </p:cNvSpPr>
                  <p:nvPr/>
                </p:nvSpPr>
                <p:spPr bwMode="auto">
                  <a:xfrm rot="1399951">
                    <a:off x="10046001" y="3165087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396" name="Oval 95"/>
                  <p:cNvSpPr>
                    <a:spLocks noChangeArrowheads="1"/>
                  </p:cNvSpPr>
                  <p:nvPr/>
                </p:nvSpPr>
                <p:spPr bwMode="auto">
                  <a:xfrm rot="4727204">
                    <a:off x="9652240" y="3890437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33CC">
                          <a:tint val="66000"/>
                          <a:satMod val="160000"/>
                        </a:srgbClr>
                      </a:gs>
                      <a:gs pos="50000">
                        <a:srgbClr val="FF33CC">
                          <a:tint val="44500"/>
                          <a:satMod val="160000"/>
                        </a:srgbClr>
                      </a:gs>
                      <a:gs pos="100000">
                        <a:srgbClr val="FF33CC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397" name="Oval 95"/>
                  <p:cNvSpPr>
                    <a:spLocks noChangeArrowheads="1"/>
                  </p:cNvSpPr>
                  <p:nvPr/>
                </p:nvSpPr>
                <p:spPr bwMode="auto">
                  <a:xfrm rot="4727204">
                    <a:off x="9685500" y="4084098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FF00">
                          <a:tint val="66000"/>
                          <a:satMod val="160000"/>
                        </a:srgbClr>
                      </a:gs>
                      <a:gs pos="50000">
                        <a:srgbClr val="00FF00">
                          <a:tint val="44500"/>
                          <a:satMod val="160000"/>
                        </a:srgbClr>
                      </a:gs>
                      <a:gs pos="100000">
                        <a:srgbClr val="00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398" name="Oval 95"/>
                  <p:cNvSpPr>
                    <a:spLocks noChangeArrowheads="1"/>
                  </p:cNvSpPr>
                  <p:nvPr/>
                </p:nvSpPr>
                <p:spPr bwMode="auto">
                  <a:xfrm rot="19362865">
                    <a:off x="8687826" y="4705442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399" name="Oval 95"/>
                  <p:cNvSpPr>
                    <a:spLocks noChangeArrowheads="1"/>
                  </p:cNvSpPr>
                  <p:nvPr/>
                </p:nvSpPr>
                <p:spPr bwMode="auto">
                  <a:xfrm rot="19362865">
                    <a:off x="8847158" y="4590450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400" name="Oval 95"/>
                  <p:cNvSpPr>
                    <a:spLocks noChangeArrowheads="1"/>
                  </p:cNvSpPr>
                  <p:nvPr/>
                </p:nvSpPr>
                <p:spPr bwMode="auto">
                  <a:xfrm rot="20588462">
                    <a:off x="7701415" y="3846321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401" name="Oval 95"/>
                  <p:cNvSpPr>
                    <a:spLocks noChangeArrowheads="1"/>
                  </p:cNvSpPr>
                  <p:nvPr/>
                </p:nvSpPr>
                <p:spPr bwMode="auto">
                  <a:xfrm rot="20588462">
                    <a:off x="7890866" y="3794173"/>
                    <a:ext cx="281813" cy="281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387" name="Group 386"/>
                <p:cNvGrpSpPr/>
                <p:nvPr/>
              </p:nvGrpSpPr>
              <p:grpSpPr>
                <a:xfrm>
                  <a:off x="8631264" y="2949355"/>
                  <a:ext cx="568894" cy="1574360"/>
                  <a:chOff x="8631264" y="2949355"/>
                  <a:chExt cx="568894" cy="1574360"/>
                </a:xfrm>
              </p:grpSpPr>
              <p:cxnSp>
                <p:nvCxnSpPr>
                  <p:cNvPr id="388" name="Straight Arrow Connector 387"/>
                  <p:cNvCxnSpPr/>
                  <p:nvPr/>
                </p:nvCxnSpPr>
                <p:spPr>
                  <a:xfrm flipV="1">
                    <a:off x="9200158" y="3331817"/>
                    <a:ext cx="0" cy="5187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9" name="Straight Arrow Connector 388"/>
                  <p:cNvCxnSpPr/>
                  <p:nvPr/>
                </p:nvCxnSpPr>
                <p:spPr>
                  <a:xfrm>
                    <a:off x="9142996" y="3947533"/>
                    <a:ext cx="0" cy="57618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0" name="Straight Arrow Connector 389"/>
                  <p:cNvCxnSpPr/>
                  <p:nvPr/>
                </p:nvCxnSpPr>
                <p:spPr>
                  <a:xfrm flipV="1">
                    <a:off x="8631264" y="2949355"/>
                    <a:ext cx="0" cy="51877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54" name="Freeform 353"/>
              <p:cNvSpPr/>
              <p:nvPr/>
            </p:nvSpPr>
            <p:spPr>
              <a:xfrm rot="7609599">
                <a:off x="7912370" y="3505141"/>
                <a:ext cx="81737" cy="153460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 354"/>
              <p:cNvSpPr/>
              <p:nvPr/>
            </p:nvSpPr>
            <p:spPr>
              <a:xfrm rot="10800000">
                <a:off x="8046399" y="3709191"/>
                <a:ext cx="81737" cy="153460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Freeform 355"/>
              <p:cNvSpPr/>
              <p:nvPr/>
            </p:nvSpPr>
            <p:spPr>
              <a:xfrm rot="9359344">
                <a:off x="7884340" y="3576590"/>
                <a:ext cx="81737" cy="306589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Freeform 356"/>
              <p:cNvSpPr/>
              <p:nvPr/>
            </p:nvSpPr>
            <p:spPr>
              <a:xfrm rot="12906136">
                <a:off x="8315768" y="3616989"/>
                <a:ext cx="81737" cy="203103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 357"/>
              <p:cNvSpPr/>
              <p:nvPr/>
            </p:nvSpPr>
            <p:spPr>
              <a:xfrm rot="10395261">
                <a:off x="8054740" y="3275714"/>
                <a:ext cx="54762" cy="358516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Curved Left Arrow 358"/>
              <p:cNvSpPr/>
              <p:nvPr/>
            </p:nvSpPr>
            <p:spPr>
              <a:xfrm>
                <a:off x="7580886" y="3420141"/>
                <a:ext cx="154562" cy="79818"/>
              </a:xfrm>
              <a:prstGeom prst="curvedLef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0" name="Curved Left Arrow 359"/>
              <p:cNvSpPr/>
              <p:nvPr/>
            </p:nvSpPr>
            <p:spPr>
              <a:xfrm rot="7384127">
                <a:off x="7841274" y="3766140"/>
                <a:ext cx="215315" cy="128215"/>
              </a:xfrm>
              <a:prstGeom prst="curvedLef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1" name="Curved Left Arrow 360"/>
              <p:cNvSpPr/>
              <p:nvPr/>
            </p:nvSpPr>
            <p:spPr>
              <a:xfrm rot="12045970">
                <a:off x="7247629" y="3952901"/>
                <a:ext cx="154562" cy="79818"/>
              </a:xfrm>
              <a:prstGeom prst="curvedLef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2" name="Curved Left Arrow 361"/>
              <p:cNvSpPr/>
              <p:nvPr/>
            </p:nvSpPr>
            <p:spPr>
              <a:xfrm rot="13771846">
                <a:off x="7240141" y="3401931"/>
                <a:ext cx="215315" cy="128215"/>
              </a:xfrm>
              <a:prstGeom prst="curvedLef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3" name="Freeform 362"/>
              <p:cNvSpPr/>
              <p:nvPr/>
            </p:nvSpPr>
            <p:spPr>
              <a:xfrm rot="9359344">
                <a:off x="7128578" y="3307221"/>
                <a:ext cx="81737" cy="306589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Freeform 363"/>
              <p:cNvSpPr/>
              <p:nvPr/>
            </p:nvSpPr>
            <p:spPr>
              <a:xfrm rot="5400000">
                <a:off x="7268556" y="3546436"/>
                <a:ext cx="63790" cy="182570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Freeform 364"/>
              <p:cNvSpPr/>
              <p:nvPr/>
            </p:nvSpPr>
            <p:spPr>
              <a:xfrm rot="12906136">
                <a:off x="7262641" y="3431787"/>
                <a:ext cx="81737" cy="203103"/>
              </a:xfrm>
              <a:custGeom>
                <a:avLst/>
                <a:gdLst>
                  <a:gd name="connsiteX0" fmla="*/ 121443 w 140493"/>
                  <a:gd name="connsiteY0" fmla="*/ 0 h 319088"/>
                  <a:gd name="connsiteX1" fmla="*/ 21431 w 140493"/>
                  <a:gd name="connsiteY1" fmla="*/ 95250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23812 w 140493"/>
                  <a:gd name="connsiteY3" fmla="*/ 173832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121443 w 140493"/>
                  <a:gd name="connsiteY0" fmla="*/ 0 h 319088"/>
                  <a:gd name="connsiteX1" fmla="*/ 30956 w 140493"/>
                  <a:gd name="connsiteY1" fmla="*/ 88106 h 319088"/>
                  <a:gd name="connsiteX2" fmla="*/ 128587 w 140493"/>
                  <a:gd name="connsiteY2" fmla="*/ 128588 h 319088"/>
                  <a:gd name="connsiteX3" fmla="*/ 33337 w 140493"/>
                  <a:gd name="connsiteY3" fmla="*/ 180976 h 319088"/>
                  <a:gd name="connsiteX4" fmla="*/ 138112 w 140493"/>
                  <a:gd name="connsiteY4" fmla="*/ 230982 h 319088"/>
                  <a:gd name="connsiteX5" fmla="*/ 0 w 140493"/>
                  <a:gd name="connsiteY5" fmla="*/ 254794 h 319088"/>
                  <a:gd name="connsiteX6" fmla="*/ 140493 w 140493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30982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16680 w 109548"/>
                  <a:gd name="connsiteY5" fmla="*/ 264319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8097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0498 w 109548"/>
                  <a:gd name="connsiteY0" fmla="*/ 0 h 319088"/>
                  <a:gd name="connsiteX1" fmla="*/ 11 w 109548"/>
                  <a:gd name="connsiteY1" fmla="*/ 88106 h 319088"/>
                  <a:gd name="connsiteX2" fmla="*/ 97642 w 109548"/>
                  <a:gd name="connsiteY2" fmla="*/ 128588 h 319088"/>
                  <a:gd name="connsiteX3" fmla="*/ 2392 w 109548"/>
                  <a:gd name="connsiteY3" fmla="*/ 161926 h 319088"/>
                  <a:gd name="connsiteX4" fmla="*/ 107167 w 109548"/>
                  <a:gd name="connsiteY4" fmla="*/ 228601 h 319088"/>
                  <a:gd name="connsiteX5" fmla="*/ 4773 w 109548"/>
                  <a:gd name="connsiteY5" fmla="*/ 250031 h 319088"/>
                  <a:gd name="connsiteX6" fmla="*/ 109548 w 10954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61926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4772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7153 w 111928"/>
                  <a:gd name="connsiteY5" fmla="*/ 25003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78 w 111928"/>
                  <a:gd name="connsiteY0" fmla="*/ 0 h 319088"/>
                  <a:gd name="connsiteX1" fmla="*/ 10 w 111928"/>
                  <a:gd name="connsiteY1" fmla="*/ 69056 h 319088"/>
                  <a:gd name="connsiteX2" fmla="*/ 100022 w 111928"/>
                  <a:gd name="connsiteY2" fmla="*/ 128588 h 319088"/>
                  <a:gd name="connsiteX3" fmla="*/ 9 w 111928"/>
                  <a:gd name="connsiteY3" fmla="*/ 147639 h 319088"/>
                  <a:gd name="connsiteX4" fmla="*/ 109547 w 111928"/>
                  <a:gd name="connsiteY4" fmla="*/ 228601 h 319088"/>
                  <a:gd name="connsiteX5" fmla="*/ 9 w 111928"/>
                  <a:gd name="connsiteY5" fmla="*/ 230981 h 319088"/>
                  <a:gd name="connsiteX6" fmla="*/ 111928 w 11192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9567 w 111948"/>
                  <a:gd name="connsiteY4" fmla="*/ 228601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88 w 111938"/>
                  <a:gd name="connsiteY0" fmla="*/ 0 h 319088"/>
                  <a:gd name="connsiteX1" fmla="*/ 20 w 111938"/>
                  <a:gd name="connsiteY1" fmla="*/ 69056 h 319088"/>
                  <a:gd name="connsiteX2" fmla="*/ 97651 w 111938"/>
                  <a:gd name="connsiteY2" fmla="*/ 111919 h 319088"/>
                  <a:gd name="connsiteX3" fmla="*/ 19 w 111938"/>
                  <a:gd name="connsiteY3" fmla="*/ 147639 h 319088"/>
                  <a:gd name="connsiteX4" fmla="*/ 107176 w 111938"/>
                  <a:gd name="connsiteY4" fmla="*/ 197644 h 319088"/>
                  <a:gd name="connsiteX5" fmla="*/ 19 w 111938"/>
                  <a:gd name="connsiteY5" fmla="*/ 230981 h 319088"/>
                  <a:gd name="connsiteX6" fmla="*/ 111938 w 11193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98 w 111948"/>
                  <a:gd name="connsiteY0" fmla="*/ 0 h 319088"/>
                  <a:gd name="connsiteX1" fmla="*/ 30 w 111948"/>
                  <a:gd name="connsiteY1" fmla="*/ 69056 h 319088"/>
                  <a:gd name="connsiteX2" fmla="*/ 97661 w 111948"/>
                  <a:gd name="connsiteY2" fmla="*/ 111919 h 319088"/>
                  <a:gd name="connsiteX3" fmla="*/ 29 w 111948"/>
                  <a:gd name="connsiteY3" fmla="*/ 147639 h 319088"/>
                  <a:gd name="connsiteX4" fmla="*/ 100042 w 111948"/>
                  <a:gd name="connsiteY4" fmla="*/ 200025 h 319088"/>
                  <a:gd name="connsiteX5" fmla="*/ 29 w 111948"/>
                  <a:gd name="connsiteY5" fmla="*/ 230981 h 319088"/>
                  <a:gd name="connsiteX6" fmla="*/ 111948 w 11194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74 w 100018"/>
                  <a:gd name="connsiteY0" fmla="*/ 0 h 319088"/>
                  <a:gd name="connsiteX1" fmla="*/ 6 w 100018"/>
                  <a:gd name="connsiteY1" fmla="*/ 69056 h 319088"/>
                  <a:gd name="connsiteX2" fmla="*/ 97637 w 100018"/>
                  <a:gd name="connsiteY2" fmla="*/ 111919 h 319088"/>
                  <a:gd name="connsiteX3" fmla="*/ 5 w 100018"/>
                  <a:gd name="connsiteY3" fmla="*/ 147639 h 319088"/>
                  <a:gd name="connsiteX4" fmla="*/ 100018 w 100018"/>
                  <a:gd name="connsiteY4" fmla="*/ 200025 h 319088"/>
                  <a:gd name="connsiteX5" fmla="*/ 5 w 100018"/>
                  <a:gd name="connsiteY5" fmla="*/ 230981 h 319088"/>
                  <a:gd name="connsiteX6" fmla="*/ 100018 w 100018"/>
                  <a:gd name="connsiteY6" fmla="*/ 319088 h 319088"/>
                  <a:gd name="connsiteX0" fmla="*/ 92886 w 100030"/>
                  <a:gd name="connsiteY0" fmla="*/ 0 h 319088"/>
                  <a:gd name="connsiteX1" fmla="*/ 18 w 100030"/>
                  <a:gd name="connsiteY1" fmla="*/ 69056 h 319088"/>
                  <a:gd name="connsiteX2" fmla="*/ 97649 w 100030"/>
                  <a:gd name="connsiteY2" fmla="*/ 111919 h 319088"/>
                  <a:gd name="connsiteX3" fmla="*/ 17 w 100030"/>
                  <a:gd name="connsiteY3" fmla="*/ 147639 h 319088"/>
                  <a:gd name="connsiteX4" fmla="*/ 100030 w 100030"/>
                  <a:gd name="connsiteY4" fmla="*/ 200025 h 319088"/>
                  <a:gd name="connsiteX5" fmla="*/ 17 w 100030"/>
                  <a:gd name="connsiteY5" fmla="*/ 230981 h 319088"/>
                  <a:gd name="connsiteX6" fmla="*/ 100030 w 100030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  <a:gd name="connsiteX0" fmla="*/ 92897 w 100041"/>
                  <a:gd name="connsiteY0" fmla="*/ 0 h 319088"/>
                  <a:gd name="connsiteX1" fmla="*/ 29 w 100041"/>
                  <a:gd name="connsiteY1" fmla="*/ 69056 h 319088"/>
                  <a:gd name="connsiteX2" fmla="*/ 97660 w 100041"/>
                  <a:gd name="connsiteY2" fmla="*/ 111919 h 319088"/>
                  <a:gd name="connsiteX3" fmla="*/ 28 w 100041"/>
                  <a:gd name="connsiteY3" fmla="*/ 147639 h 319088"/>
                  <a:gd name="connsiteX4" fmla="*/ 100041 w 100041"/>
                  <a:gd name="connsiteY4" fmla="*/ 200025 h 319088"/>
                  <a:gd name="connsiteX5" fmla="*/ 28 w 100041"/>
                  <a:gd name="connsiteY5" fmla="*/ 230981 h 319088"/>
                  <a:gd name="connsiteX6" fmla="*/ 100041 w 100041"/>
                  <a:gd name="connsiteY6" fmla="*/ 319088 h 31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41" h="319088">
                    <a:moveTo>
                      <a:pt x="92897" y="0"/>
                    </a:moveTo>
                    <a:cubicBezTo>
                      <a:pt x="89920" y="67865"/>
                      <a:pt x="1617" y="124221"/>
                      <a:pt x="29" y="69056"/>
                    </a:cubicBezTo>
                    <a:cubicBezTo>
                      <a:pt x="-1559" y="13891"/>
                      <a:pt x="97660" y="58340"/>
                      <a:pt x="97660" y="111919"/>
                    </a:cubicBezTo>
                    <a:cubicBezTo>
                      <a:pt x="97660" y="165498"/>
                      <a:pt x="2012" y="211536"/>
                      <a:pt x="28" y="147639"/>
                    </a:cubicBezTo>
                    <a:cubicBezTo>
                      <a:pt x="-1956" y="83742"/>
                      <a:pt x="100041" y="136129"/>
                      <a:pt x="100041" y="200025"/>
                    </a:cubicBezTo>
                    <a:cubicBezTo>
                      <a:pt x="100041" y="263921"/>
                      <a:pt x="28" y="296862"/>
                      <a:pt x="28" y="230981"/>
                    </a:cubicBezTo>
                    <a:cubicBezTo>
                      <a:pt x="28" y="165100"/>
                      <a:pt x="96669" y="218084"/>
                      <a:pt x="100041" y="319088"/>
                    </a:cubicBezTo>
                  </a:path>
                </a:pathLst>
              </a:custGeom>
              <a:noFill/>
              <a:ln w="285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6" name="Straight Arrow Connector 365"/>
              <p:cNvCxnSpPr/>
              <p:nvPr/>
            </p:nvCxnSpPr>
            <p:spPr>
              <a:xfrm flipV="1">
                <a:off x="7904669" y="3501522"/>
                <a:ext cx="0" cy="1803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7" name="Group 366"/>
              <p:cNvGrpSpPr/>
              <p:nvPr/>
            </p:nvGrpSpPr>
            <p:grpSpPr>
              <a:xfrm>
                <a:off x="7320842" y="3145310"/>
                <a:ext cx="65953" cy="57885"/>
                <a:chOff x="10452565" y="369424"/>
                <a:chExt cx="569783" cy="515180"/>
              </a:xfrm>
            </p:grpSpPr>
            <p:sp>
              <p:nvSpPr>
                <p:cNvPr id="380" name="Isosceles Triangle 379"/>
                <p:cNvSpPr/>
                <p:nvPr/>
              </p:nvSpPr>
              <p:spPr>
                <a:xfrm>
                  <a:off x="10582793" y="638479"/>
                  <a:ext cx="315466" cy="24612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Oval 380"/>
                <p:cNvSpPr/>
                <p:nvPr/>
              </p:nvSpPr>
              <p:spPr>
                <a:xfrm>
                  <a:off x="10452565" y="568228"/>
                  <a:ext cx="569783" cy="117572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Isosceles Triangle 381"/>
                <p:cNvSpPr/>
                <p:nvPr/>
              </p:nvSpPr>
              <p:spPr>
                <a:xfrm flipV="1">
                  <a:off x="10582814" y="369424"/>
                  <a:ext cx="309283" cy="24130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8" name="Group 367"/>
              <p:cNvGrpSpPr/>
              <p:nvPr/>
            </p:nvGrpSpPr>
            <p:grpSpPr>
              <a:xfrm>
                <a:off x="8234103" y="3864273"/>
                <a:ext cx="65953" cy="57885"/>
                <a:chOff x="10500255" y="261338"/>
                <a:chExt cx="569783" cy="515181"/>
              </a:xfrm>
            </p:grpSpPr>
            <p:sp>
              <p:nvSpPr>
                <p:cNvPr id="377" name="Isosceles Triangle 376"/>
                <p:cNvSpPr/>
                <p:nvPr/>
              </p:nvSpPr>
              <p:spPr>
                <a:xfrm>
                  <a:off x="10630483" y="530393"/>
                  <a:ext cx="315465" cy="246126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Oval 377"/>
                <p:cNvSpPr/>
                <p:nvPr/>
              </p:nvSpPr>
              <p:spPr>
                <a:xfrm>
                  <a:off x="10500255" y="460142"/>
                  <a:ext cx="569783" cy="11757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Isosceles Triangle 378"/>
                <p:cNvSpPr/>
                <p:nvPr/>
              </p:nvSpPr>
              <p:spPr>
                <a:xfrm flipV="1">
                  <a:off x="10630503" y="261338"/>
                  <a:ext cx="309283" cy="24130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9" name="Group 368"/>
              <p:cNvGrpSpPr/>
              <p:nvPr/>
            </p:nvGrpSpPr>
            <p:grpSpPr>
              <a:xfrm>
                <a:off x="7955267" y="3210295"/>
                <a:ext cx="65953" cy="57885"/>
                <a:chOff x="10452565" y="369424"/>
                <a:chExt cx="569783" cy="515180"/>
              </a:xfrm>
            </p:grpSpPr>
            <p:sp>
              <p:nvSpPr>
                <p:cNvPr id="374" name="Isosceles Triangle 373"/>
                <p:cNvSpPr/>
                <p:nvPr/>
              </p:nvSpPr>
              <p:spPr>
                <a:xfrm>
                  <a:off x="10582793" y="638479"/>
                  <a:ext cx="315466" cy="24612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Oval 374"/>
                <p:cNvSpPr/>
                <p:nvPr/>
              </p:nvSpPr>
              <p:spPr>
                <a:xfrm>
                  <a:off x="10452565" y="568228"/>
                  <a:ext cx="569783" cy="117572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Isosceles Triangle 375"/>
                <p:cNvSpPr/>
                <p:nvPr/>
              </p:nvSpPr>
              <p:spPr>
                <a:xfrm flipV="1">
                  <a:off x="10582814" y="369424"/>
                  <a:ext cx="309283" cy="24130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0" name="Group 369"/>
              <p:cNvGrpSpPr/>
              <p:nvPr/>
            </p:nvGrpSpPr>
            <p:grpSpPr>
              <a:xfrm>
                <a:off x="7249870" y="3971755"/>
                <a:ext cx="65953" cy="57885"/>
                <a:chOff x="10452565" y="369424"/>
                <a:chExt cx="569783" cy="515180"/>
              </a:xfrm>
            </p:grpSpPr>
            <p:sp>
              <p:nvSpPr>
                <p:cNvPr id="371" name="Isosceles Triangle 370"/>
                <p:cNvSpPr/>
                <p:nvPr/>
              </p:nvSpPr>
              <p:spPr>
                <a:xfrm>
                  <a:off x="10582793" y="638479"/>
                  <a:ext cx="315466" cy="246125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Oval 371"/>
                <p:cNvSpPr/>
                <p:nvPr/>
              </p:nvSpPr>
              <p:spPr>
                <a:xfrm>
                  <a:off x="10452565" y="568228"/>
                  <a:ext cx="569783" cy="117572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Isosceles Triangle 372"/>
                <p:cNvSpPr/>
                <p:nvPr/>
              </p:nvSpPr>
              <p:spPr>
                <a:xfrm flipV="1">
                  <a:off x="10582814" y="369424"/>
                  <a:ext cx="309283" cy="24130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A1A1"/>
                    </a:gs>
                  </a:gsLst>
                  <a:lin ang="189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9" name="Oval 348"/>
            <p:cNvSpPr/>
            <p:nvPr/>
          </p:nvSpPr>
          <p:spPr>
            <a:xfrm rot="893534">
              <a:off x="7518391" y="2809554"/>
              <a:ext cx="1725853" cy="119985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12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1" name="Group 660"/>
          <p:cNvGrpSpPr/>
          <p:nvPr/>
        </p:nvGrpSpPr>
        <p:grpSpPr>
          <a:xfrm>
            <a:off x="5855870" y="3532525"/>
            <a:ext cx="1139880" cy="1610127"/>
            <a:chOff x="10452366" y="3322948"/>
            <a:chExt cx="1139880" cy="1610127"/>
          </a:xfrm>
        </p:grpSpPr>
        <p:sp>
          <p:nvSpPr>
            <p:cNvPr id="662" name="Up Arrow 661"/>
            <p:cNvSpPr/>
            <p:nvPr/>
          </p:nvSpPr>
          <p:spPr>
            <a:xfrm>
              <a:off x="10588193" y="3322948"/>
              <a:ext cx="832121" cy="1610127"/>
            </a:xfrm>
            <a:prstGeom prst="upArrow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3" name="Group 662"/>
            <p:cNvGrpSpPr/>
            <p:nvPr/>
          </p:nvGrpSpPr>
          <p:grpSpPr>
            <a:xfrm>
              <a:off x="10452366" y="3705542"/>
              <a:ext cx="1139880" cy="1138370"/>
              <a:chOff x="1588168" y="2140402"/>
              <a:chExt cx="3278153" cy="3273809"/>
            </a:xfrm>
          </p:grpSpPr>
          <p:grpSp>
            <p:nvGrpSpPr>
              <p:cNvPr id="703" name="Group 702"/>
              <p:cNvGrpSpPr/>
              <p:nvPr/>
            </p:nvGrpSpPr>
            <p:grpSpPr>
              <a:xfrm>
                <a:off x="1588168" y="2310063"/>
                <a:ext cx="3278153" cy="3104148"/>
                <a:chOff x="1588168" y="2310063"/>
                <a:chExt cx="3278153" cy="3104148"/>
              </a:xfrm>
            </p:grpSpPr>
            <p:sp>
              <p:nvSpPr>
                <p:cNvPr id="705" name="Oval 704"/>
                <p:cNvSpPr/>
                <p:nvPr/>
              </p:nvSpPr>
              <p:spPr>
                <a:xfrm>
                  <a:off x="1588168" y="2310063"/>
                  <a:ext cx="3104148" cy="310414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00" dirty="0"/>
                </a:p>
              </p:txBody>
            </p:sp>
            <p:sp>
              <p:nvSpPr>
                <p:cNvPr id="706" name="TextBox 705"/>
                <p:cNvSpPr txBox="1"/>
                <p:nvPr/>
              </p:nvSpPr>
              <p:spPr>
                <a:xfrm>
                  <a:off x="2572897" y="2602433"/>
                  <a:ext cx="1337834" cy="2212816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4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5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7" name="TextBox 706"/>
                <p:cNvSpPr txBox="1"/>
                <p:nvPr/>
              </p:nvSpPr>
              <p:spPr>
                <a:xfrm>
                  <a:off x="2136419" y="2424399"/>
                  <a:ext cx="1121160" cy="168174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3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9" name="TextBox 708"/>
                <p:cNvSpPr txBox="1"/>
                <p:nvPr/>
              </p:nvSpPr>
              <p:spPr>
                <a:xfrm>
                  <a:off x="3363058" y="3585629"/>
                  <a:ext cx="1121160" cy="168174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3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0" name="TextBox 709"/>
                <p:cNvSpPr txBox="1"/>
                <p:nvPr/>
              </p:nvSpPr>
              <p:spPr>
                <a:xfrm>
                  <a:off x="3363058" y="2424399"/>
                  <a:ext cx="1121160" cy="168174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32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1" name="TextBox 710"/>
                <p:cNvSpPr txBox="1"/>
                <p:nvPr/>
              </p:nvSpPr>
              <p:spPr>
                <a:xfrm>
                  <a:off x="1631332" y="3286172"/>
                  <a:ext cx="789238" cy="885128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2" name="TextBox 711"/>
                <p:cNvSpPr txBox="1"/>
                <p:nvPr/>
              </p:nvSpPr>
              <p:spPr>
                <a:xfrm>
                  <a:off x="2917424" y="4489419"/>
                  <a:ext cx="789238" cy="885128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3" name="TextBox 712"/>
                <p:cNvSpPr txBox="1"/>
                <p:nvPr/>
              </p:nvSpPr>
              <p:spPr>
                <a:xfrm>
                  <a:off x="4077083" y="3286172"/>
                  <a:ext cx="789238" cy="885128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1"/>
                      </a:solidFill>
                    </a:rPr>
                    <a:t>+</a:t>
                  </a:r>
                  <a:endParaRPr lang="en-US" sz="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704" name="TextBox 703"/>
              <p:cNvSpPr txBox="1"/>
              <p:nvPr/>
            </p:nvSpPr>
            <p:spPr>
              <a:xfrm>
                <a:off x="2870035" y="2140402"/>
                <a:ext cx="789238" cy="8851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+</a:t>
                </a:r>
                <a:endParaRPr lang="en-US" sz="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64" name="Group 663"/>
            <p:cNvGrpSpPr/>
            <p:nvPr/>
          </p:nvGrpSpPr>
          <p:grpSpPr>
            <a:xfrm>
              <a:off x="10531361" y="3791575"/>
              <a:ext cx="913252" cy="968653"/>
              <a:chOff x="7701415" y="2201531"/>
              <a:chExt cx="2626399" cy="2785724"/>
            </a:xfrm>
          </p:grpSpPr>
          <p:grpSp>
            <p:nvGrpSpPr>
              <p:cNvPr id="681" name="Group 680"/>
              <p:cNvGrpSpPr/>
              <p:nvPr/>
            </p:nvGrpSpPr>
            <p:grpSpPr>
              <a:xfrm>
                <a:off x="8460116" y="3066265"/>
                <a:ext cx="907305" cy="1309533"/>
                <a:chOff x="8460116" y="3066265"/>
                <a:chExt cx="907305" cy="1309533"/>
              </a:xfrm>
            </p:grpSpPr>
            <p:sp>
              <p:nvSpPr>
                <p:cNvPr id="700" name="Oval 95"/>
                <p:cNvSpPr>
                  <a:spLocks noChangeArrowheads="1"/>
                </p:cNvSpPr>
                <p:nvPr/>
              </p:nvSpPr>
              <p:spPr bwMode="auto">
                <a:xfrm>
                  <a:off x="8977691" y="4044365"/>
                  <a:ext cx="336233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60000"/>
                        <a:lumOff val="4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701" name="Oval 95"/>
                <p:cNvSpPr>
                  <a:spLocks noChangeArrowheads="1"/>
                </p:cNvSpPr>
                <p:nvPr/>
              </p:nvSpPr>
              <p:spPr bwMode="auto">
                <a:xfrm>
                  <a:off x="8460116" y="3066265"/>
                  <a:ext cx="336233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702" name="Oval 95"/>
                <p:cNvSpPr>
                  <a:spLocks noChangeArrowheads="1"/>
                </p:cNvSpPr>
                <p:nvPr/>
              </p:nvSpPr>
              <p:spPr bwMode="auto">
                <a:xfrm>
                  <a:off x="9031188" y="3431107"/>
                  <a:ext cx="336233" cy="3314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DBD56">
                        <a:tint val="66000"/>
                        <a:satMod val="160000"/>
                      </a:srgbClr>
                    </a:gs>
                    <a:gs pos="50000">
                      <a:srgbClr val="2DBD56">
                        <a:tint val="44500"/>
                        <a:satMod val="160000"/>
                      </a:srgbClr>
                    </a:gs>
                    <a:gs pos="100000">
                      <a:srgbClr val="2DBD56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grpSp>
            <p:nvGrpSpPr>
              <p:cNvPr id="682" name="Group 681"/>
              <p:cNvGrpSpPr/>
              <p:nvPr/>
            </p:nvGrpSpPr>
            <p:grpSpPr>
              <a:xfrm>
                <a:off x="7701415" y="2201531"/>
                <a:ext cx="2626399" cy="2785724"/>
                <a:chOff x="7701415" y="2201531"/>
                <a:chExt cx="2626399" cy="2785724"/>
              </a:xfrm>
            </p:grpSpPr>
            <p:grpSp>
              <p:nvGrpSpPr>
                <p:cNvPr id="687" name="Group 686"/>
                <p:cNvGrpSpPr/>
                <p:nvPr/>
              </p:nvGrpSpPr>
              <p:grpSpPr>
                <a:xfrm>
                  <a:off x="8888067" y="2201531"/>
                  <a:ext cx="478244" cy="286844"/>
                  <a:chOff x="7091417" y="4227144"/>
                  <a:chExt cx="207895" cy="124692"/>
                </a:xfrm>
              </p:grpSpPr>
              <p:sp>
                <p:nvSpPr>
                  <p:cNvPr id="698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7091417" y="4227144"/>
                    <a:ext cx="122505" cy="1225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699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7176807" y="4229331"/>
                    <a:ext cx="122505" cy="1225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000000"/>
                        </a:solidFill>
                        <a:latin typeface="Chalkboard" charset="0"/>
                        <a:ea typeface="MS PGothic" panose="020B0600070205080204" pitchFamily="34" charset="-128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sp>
              <p:nvSpPr>
                <p:cNvPr id="688" name="Oval 95"/>
                <p:cNvSpPr>
                  <a:spLocks noChangeArrowheads="1"/>
                </p:cNvSpPr>
                <p:nvPr/>
              </p:nvSpPr>
              <p:spPr bwMode="auto">
                <a:xfrm rot="19970863">
                  <a:off x="7876921" y="2842166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689" name="Oval 95"/>
                <p:cNvSpPr>
                  <a:spLocks noChangeArrowheads="1"/>
                </p:cNvSpPr>
                <p:nvPr/>
              </p:nvSpPr>
              <p:spPr bwMode="auto">
                <a:xfrm rot="19970863">
                  <a:off x="8054006" y="2757003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690" name="Oval 95"/>
                <p:cNvSpPr>
                  <a:spLocks noChangeArrowheads="1"/>
                </p:cNvSpPr>
                <p:nvPr/>
              </p:nvSpPr>
              <p:spPr bwMode="auto">
                <a:xfrm rot="1399951">
                  <a:off x="9867628" y="308266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691" name="Oval 95"/>
                <p:cNvSpPr>
                  <a:spLocks noChangeArrowheads="1"/>
                </p:cNvSpPr>
                <p:nvPr/>
              </p:nvSpPr>
              <p:spPr bwMode="auto">
                <a:xfrm rot="1399951">
                  <a:off x="10046001" y="316508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692" name="Oval 95"/>
                <p:cNvSpPr>
                  <a:spLocks noChangeArrowheads="1"/>
                </p:cNvSpPr>
                <p:nvPr/>
              </p:nvSpPr>
              <p:spPr bwMode="auto">
                <a:xfrm rot="4727204">
                  <a:off x="9652240" y="3890437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693" name="Oval 95"/>
                <p:cNvSpPr>
                  <a:spLocks noChangeArrowheads="1"/>
                </p:cNvSpPr>
                <p:nvPr/>
              </p:nvSpPr>
              <p:spPr bwMode="auto">
                <a:xfrm rot="4727204">
                  <a:off x="9685500" y="4084098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694" name="Oval 95"/>
                <p:cNvSpPr>
                  <a:spLocks noChangeArrowheads="1"/>
                </p:cNvSpPr>
                <p:nvPr/>
              </p:nvSpPr>
              <p:spPr bwMode="auto">
                <a:xfrm rot="19362865">
                  <a:off x="8687826" y="4705442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695" name="Oval 95"/>
                <p:cNvSpPr>
                  <a:spLocks noChangeArrowheads="1"/>
                </p:cNvSpPr>
                <p:nvPr/>
              </p:nvSpPr>
              <p:spPr bwMode="auto">
                <a:xfrm rot="19362865">
                  <a:off x="8847158" y="4590450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696" name="Oval 95"/>
                <p:cNvSpPr>
                  <a:spLocks noChangeArrowheads="1"/>
                </p:cNvSpPr>
                <p:nvPr/>
              </p:nvSpPr>
              <p:spPr bwMode="auto">
                <a:xfrm rot="20588462">
                  <a:off x="7701415" y="3846321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697" name="Oval 95"/>
                <p:cNvSpPr>
                  <a:spLocks noChangeArrowheads="1"/>
                </p:cNvSpPr>
                <p:nvPr/>
              </p:nvSpPr>
              <p:spPr bwMode="auto">
                <a:xfrm rot="20588462">
                  <a:off x="7890866" y="3794173"/>
                  <a:ext cx="281813" cy="2818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00"/>
                      </a:solidFill>
                      <a:latin typeface="Chalkboard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dirty="0"/>
                </a:p>
              </p:txBody>
            </p:sp>
          </p:grpSp>
          <p:grpSp>
            <p:nvGrpSpPr>
              <p:cNvPr id="683" name="Group 682"/>
              <p:cNvGrpSpPr/>
              <p:nvPr/>
            </p:nvGrpSpPr>
            <p:grpSpPr>
              <a:xfrm>
                <a:off x="8631264" y="2949355"/>
                <a:ext cx="568894" cy="1574360"/>
                <a:chOff x="8631264" y="2949355"/>
                <a:chExt cx="568894" cy="1574360"/>
              </a:xfrm>
            </p:grpSpPr>
            <p:cxnSp>
              <p:nvCxnSpPr>
                <p:cNvPr id="684" name="Straight Arrow Connector 683"/>
                <p:cNvCxnSpPr/>
                <p:nvPr/>
              </p:nvCxnSpPr>
              <p:spPr>
                <a:xfrm flipV="1">
                  <a:off x="9200158" y="3331817"/>
                  <a:ext cx="0" cy="518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5" name="Straight Arrow Connector 684"/>
                <p:cNvCxnSpPr/>
                <p:nvPr/>
              </p:nvCxnSpPr>
              <p:spPr>
                <a:xfrm>
                  <a:off x="9142996" y="3947533"/>
                  <a:ext cx="0" cy="57618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6" name="Straight Arrow Connector 685"/>
                <p:cNvCxnSpPr/>
                <p:nvPr/>
              </p:nvCxnSpPr>
              <p:spPr>
                <a:xfrm flipV="1">
                  <a:off x="8631264" y="2949355"/>
                  <a:ext cx="0" cy="518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65" name="Freeform 664"/>
            <p:cNvSpPr/>
            <p:nvPr/>
          </p:nvSpPr>
          <p:spPr>
            <a:xfrm rot="7609599">
              <a:off x="10915381" y="4108220"/>
              <a:ext cx="81737" cy="153460"/>
            </a:xfrm>
            <a:custGeom>
              <a:avLst/>
              <a:gdLst>
                <a:gd name="connsiteX0" fmla="*/ 121443 w 140493"/>
                <a:gd name="connsiteY0" fmla="*/ 0 h 319088"/>
                <a:gd name="connsiteX1" fmla="*/ 21431 w 140493"/>
                <a:gd name="connsiteY1" fmla="*/ 95250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30982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6192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61926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9 w 111928"/>
                <a:gd name="connsiteY5" fmla="*/ 23098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9 w 111928"/>
                <a:gd name="connsiteY5" fmla="*/ 230981 h 319088"/>
                <a:gd name="connsiteX6" fmla="*/ 111928 w 11192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9567 w 111948"/>
                <a:gd name="connsiteY4" fmla="*/ 228601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88 w 111938"/>
                <a:gd name="connsiteY0" fmla="*/ 0 h 319088"/>
                <a:gd name="connsiteX1" fmla="*/ 20 w 111938"/>
                <a:gd name="connsiteY1" fmla="*/ 69056 h 319088"/>
                <a:gd name="connsiteX2" fmla="*/ 97651 w 111938"/>
                <a:gd name="connsiteY2" fmla="*/ 111919 h 319088"/>
                <a:gd name="connsiteX3" fmla="*/ 19 w 111938"/>
                <a:gd name="connsiteY3" fmla="*/ 147639 h 319088"/>
                <a:gd name="connsiteX4" fmla="*/ 107176 w 111938"/>
                <a:gd name="connsiteY4" fmla="*/ 197644 h 319088"/>
                <a:gd name="connsiteX5" fmla="*/ 19 w 111938"/>
                <a:gd name="connsiteY5" fmla="*/ 230981 h 319088"/>
                <a:gd name="connsiteX6" fmla="*/ 111938 w 111938"/>
                <a:gd name="connsiteY6" fmla="*/ 319088 h 319088"/>
                <a:gd name="connsiteX0" fmla="*/ 92888 w 111938"/>
                <a:gd name="connsiteY0" fmla="*/ 0 h 319088"/>
                <a:gd name="connsiteX1" fmla="*/ 20 w 111938"/>
                <a:gd name="connsiteY1" fmla="*/ 69056 h 319088"/>
                <a:gd name="connsiteX2" fmla="*/ 97651 w 111938"/>
                <a:gd name="connsiteY2" fmla="*/ 111919 h 319088"/>
                <a:gd name="connsiteX3" fmla="*/ 19 w 111938"/>
                <a:gd name="connsiteY3" fmla="*/ 147639 h 319088"/>
                <a:gd name="connsiteX4" fmla="*/ 107176 w 111938"/>
                <a:gd name="connsiteY4" fmla="*/ 197644 h 319088"/>
                <a:gd name="connsiteX5" fmla="*/ 19 w 111938"/>
                <a:gd name="connsiteY5" fmla="*/ 230981 h 319088"/>
                <a:gd name="connsiteX6" fmla="*/ 111938 w 11193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0042 w 111948"/>
                <a:gd name="connsiteY4" fmla="*/ 200025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0042 w 111948"/>
                <a:gd name="connsiteY4" fmla="*/ 200025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74 w 100018"/>
                <a:gd name="connsiteY0" fmla="*/ 0 h 319088"/>
                <a:gd name="connsiteX1" fmla="*/ 6 w 100018"/>
                <a:gd name="connsiteY1" fmla="*/ 69056 h 319088"/>
                <a:gd name="connsiteX2" fmla="*/ 97637 w 100018"/>
                <a:gd name="connsiteY2" fmla="*/ 111919 h 319088"/>
                <a:gd name="connsiteX3" fmla="*/ 5 w 100018"/>
                <a:gd name="connsiteY3" fmla="*/ 147639 h 319088"/>
                <a:gd name="connsiteX4" fmla="*/ 100018 w 100018"/>
                <a:gd name="connsiteY4" fmla="*/ 200025 h 319088"/>
                <a:gd name="connsiteX5" fmla="*/ 5 w 100018"/>
                <a:gd name="connsiteY5" fmla="*/ 230981 h 319088"/>
                <a:gd name="connsiteX6" fmla="*/ 100018 w 100018"/>
                <a:gd name="connsiteY6" fmla="*/ 319088 h 319088"/>
                <a:gd name="connsiteX0" fmla="*/ 92874 w 100018"/>
                <a:gd name="connsiteY0" fmla="*/ 0 h 319088"/>
                <a:gd name="connsiteX1" fmla="*/ 6 w 100018"/>
                <a:gd name="connsiteY1" fmla="*/ 69056 h 319088"/>
                <a:gd name="connsiteX2" fmla="*/ 97637 w 100018"/>
                <a:gd name="connsiteY2" fmla="*/ 111919 h 319088"/>
                <a:gd name="connsiteX3" fmla="*/ 5 w 100018"/>
                <a:gd name="connsiteY3" fmla="*/ 147639 h 319088"/>
                <a:gd name="connsiteX4" fmla="*/ 100018 w 100018"/>
                <a:gd name="connsiteY4" fmla="*/ 200025 h 319088"/>
                <a:gd name="connsiteX5" fmla="*/ 5 w 100018"/>
                <a:gd name="connsiteY5" fmla="*/ 230981 h 319088"/>
                <a:gd name="connsiteX6" fmla="*/ 100018 w 100018"/>
                <a:gd name="connsiteY6" fmla="*/ 319088 h 319088"/>
                <a:gd name="connsiteX0" fmla="*/ 92886 w 100030"/>
                <a:gd name="connsiteY0" fmla="*/ 0 h 319088"/>
                <a:gd name="connsiteX1" fmla="*/ 18 w 100030"/>
                <a:gd name="connsiteY1" fmla="*/ 69056 h 319088"/>
                <a:gd name="connsiteX2" fmla="*/ 97649 w 100030"/>
                <a:gd name="connsiteY2" fmla="*/ 111919 h 319088"/>
                <a:gd name="connsiteX3" fmla="*/ 17 w 100030"/>
                <a:gd name="connsiteY3" fmla="*/ 147639 h 319088"/>
                <a:gd name="connsiteX4" fmla="*/ 100030 w 100030"/>
                <a:gd name="connsiteY4" fmla="*/ 200025 h 319088"/>
                <a:gd name="connsiteX5" fmla="*/ 17 w 100030"/>
                <a:gd name="connsiteY5" fmla="*/ 230981 h 319088"/>
                <a:gd name="connsiteX6" fmla="*/ 100030 w 100030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41" h="319088">
                  <a:moveTo>
                    <a:pt x="92897" y="0"/>
                  </a:moveTo>
                  <a:cubicBezTo>
                    <a:pt x="89920" y="67865"/>
                    <a:pt x="1617" y="124221"/>
                    <a:pt x="29" y="69056"/>
                  </a:cubicBezTo>
                  <a:cubicBezTo>
                    <a:pt x="-1559" y="13891"/>
                    <a:pt x="97660" y="58340"/>
                    <a:pt x="97660" y="111919"/>
                  </a:cubicBezTo>
                  <a:cubicBezTo>
                    <a:pt x="97660" y="165498"/>
                    <a:pt x="2012" y="211536"/>
                    <a:pt x="28" y="147639"/>
                  </a:cubicBezTo>
                  <a:cubicBezTo>
                    <a:pt x="-1956" y="83742"/>
                    <a:pt x="100041" y="136129"/>
                    <a:pt x="100041" y="200025"/>
                  </a:cubicBezTo>
                  <a:cubicBezTo>
                    <a:pt x="100041" y="263921"/>
                    <a:pt x="28" y="296862"/>
                    <a:pt x="28" y="230981"/>
                  </a:cubicBezTo>
                  <a:cubicBezTo>
                    <a:pt x="28" y="165100"/>
                    <a:pt x="96669" y="218084"/>
                    <a:pt x="100041" y="31908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Freeform 665"/>
            <p:cNvSpPr/>
            <p:nvPr/>
          </p:nvSpPr>
          <p:spPr>
            <a:xfrm rot="10800000">
              <a:off x="11049410" y="4312270"/>
              <a:ext cx="81737" cy="153460"/>
            </a:xfrm>
            <a:custGeom>
              <a:avLst/>
              <a:gdLst>
                <a:gd name="connsiteX0" fmla="*/ 121443 w 140493"/>
                <a:gd name="connsiteY0" fmla="*/ 0 h 319088"/>
                <a:gd name="connsiteX1" fmla="*/ 21431 w 140493"/>
                <a:gd name="connsiteY1" fmla="*/ 95250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30982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6192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61926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9 w 111928"/>
                <a:gd name="connsiteY5" fmla="*/ 23098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9 w 111928"/>
                <a:gd name="connsiteY5" fmla="*/ 230981 h 319088"/>
                <a:gd name="connsiteX6" fmla="*/ 111928 w 11192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9567 w 111948"/>
                <a:gd name="connsiteY4" fmla="*/ 228601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88 w 111938"/>
                <a:gd name="connsiteY0" fmla="*/ 0 h 319088"/>
                <a:gd name="connsiteX1" fmla="*/ 20 w 111938"/>
                <a:gd name="connsiteY1" fmla="*/ 69056 h 319088"/>
                <a:gd name="connsiteX2" fmla="*/ 97651 w 111938"/>
                <a:gd name="connsiteY2" fmla="*/ 111919 h 319088"/>
                <a:gd name="connsiteX3" fmla="*/ 19 w 111938"/>
                <a:gd name="connsiteY3" fmla="*/ 147639 h 319088"/>
                <a:gd name="connsiteX4" fmla="*/ 107176 w 111938"/>
                <a:gd name="connsiteY4" fmla="*/ 197644 h 319088"/>
                <a:gd name="connsiteX5" fmla="*/ 19 w 111938"/>
                <a:gd name="connsiteY5" fmla="*/ 230981 h 319088"/>
                <a:gd name="connsiteX6" fmla="*/ 111938 w 111938"/>
                <a:gd name="connsiteY6" fmla="*/ 319088 h 319088"/>
                <a:gd name="connsiteX0" fmla="*/ 92888 w 111938"/>
                <a:gd name="connsiteY0" fmla="*/ 0 h 319088"/>
                <a:gd name="connsiteX1" fmla="*/ 20 w 111938"/>
                <a:gd name="connsiteY1" fmla="*/ 69056 h 319088"/>
                <a:gd name="connsiteX2" fmla="*/ 97651 w 111938"/>
                <a:gd name="connsiteY2" fmla="*/ 111919 h 319088"/>
                <a:gd name="connsiteX3" fmla="*/ 19 w 111938"/>
                <a:gd name="connsiteY3" fmla="*/ 147639 h 319088"/>
                <a:gd name="connsiteX4" fmla="*/ 107176 w 111938"/>
                <a:gd name="connsiteY4" fmla="*/ 197644 h 319088"/>
                <a:gd name="connsiteX5" fmla="*/ 19 w 111938"/>
                <a:gd name="connsiteY5" fmla="*/ 230981 h 319088"/>
                <a:gd name="connsiteX6" fmla="*/ 111938 w 11193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0042 w 111948"/>
                <a:gd name="connsiteY4" fmla="*/ 200025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0042 w 111948"/>
                <a:gd name="connsiteY4" fmla="*/ 200025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74 w 100018"/>
                <a:gd name="connsiteY0" fmla="*/ 0 h 319088"/>
                <a:gd name="connsiteX1" fmla="*/ 6 w 100018"/>
                <a:gd name="connsiteY1" fmla="*/ 69056 h 319088"/>
                <a:gd name="connsiteX2" fmla="*/ 97637 w 100018"/>
                <a:gd name="connsiteY2" fmla="*/ 111919 h 319088"/>
                <a:gd name="connsiteX3" fmla="*/ 5 w 100018"/>
                <a:gd name="connsiteY3" fmla="*/ 147639 h 319088"/>
                <a:gd name="connsiteX4" fmla="*/ 100018 w 100018"/>
                <a:gd name="connsiteY4" fmla="*/ 200025 h 319088"/>
                <a:gd name="connsiteX5" fmla="*/ 5 w 100018"/>
                <a:gd name="connsiteY5" fmla="*/ 230981 h 319088"/>
                <a:gd name="connsiteX6" fmla="*/ 100018 w 100018"/>
                <a:gd name="connsiteY6" fmla="*/ 319088 h 319088"/>
                <a:gd name="connsiteX0" fmla="*/ 92874 w 100018"/>
                <a:gd name="connsiteY0" fmla="*/ 0 h 319088"/>
                <a:gd name="connsiteX1" fmla="*/ 6 w 100018"/>
                <a:gd name="connsiteY1" fmla="*/ 69056 h 319088"/>
                <a:gd name="connsiteX2" fmla="*/ 97637 w 100018"/>
                <a:gd name="connsiteY2" fmla="*/ 111919 h 319088"/>
                <a:gd name="connsiteX3" fmla="*/ 5 w 100018"/>
                <a:gd name="connsiteY3" fmla="*/ 147639 h 319088"/>
                <a:gd name="connsiteX4" fmla="*/ 100018 w 100018"/>
                <a:gd name="connsiteY4" fmla="*/ 200025 h 319088"/>
                <a:gd name="connsiteX5" fmla="*/ 5 w 100018"/>
                <a:gd name="connsiteY5" fmla="*/ 230981 h 319088"/>
                <a:gd name="connsiteX6" fmla="*/ 100018 w 100018"/>
                <a:gd name="connsiteY6" fmla="*/ 319088 h 319088"/>
                <a:gd name="connsiteX0" fmla="*/ 92886 w 100030"/>
                <a:gd name="connsiteY0" fmla="*/ 0 h 319088"/>
                <a:gd name="connsiteX1" fmla="*/ 18 w 100030"/>
                <a:gd name="connsiteY1" fmla="*/ 69056 h 319088"/>
                <a:gd name="connsiteX2" fmla="*/ 97649 w 100030"/>
                <a:gd name="connsiteY2" fmla="*/ 111919 h 319088"/>
                <a:gd name="connsiteX3" fmla="*/ 17 w 100030"/>
                <a:gd name="connsiteY3" fmla="*/ 147639 h 319088"/>
                <a:gd name="connsiteX4" fmla="*/ 100030 w 100030"/>
                <a:gd name="connsiteY4" fmla="*/ 200025 h 319088"/>
                <a:gd name="connsiteX5" fmla="*/ 17 w 100030"/>
                <a:gd name="connsiteY5" fmla="*/ 230981 h 319088"/>
                <a:gd name="connsiteX6" fmla="*/ 100030 w 100030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41" h="319088">
                  <a:moveTo>
                    <a:pt x="92897" y="0"/>
                  </a:moveTo>
                  <a:cubicBezTo>
                    <a:pt x="89920" y="67865"/>
                    <a:pt x="1617" y="124221"/>
                    <a:pt x="29" y="69056"/>
                  </a:cubicBezTo>
                  <a:cubicBezTo>
                    <a:pt x="-1559" y="13891"/>
                    <a:pt x="97660" y="58340"/>
                    <a:pt x="97660" y="111919"/>
                  </a:cubicBezTo>
                  <a:cubicBezTo>
                    <a:pt x="97660" y="165498"/>
                    <a:pt x="2012" y="211536"/>
                    <a:pt x="28" y="147639"/>
                  </a:cubicBezTo>
                  <a:cubicBezTo>
                    <a:pt x="-1956" y="83742"/>
                    <a:pt x="100041" y="136129"/>
                    <a:pt x="100041" y="200025"/>
                  </a:cubicBezTo>
                  <a:cubicBezTo>
                    <a:pt x="100041" y="263921"/>
                    <a:pt x="28" y="296862"/>
                    <a:pt x="28" y="230981"/>
                  </a:cubicBezTo>
                  <a:cubicBezTo>
                    <a:pt x="28" y="165100"/>
                    <a:pt x="96669" y="218084"/>
                    <a:pt x="100041" y="319088"/>
                  </a:cubicBezTo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Freeform 666"/>
            <p:cNvSpPr/>
            <p:nvPr/>
          </p:nvSpPr>
          <p:spPr>
            <a:xfrm rot="9359344">
              <a:off x="10887351" y="4179669"/>
              <a:ext cx="81737" cy="306589"/>
            </a:xfrm>
            <a:custGeom>
              <a:avLst/>
              <a:gdLst>
                <a:gd name="connsiteX0" fmla="*/ 121443 w 140493"/>
                <a:gd name="connsiteY0" fmla="*/ 0 h 319088"/>
                <a:gd name="connsiteX1" fmla="*/ 21431 w 140493"/>
                <a:gd name="connsiteY1" fmla="*/ 95250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30982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6192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61926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9 w 111928"/>
                <a:gd name="connsiteY5" fmla="*/ 23098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9 w 111928"/>
                <a:gd name="connsiteY5" fmla="*/ 230981 h 319088"/>
                <a:gd name="connsiteX6" fmla="*/ 111928 w 11192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9567 w 111948"/>
                <a:gd name="connsiteY4" fmla="*/ 228601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88 w 111938"/>
                <a:gd name="connsiteY0" fmla="*/ 0 h 319088"/>
                <a:gd name="connsiteX1" fmla="*/ 20 w 111938"/>
                <a:gd name="connsiteY1" fmla="*/ 69056 h 319088"/>
                <a:gd name="connsiteX2" fmla="*/ 97651 w 111938"/>
                <a:gd name="connsiteY2" fmla="*/ 111919 h 319088"/>
                <a:gd name="connsiteX3" fmla="*/ 19 w 111938"/>
                <a:gd name="connsiteY3" fmla="*/ 147639 h 319088"/>
                <a:gd name="connsiteX4" fmla="*/ 107176 w 111938"/>
                <a:gd name="connsiteY4" fmla="*/ 197644 h 319088"/>
                <a:gd name="connsiteX5" fmla="*/ 19 w 111938"/>
                <a:gd name="connsiteY5" fmla="*/ 230981 h 319088"/>
                <a:gd name="connsiteX6" fmla="*/ 111938 w 111938"/>
                <a:gd name="connsiteY6" fmla="*/ 319088 h 319088"/>
                <a:gd name="connsiteX0" fmla="*/ 92888 w 111938"/>
                <a:gd name="connsiteY0" fmla="*/ 0 h 319088"/>
                <a:gd name="connsiteX1" fmla="*/ 20 w 111938"/>
                <a:gd name="connsiteY1" fmla="*/ 69056 h 319088"/>
                <a:gd name="connsiteX2" fmla="*/ 97651 w 111938"/>
                <a:gd name="connsiteY2" fmla="*/ 111919 h 319088"/>
                <a:gd name="connsiteX3" fmla="*/ 19 w 111938"/>
                <a:gd name="connsiteY3" fmla="*/ 147639 h 319088"/>
                <a:gd name="connsiteX4" fmla="*/ 107176 w 111938"/>
                <a:gd name="connsiteY4" fmla="*/ 197644 h 319088"/>
                <a:gd name="connsiteX5" fmla="*/ 19 w 111938"/>
                <a:gd name="connsiteY5" fmla="*/ 230981 h 319088"/>
                <a:gd name="connsiteX6" fmla="*/ 111938 w 11193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0042 w 111948"/>
                <a:gd name="connsiteY4" fmla="*/ 200025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0042 w 111948"/>
                <a:gd name="connsiteY4" fmla="*/ 200025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74 w 100018"/>
                <a:gd name="connsiteY0" fmla="*/ 0 h 319088"/>
                <a:gd name="connsiteX1" fmla="*/ 6 w 100018"/>
                <a:gd name="connsiteY1" fmla="*/ 69056 h 319088"/>
                <a:gd name="connsiteX2" fmla="*/ 97637 w 100018"/>
                <a:gd name="connsiteY2" fmla="*/ 111919 h 319088"/>
                <a:gd name="connsiteX3" fmla="*/ 5 w 100018"/>
                <a:gd name="connsiteY3" fmla="*/ 147639 h 319088"/>
                <a:gd name="connsiteX4" fmla="*/ 100018 w 100018"/>
                <a:gd name="connsiteY4" fmla="*/ 200025 h 319088"/>
                <a:gd name="connsiteX5" fmla="*/ 5 w 100018"/>
                <a:gd name="connsiteY5" fmla="*/ 230981 h 319088"/>
                <a:gd name="connsiteX6" fmla="*/ 100018 w 100018"/>
                <a:gd name="connsiteY6" fmla="*/ 319088 h 319088"/>
                <a:gd name="connsiteX0" fmla="*/ 92874 w 100018"/>
                <a:gd name="connsiteY0" fmla="*/ 0 h 319088"/>
                <a:gd name="connsiteX1" fmla="*/ 6 w 100018"/>
                <a:gd name="connsiteY1" fmla="*/ 69056 h 319088"/>
                <a:gd name="connsiteX2" fmla="*/ 97637 w 100018"/>
                <a:gd name="connsiteY2" fmla="*/ 111919 h 319088"/>
                <a:gd name="connsiteX3" fmla="*/ 5 w 100018"/>
                <a:gd name="connsiteY3" fmla="*/ 147639 h 319088"/>
                <a:gd name="connsiteX4" fmla="*/ 100018 w 100018"/>
                <a:gd name="connsiteY4" fmla="*/ 200025 h 319088"/>
                <a:gd name="connsiteX5" fmla="*/ 5 w 100018"/>
                <a:gd name="connsiteY5" fmla="*/ 230981 h 319088"/>
                <a:gd name="connsiteX6" fmla="*/ 100018 w 100018"/>
                <a:gd name="connsiteY6" fmla="*/ 319088 h 319088"/>
                <a:gd name="connsiteX0" fmla="*/ 92886 w 100030"/>
                <a:gd name="connsiteY0" fmla="*/ 0 h 319088"/>
                <a:gd name="connsiteX1" fmla="*/ 18 w 100030"/>
                <a:gd name="connsiteY1" fmla="*/ 69056 h 319088"/>
                <a:gd name="connsiteX2" fmla="*/ 97649 w 100030"/>
                <a:gd name="connsiteY2" fmla="*/ 111919 h 319088"/>
                <a:gd name="connsiteX3" fmla="*/ 17 w 100030"/>
                <a:gd name="connsiteY3" fmla="*/ 147639 h 319088"/>
                <a:gd name="connsiteX4" fmla="*/ 100030 w 100030"/>
                <a:gd name="connsiteY4" fmla="*/ 200025 h 319088"/>
                <a:gd name="connsiteX5" fmla="*/ 17 w 100030"/>
                <a:gd name="connsiteY5" fmla="*/ 230981 h 319088"/>
                <a:gd name="connsiteX6" fmla="*/ 100030 w 100030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41" h="319088">
                  <a:moveTo>
                    <a:pt x="92897" y="0"/>
                  </a:moveTo>
                  <a:cubicBezTo>
                    <a:pt x="89920" y="67865"/>
                    <a:pt x="1617" y="124221"/>
                    <a:pt x="29" y="69056"/>
                  </a:cubicBezTo>
                  <a:cubicBezTo>
                    <a:pt x="-1559" y="13891"/>
                    <a:pt x="97660" y="58340"/>
                    <a:pt x="97660" y="111919"/>
                  </a:cubicBezTo>
                  <a:cubicBezTo>
                    <a:pt x="97660" y="165498"/>
                    <a:pt x="2012" y="211536"/>
                    <a:pt x="28" y="147639"/>
                  </a:cubicBezTo>
                  <a:cubicBezTo>
                    <a:pt x="-1956" y="83742"/>
                    <a:pt x="100041" y="136129"/>
                    <a:pt x="100041" y="200025"/>
                  </a:cubicBezTo>
                  <a:cubicBezTo>
                    <a:pt x="100041" y="263921"/>
                    <a:pt x="28" y="296862"/>
                    <a:pt x="28" y="230981"/>
                  </a:cubicBezTo>
                  <a:cubicBezTo>
                    <a:pt x="28" y="165100"/>
                    <a:pt x="96669" y="218084"/>
                    <a:pt x="100041" y="3190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Freeform 667"/>
            <p:cNvSpPr/>
            <p:nvPr/>
          </p:nvSpPr>
          <p:spPr>
            <a:xfrm rot="12906136">
              <a:off x="11318779" y="4220068"/>
              <a:ext cx="81737" cy="203103"/>
            </a:xfrm>
            <a:custGeom>
              <a:avLst/>
              <a:gdLst>
                <a:gd name="connsiteX0" fmla="*/ 121443 w 140493"/>
                <a:gd name="connsiteY0" fmla="*/ 0 h 319088"/>
                <a:gd name="connsiteX1" fmla="*/ 21431 w 140493"/>
                <a:gd name="connsiteY1" fmla="*/ 95250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30982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6192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61926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9 w 111928"/>
                <a:gd name="connsiteY5" fmla="*/ 23098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9 w 111928"/>
                <a:gd name="connsiteY5" fmla="*/ 230981 h 319088"/>
                <a:gd name="connsiteX6" fmla="*/ 111928 w 11192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9567 w 111948"/>
                <a:gd name="connsiteY4" fmla="*/ 228601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88 w 111938"/>
                <a:gd name="connsiteY0" fmla="*/ 0 h 319088"/>
                <a:gd name="connsiteX1" fmla="*/ 20 w 111938"/>
                <a:gd name="connsiteY1" fmla="*/ 69056 h 319088"/>
                <a:gd name="connsiteX2" fmla="*/ 97651 w 111938"/>
                <a:gd name="connsiteY2" fmla="*/ 111919 h 319088"/>
                <a:gd name="connsiteX3" fmla="*/ 19 w 111938"/>
                <a:gd name="connsiteY3" fmla="*/ 147639 h 319088"/>
                <a:gd name="connsiteX4" fmla="*/ 107176 w 111938"/>
                <a:gd name="connsiteY4" fmla="*/ 197644 h 319088"/>
                <a:gd name="connsiteX5" fmla="*/ 19 w 111938"/>
                <a:gd name="connsiteY5" fmla="*/ 230981 h 319088"/>
                <a:gd name="connsiteX6" fmla="*/ 111938 w 111938"/>
                <a:gd name="connsiteY6" fmla="*/ 319088 h 319088"/>
                <a:gd name="connsiteX0" fmla="*/ 92888 w 111938"/>
                <a:gd name="connsiteY0" fmla="*/ 0 h 319088"/>
                <a:gd name="connsiteX1" fmla="*/ 20 w 111938"/>
                <a:gd name="connsiteY1" fmla="*/ 69056 h 319088"/>
                <a:gd name="connsiteX2" fmla="*/ 97651 w 111938"/>
                <a:gd name="connsiteY2" fmla="*/ 111919 h 319088"/>
                <a:gd name="connsiteX3" fmla="*/ 19 w 111938"/>
                <a:gd name="connsiteY3" fmla="*/ 147639 h 319088"/>
                <a:gd name="connsiteX4" fmla="*/ 107176 w 111938"/>
                <a:gd name="connsiteY4" fmla="*/ 197644 h 319088"/>
                <a:gd name="connsiteX5" fmla="*/ 19 w 111938"/>
                <a:gd name="connsiteY5" fmla="*/ 230981 h 319088"/>
                <a:gd name="connsiteX6" fmla="*/ 111938 w 11193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0042 w 111948"/>
                <a:gd name="connsiteY4" fmla="*/ 200025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0042 w 111948"/>
                <a:gd name="connsiteY4" fmla="*/ 200025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74 w 100018"/>
                <a:gd name="connsiteY0" fmla="*/ 0 h 319088"/>
                <a:gd name="connsiteX1" fmla="*/ 6 w 100018"/>
                <a:gd name="connsiteY1" fmla="*/ 69056 h 319088"/>
                <a:gd name="connsiteX2" fmla="*/ 97637 w 100018"/>
                <a:gd name="connsiteY2" fmla="*/ 111919 h 319088"/>
                <a:gd name="connsiteX3" fmla="*/ 5 w 100018"/>
                <a:gd name="connsiteY3" fmla="*/ 147639 h 319088"/>
                <a:gd name="connsiteX4" fmla="*/ 100018 w 100018"/>
                <a:gd name="connsiteY4" fmla="*/ 200025 h 319088"/>
                <a:gd name="connsiteX5" fmla="*/ 5 w 100018"/>
                <a:gd name="connsiteY5" fmla="*/ 230981 h 319088"/>
                <a:gd name="connsiteX6" fmla="*/ 100018 w 100018"/>
                <a:gd name="connsiteY6" fmla="*/ 319088 h 319088"/>
                <a:gd name="connsiteX0" fmla="*/ 92874 w 100018"/>
                <a:gd name="connsiteY0" fmla="*/ 0 h 319088"/>
                <a:gd name="connsiteX1" fmla="*/ 6 w 100018"/>
                <a:gd name="connsiteY1" fmla="*/ 69056 h 319088"/>
                <a:gd name="connsiteX2" fmla="*/ 97637 w 100018"/>
                <a:gd name="connsiteY2" fmla="*/ 111919 h 319088"/>
                <a:gd name="connsiteX3" fmla="*/ 5 w 100018"/>
                <a:gd name="connsiteY3" fmla="*/ 147639 h 319088"/>
                <a:gd name="connsiteX4" fmla="*/ 100018 w 100018"/>
                <a:gd name="connsiteY4" fmla="*/ 200025 h 319088"/>
                <a:gd name="connsiteX5" fmla="*/ 5 w 100018"/>
                <a:gd name="connsiteY5" fmla="*/ 230981 h 319088"/>
                <a:gd name="connsiteX6" fmla="*/ 100018 w 100018"/>
                <a:gd name="connsiteY6" fmla="*/ 319088 h 319088"/>
                <a:gd name="connsiteX0" fmla="*/ 92886 w 100030"/>
                <a:gd name="connsiteY0" fmla="*/ 0 h 319088"/>
                <a:gd name="connsiteX1" fmla="*/ 18 w 100030"/>
                <a:gd name="connsiteY1" fmla="*/ 69056 h 319088"/>
                <a:gd name="connsiteX2" fmla="*/ 97649 w 100030"/>
                <a:gd name="connsiteY2" fmla="*/ 111919 h 319088"/>
                <a:gd name="connsiteX3" fmla="*/ 17 w 100030"/>
                <a:gd name="connsiteY3" fmla="*/ 147639 h 319088"/>
                <a:gd name="connsiteX4" fmla="*/ 100030 w 100030"/>
                <a:gd name="connsiteY4" fmla="*/ 200025 h 319088"/>
                <a:gd name="connsiteX5" fmla="*/ 17 w 100030"/>
                <a:gd name="connsiteY5" fmla="*/ 230981 h 319088"/>
                <a:gd name="connsiteX6" fmla="*/ 100030 w 100030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41" h="319088">
                  <a:moveTo>
                    <a:pt x="92897" y="0"/>
                  </a:moveTo>
                  <a:cubicBezTo>
                    <a:pt x="89920" y="67865"/>
                    <a:pt x="1617" y="124221"/>
                    <a:pt x="29" y="69056"/>
                  </a:cubicBezTo>
                  <a:cubicBezTo>
                    <a:pt x="-1559" y="13891"/>
                    <a:pt x="97660" y="58340"/>
                    <a:pt x="97660" y="111919"/>
                  </a:cubicBezTo>
                  <a:cubicBezTo>
                    <a:pt x="97660" y="165498"/>
                    <a:pt x="2012" y="211536"/>
                    <a:pt x="28" y="147639"/>
                  </a:cubicBezTo>
                  <a:cubicBezTo>
                    <a:pt x="-1956" y="83742"/>
                    <a:pt x="100041" y="136129"/>
                    <a:pt x="100041" y="200025"/>
                  </a:cubicBezTo>
                  <a:cubicBezTo>
                    <a:pt x="100041" y="263921"/>
                    <a:pt x="28" y="296862"/>
                    <a:pt x="28" y="230981"/>
                  </a:cubicBezTo>
                  <a:cubicBezTo>
                    <a:pt x="28" y="165100"/>
                    <a:pt x="96669" y="218084"/>
                    <a:pt x="100041" y="319088"/>
                  </a:cubicBezTo>
                </a:path>
              </a:pathLst>
            </a:cu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Freeform 668"/>
            <p:cNvSpPr/>
            <p:nvPr/>
          </p:nvSpPr>
          <p:spPr>
            <a:xfrm rot="10395261">
              <a:off x="11057751" y="3878793"/>
              <a:ext cx="54762" cy="358516"/>
            </a:xfrm>
            <a:custGeom>
              <a:avLst/>
              <a:gdLst>
                <a:gd name="connsiteX0" fmla="*/ 121443 w 140493"/>
                <a:gd name="connsiteY0" fmla="*/ 0 h 319088"/>
                <a:gd name="connsiteX1" fmla="*/ 21431 w 140493"/>
                <a:gd name="connsiteY1" fmla="*/ 95250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23812 w 140493"/>
                <a:gd name="connsiteY3" fmla="*/ 173832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121443 w 140493"/>
                <a:gd name="connsiteY0" fmla="*/ 0 h 319088"/>
                <a:gd name="connsiteX1" fmla="*/ 30956 w 140493"/>
                <a:gd name="connsiteY1" fmla="*/ 88106 h 319088"/>
                <a:gd name="connsiteX2" fmla="*/ 128587 w 140493"/>
                <a:gd name="connsiteY2" fmla="*/ 128588 h 319088"/>
                <a:gd name="connsiteX3" fmla="*/ 33337 w 140493"/>
                <a:gd name="connsiteY3" fmla="*/ 180976 h 319088"/>
                <a:gd name="connsiteX4" fmla="*/ 138112 w 140493"/>
                <a:gd name="connsiteY4" fmla="*/ 230982 h 319088"/>
                <a:gd name="connsiteX5" fmla="*/ 0 w 140493"/>
                <a:gd name="connsiteY5" fmla="*/ 254794 h 319088"/>
                <a:gd name="connsiteX6" fmla="*/ 140493 w 140493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30982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16680 w 109548"/>
                <a:gd name="connsiteY5" fmla="*/ 264319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8097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0498 w 109548"/>
                <a:gd name="connsiteY0" fmla="*/ 0 h 319088"/>
                <a:gd name="connsiteX1" fmla="*/ 11 w 109548"/>
                <a:gd name="connsiteY1" fmla="*/ 88106 h 319088"/>
                <a:gd name="connsiteX2" fmla="*/ 97642 w 109548"/>
                <a:gd name="connsiteY2" fmla="*/ 128588 h 319088"/>
                <a:gd name="connsiteX3" fmla="*/ 2392 w 109548"/>
                <a:gd name="connsiteY3" fmla="*/ 161926 h 319088"/>
                <a:gd name="connsiteX4" fmla="*/ 107167 w 109548"/>
                <a:gd name="connsiteY4" fmla="*/ 228601 h 319088"/>
                <a:gd name="connsiteX5" fmla="*/ 4773 w 109548"/>
                <a:gd name="connsiteY5" fmla="*/ 250031 h 319088"/>
                <a:gd name="connsiteX6" fmla="*/ 109548 w 10954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61926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4772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7153 w 111928"/>
                <a:gd name="connsiteY5" fmla="*/ 25003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9 w 111928"/>
                <a:gd name="connsiteY5" fmla="*/ 230981 h 319088"/>
                <a:gd name="connsiteX6" fmla="*/ 111928 w 111928"/>
                <a:gd name="connsiteY6" fmla="*/ 319088 h 319088"/>
                <a:gd name="connsiteX0" fmla="*/ 92878 w 111928"/>
                <a:gd name="connsiteY0" fmla="*/ 0 h 319088"/>
                <a:gd name="connsiteX1" fmla="*/ 10 w 111928"/>
                <a:gd name="connsiteY1" fmla="*/ 69056 h 319088"/>
                <a:gd name="connsiteX2" fmla="*/ 100022 w 111928"/>
                <a:gd name="connsiteY2" fmla="*/ 128588 h 319088"/>
                <a:gd name="connsiteX3" fmla="*/ 9 w 111928"/>
                <a:gd name="connsiteY3" fmla="*/ 147639 h 319088"/>
                <a:gd name="connsiteX4" fmla="*/ 109547 w 111928"/>
                <a:gd name="connsiteY4" fmla="*/ 228601 h 319088"/>
                <a:gd name="connsiteX5" fmla="*/ 9 w 111928"/>
                <a:gd name="connsiteY5" fmla="*/ 230981 h 319088"/>
                <a:gd name="connsiteX6" fmla="*/ 111928 w 11192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9567 w 111948"/>
                <a:gd name="connsiteY4" fmla="*/ 228601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88 w 111938"/>
                <a:gd name="connsiteY0" fmla="*/ 0 h 319088"/>
                <a:gd name="connsiteX1" fmla="*/ 20 w 111938"/>
                <a:gd name="connsiteY1" fmla="*/ 69056 h 319088"/>
                <a:gd name="connsiteX2" fmla="*/ 97651 w 111938"/>
                <a:gd name="connsiteY2" fmla="*/ 111919 h 319088"/>
                <a:gd name="connsiteX3" fmla="*/ 19 w 111938"/>
                <a:gd name="connsiteY3" fmla="*/ 147639 h 319088"/>
                <a:gd name="connsiteX4" fmla="*/ 107176 w 111938"/>
                <a:gd name="connsiteY4" fmla="*/ 197644 h 319088"/>
                <a:gd name="connsiteX5" fmla="*/ 19 w 111938"/>
                <a:gd name="connsiteY5" fmla="*/ 230981 h 319088"/>
                <a:gd name="connsiteX6" fmla="*/ 111938 w 111938"/>
                <a:gd name="connsiteY6" fmla="*/ 319088 h 319088"/>
                <a:gd name="connsiteX0" fmla="*/ 92888 w 111938"/>
                <a:gd name="connsiteY0" fmla="*/ 0 h 319088"/>
                <a:gd name="connsiteX1" fmla="*/ 20 w 111938"/>
                <a:gd name="connsiteY1" fmla="*/ 69056 h 319088"/>
                <a:gd name="connsiteX2" fmla="*/ 97651 w 111938"/>
                <a:gd name="connsiteY2" fmla="*/ 111919 h 319088"/>
                <a:gd name="connsiteX3" fmla="*/ 19 w 111938"/>
                <a:gd name="connsiteY3" fmla="*/ 147639 h 319088"/>
                <a:gd name="connsiteX4" fmla="*/ 107176 w 111938"/>
                <a:gd name="connsiteY4" fmla="*/ 197644 h 319088"/>
                <a:gd name="connsiteX5" fmla="*/ 19 w 111938"/>
                <a:gd name="connsiteY5" fmla="*/ 230981 h 319088"/>
                <a:gd name="connsiteX6" fmla="*/ 111938 w 11193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0042 w 111948"/>
                <a:gd name="connsiteY4" fmla="*/ 200025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98 w 111948"/>
                <a:gd name="connsiteY0" fmla="*/ 0 h 319088"/>
                <a:gd name="connsiteX1" fmla="*/ 30 w 111948"/>
                <a:gd name="connsiteY1" fmla="*/ 69056 h 319088"/>
                <a:gd name="connsiteX2" fmla="*/ 97661 w 111948"/>
                <a:gd name="connsiteY2" fmla="*/ 111919 h 319088"/>
                <a:gd name="connsiteX3" fmla="*/ 29 w 111948"/>
                <a:gd name="connsiteY3" fmla="*/ 147639 h 319088"/>
                <a:gd name="connsiteX4" fmla="*/ 100042 w 111948"/>
                <a:gd name="connsiteY4" fmla="*/ 200025 h 319088"/>
                <a:gd name="connsiteX5" fmla="*/ 29 w 111948"/>
                <a:gd name="connsiteY5" fmla="*/ 230981 h 319088"/>
                <a:gd name="connsiteX6" fmla="*/ 111948 w 111948"/>
                <a:gd name="connsiteY6" fmla="*/ 319088 h 319088"/>
                <a:gd name="connsiteX0" fmla="*/ 92874 w 100018"/>
                <a:gd name="connsiteY0" fmla="*/ 0 h 319088"/>
                <a:gd name="connsiteX1" fmla="*/ 6 w 100018"/>
                <a:gd name="connsiteY1" fmla="*/ 69056 h 319088"/>
                <a:gd name="connsiteX2" fmla="*/ 97637 w 100018"/>
                <a:gd name="connsiteY2" fmla="*/ 111919 h 319088"/>
                <a:gd name="connsiteX3" fmla="*/ 5 w 100018"/>
                <a:gd name="connsiteY3" fmla="*/ 147639 h 319088"/>
                <a:gd name="connsiteX4" fmla="*/ 100018 w 100018"/>
                <a:gd name="connsiteY4" fmla="*/ 200025 h 319088"/>
                <a:gd name="connsiteX5" fmla="*/ 5 w 100018"/>
                <a:gd name="connsiteY5" fmla="*/ 230981 h 319088"/>
                <a:gd name="connsiteX6" fmla="*/ 100018 w 100018"/>
                <a:gd name="connsiteY6" fmla="*/ 319088 h 319088"/>
                <a:gd name="connsiteX0" fmla="*/ 92874 w 100018"/>
                <a:gd name="connsiteY0" fmla="*/ 0 h 319088"/>
                <a:gd name="connsiteX1" fmla="*/ 6 w 100018"/>
                <a:gd name="connsiteY1" fmla="*/ 69056 h 319088"/>
                <a:gd name="connsiteX2" fmla="*/ 97637 w 100018"/>
                <a:gd name="connsiteY2" fmla="*/ 111919 h 319088"/>
                <a:gd name="connsiteX3" fmla="*/ 5 w 100018"/>
                <a:gd name="connsiteY3" fmla="*/ 147639 h 319088"/>
                <a:gd name="connsiteX4" fmla="*/ 100018 w 100018"/>
                <a:gd name="connsiteY4" fmla="*/ 200025 h 319088"/>
                <a:gd name="connsiteX5" fmla="*/ 5 w 100018"/>
                <a:gd name="connsiteY5" fmla="*/ 230981 h 319088"/>
                <a:gd name="connsiteX6" fmla="*/ 100018 w 100018"/>
                <a:gd name="connsiteY6" fmla="*/ 319088 h 319088"/>
                <a:gd name="connsiteX0" fmla="*/ 92886 w 100030"/>
                <a:gd name="connsiteY0" fmla="*/ 0 h 319088"/>
                <a:gd name="connsiteX1" fmla="*/ 18 w 100030"/>
                <a:gd name="connsiteY1" fmla="*/ 69056 h 319088"/>
                <a:gd name="connsiteX2" fmla="*/ 97649 w 100030"/>
                <a:gd name="connsiteY2" fmla="*/ 111919 h 319088"/>
                <a:gd name="connsiteX3" fmla="*/ 17 w 100030"/>
                <a:gd name="connsiteY3" fmla="*/ 147639 h 319088"/>
                <a:gd name="connsiteX4" fmla="*/ 100030 w 100030"/>
                <a:gd name="connsiteY4" fmla="*/ 200025 h 319088"/>
                <a:gd name="connsiteX5" fmla="*/ 17 w 100030"/>
                <a:gd name="connsiteY5" fmla="*/ 230981 h 319088"/>
                <a:gd name="connsiteX6" fmla="*/ 100030 w 100030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  <a:gd name="connsiteX0" fmla="*/ 92897 w 100041"/>
                <a:gd name="connsiteY0" fmla="*/ 0 h 319088"/>
                <a:gd name="connsiteX1" fmla="*/ 29 w 100041"/>
                <a:gd name="connsiteY1" fmla="*/ 69056 h 319088"/>
                <a:gd name="connsiteX2" fmla="*/ 97660 w 100041"/>
                <a:gd name="connsiteY2" fmla="*/ 111919 h 319088"/>
                <a:gd name="connsiteX3" fmla="*/ 28 w 100041"/>
                <a:gd name="connsiteY3" fmla="*/ 147639 h 319088"/>
                <a:gd name="connsiteX4" fmla="*/ 100041 w 100041"/>
                <a:gd name="connsiteY4" fmla="*/ 200025 h 319088"/>
                <a:gd name="connsiteX5" fmla="*/ 28 w 100041"/>
                <a:gd name="connsiteY5" fmla="*/ 230981 h 319088"/>
                <a:gd name="connsiteX6" fmla="*/ 100041 w 100041"/>
                <a:gd name="connsiteY6" fmla="*/ 319088 h 3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41" h="319088">
                  <a:moveTo>
                    <a:pt x="92897" y="0"/>
                  </a:moveTo>
                  <a:cubicBezTo>
                    <a:pt x="89920" y="67865"/>
                    <a:pt x="1617" y="124221"/>
                    <a:pt x="29" y="69056"/>
                  </a:cubicBezTo>
                  <a:cubicBezTo>
                    <a:pt x="-1559" y="13891"/>
                    <a:pt x="97660" y="58340"/>
                    <a:pt x="97660" y="111919"/>
                  </a:cubicBezTo>
                  <a:cubicBezTo>
                    <a:pt x="97660" y="165498"/>
                    <a:pt x="2012" y="211536"/>
                    <a:pt x="28" y="147639"/>
                  </a:cubicBezTo>
                  <a:cubicBezTo>
                    <a:pt x="-1956" y="83742"/>
                    <a:pt x="100041" y="136129"/>
                    <a:pt x="100041" y="200025"/>
                  </a:cubicBezTo>
                  <a:cubicBezTo>
                    <a:pt x="100041" y="263921"/>
                    <a:pt x="28" y="296862"/>
                    <a:pt x="28" y="230981"/>
                  </a:cubicBezTo>
                  <a:cubicBezTo>
                    <a:pt x="28" y="165100"/>
                    <a:pt x="96669" y="218084"/>
                    <a:pt x="100041" y="31908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2" name="Straight Arrow Connector 671"/>
            <p:cNvCxnSpPr/>
            <p:nvPr/>
          </p:nvCxnSpPr>
          <p:spPr>
            <a:xfrm flipV="1">
              <a:off x="10907680" y="4104601"/>
              <a:ext cx="0" cy="1803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5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34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  <p:sp>
        <p:nvSpPr>
          <p:cNvPr id="346" name="Title 1"/>
          <p:cNvSpPr txBox="1">
            <a:spLocks/>
          </p:cNvSpPr>
          <p:nvPr/>
        </p:nvSpPr>
        <p:spPr>
          <a:xfrm>
            <a:off x="7315211" y="623562"/>
            <a:ext cx="5258616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Understanding The Nature of Normal Matter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17459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Scattering at Jefferson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8912" y="1845734"/>
            <a:ext cx="6693191" cy="4023360"/>
          </a:xfrm>
        </p:spPr>
        <p:txBody>
          <a:bodyPr/>
          <a:lstStyle/>
          <a:p>
            <a:pPr lvl="1"/>
            <a:r>
              <a:rPr lang="en-US" dirty="0" smtClean="0"/>
              <a:t>Fixed target electron accelerator</a:t>
            </a:r>
          </a:p>
          <a:p>
            <a:pPr lvl="1"/>
            <a:r>
              <a:rPr lang="en-US" dirty="0" smtClean="0"/>
              <a:t>Recently completed 12 GeV upgrade – First new physics in 3 years!</a:t>
            </a:r>
          </a:p>
          <a:p>
            <a:pPr lvl="1"/>
            <a:r>
              <a:rPr lang="en-US" dirty="0" smtClean="0"/>
              <a:t>World leader in polarized beam and polarized targets</a:t>
            </a:r>
          </a:p>
          <a:p>
            <a:pPr lvl="1"/>
            <a:r>
              <a:rPr lang="en-US" dirty="0"/>
              <a:t>Mission includes: </a:t>
            </a:r>
            <a:r>
              <a:rPr lang="en-US" dirty="0" smtClean="0"/>
              <a:t>“To deliver </a:t>
            </a:r>
            <a:r>
              <a:rPr lang="en-US" dirty="0"/>
              <a:t>discovery-caliber research by exploring the atomic nucleus and its fundamental </a:t>
            </a:r>
            <a:r>
              <a:rPr lang="en-US" dirty="0" smtClean="0"/>
              <a:t>constituents</a:t>
            </a:r>
            <a:r>
              <a:rPr lang="en-US" dirty="0"/>
              <a:t>, including precise tests of their </a:t>
            </a:r>
            <a:r>
              <a:rPr lang="en-US" dirty="0" smtClean="0"/>
              <a:t>interactions”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2" descr="CEBAF_Aeri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1" t="8582" r="4828" b="5918"/>
          <a:stretch/>
        </p:blipFill>
        <p:spPr bwMode="auto">
          <a:xfrm>
            <a:off x="1174331" y="1883834"/>
            <a:ext cx="32893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776384" y="2556464"/>
            <a:ext cx="1638330" cy="2339386"/>
            <a:chOff x="1776384" y="2556464"/>
            <a:chExt cx="1638330" cy="2339386"/>
          </a:xfrm>
        </p:grpSpPr>
        <p:sp>
          <p:nvSpPr>
            <p:cNvPr id="12" name="Freeform 11"/>
            <p:cNvSpPr/>
            <p:nvPr/>
          </p:nvSpPr>
          <p:spPr>
            <a:xfrm>
              <a:off x="1776384" y="2556464"/>
              <a:ext cx="1638330" cy="2168835"/>
            </a:xfrm>
            <a:custGeom>
              <a:avLst/>
              <a:gdLst>
                <a:gd name="connsiteX0" fmla="*/ 0 w 1791414"/>
                <a:gd name="connsiteY0" fmla="*/ 2095590 h 2095590"/>
                <a:gd name="connsiteX1" fmla="*/ 295275 w 1791414"/>
                <a:gd name="connsiteY1" fmla="*/ 223928 h 2095590"/>
                <a:gd name="connsiteX2" fmla="*/ 1576387 w 1791414"/>
                <a:gd name="connsiteY2" fmla="*/ 214403 h 2095590"/>
                <a:gd name="connsiteX3" fmla="*/ 1638300 w 1791414"/>
                <a:gd name="connsiteY3" fmla="*/ 1847940 h 2095590"/>
                <a:gd name="connsiteX4" fmla="*/ 47625 w 1791414"/>
                <a:gd name="connsiteY4" fmla="*/ 1771740 h 2095590"/>
                <a:gd name="connsiteX0" fmla="*/ 0 w 1785050"/>
                <a:gd name="connsiteY0" fmla="*/ 2050394 h 2050394"/>
                <a:gd name="connsiteX1" fmla="*/ 295275 w 1785050"/>
                <a:gd name="connsiteY1" fmla="*/ 178732 h 2050394"/>
                <a:gd name="connsiteX2" fmla="*/ 1562100 w 1785050"/>
                <a:gd name="connsiteY2" fmla="*/ 259695 h 2050394"/>
                <a:gd name="connsiteX3" fmla="*/ 1638300 w 1785050"/>
                <a:gd name="connsiteY3" fmla="*/ 1802744 h 2050394"/>
                <a:gd name="connsiteX4" fmla="*/ 47625 w 1785050"/>
                <a:gd name="connsiteY4" fmla="*/ 1726544 h 2050394"/>
                <a:gd name="connsiteX0" fmla="*/ 0 w 1733644"/>
                <a:gd name="connsiteY0" fmla="*/ 2059340 h 2059340"/>
                <a:gd name="connsiteX1" fmla="*/ 295275 w 1733644"/>
                <a:gd name="connsiteY1" fmla="*/ 187678 h 2059340"/>
                <a:gd name="connsiteX2" fmla="*/ 1562100 w 1733644"/>
                <a:gd name="connsiteY2" fmla="*/ 268641 h 2059340"/>
                <a:gd name="connsiteX3" fmla="*/ 1638300 w 1733644"/>
                <a:gd name="connsiteY3" fmla="*/ 1811690 h 2059340"/>
                <a:gd name="connsiteX4" fmla="*/ 47625 w 1733644"/>
                <a:gd name="connsiteY4" fmla="*/ 1735490 h 2059340"/>
                <a:gd name="connsiteX0" fmla="*/ 0 w 1747040"/>
                <a:gd name="connsiteY0" fmla="*/ 1995983 h 1995983"/>
                <a:gd name="connsiteX1" fmla="*/ 295275 w 1747040"/>
                <a:gd name="connsiteY1" fmla="*/ 124321 h 1995983"/>
                <a:gd name="connsiteX2" fmla="*/ 1609725 w 1747040"/>
                <a:gd name="connsiteY2" fmla="*/ 367209 h 1995983"/>
                <a:gd name="connsiteX3" fmla="*/ 1638300 w 1747040"/>
                <a:gd name="connsiteY3" fmla="*/ 1748333 h 1995983"/>
                <a:gd name="connsiteX4" fmla="*/ 47625 w 1747040"/>
                <a:gd name="connsiteY4" fmla="*/ 1672133 h 1995983"/>
                <a:gd name="connsiteX0" fmla="*/ 0 w 1747040"/>
                <a:gd name="connsiteY0" fmla="*/ 2046747 h 2046747"/>
                <a:gd name="connsiteX1" fmla="*/ 295275 w 1747040"/>
                <a:gd name="connsiteY1" fmla="*/ 175085 h 2046747"/>
                <a:gd name="connsiteX2" fmla="*/ 1609725 w 1747040"/>
                <a:gd name="connsiteY2" fmla="*/ 417973 h 2046747"/>
                <a:gd name="connsiteX3" fmla="*/ 1638300 w 1747040"/>
                <a:gd name="connsiteY3" fmla="*/ 1799097 h 2046747"/>
                <a:gd name="connsiteX4" fmla="*/ 47625 w 1747040"/>
                <a:gd name="connsiteY4" fmla="*/ 1722897 h 2046747"/>
                <a:gd name="connsiteX0" fmla="*/ 24 w 1747064"/>
                <a:gd name="connsiteY0" fmla="*/ 2046747 h 2046965"/>
                <a:gd name="connsiteX1" fmla="*/ 295299 w 1747064"/>
                <a:gd name="connsiteY1" fmla="*/ 175085 h 2046965"/>
                <a:gd name="connsiteX2" fmla="*/ 1609749 w 1747064"/>
                <a:gd name="connsiteY2" fmla="*/ 417973 h 2046965"/>
                <a:gd name="connsiteX3" fmla="*/ 1638324 w 1747064"/>
                <a:gd name="connsiteY3" fmla="*/ 1799097 h 2046965"/>
                <a:gd name="connsiteX4" fmla="*/ 47649 w 1747064"/>
                <a:gd name="connsiteY4" fmla="*/ 1722897 h 2046965"/>
                <a:gd name="connsiteX0" fmla="*/ 28 w 1809167"/>
                <a:gd name="connsiteY0" fmla="*/ 1888492 h 1888743"/>
                <a:gd name="connsiteX1" fmla="*/ 261965 w 1809167"/>
                <a:gd name="connsiteY1" fmla="*/ 221618 h 1888743"/>
                <a:gd name="connsiteX2" fmla="*/ 1609753 w 1809167"/>
                <a:gd name="connsiteY2" fmla="*/ 259718 h 1888743"/>
                <a:gd name="connsiteX3" fmla="*/ 1638328 w 1809167"/>
                <a:gd name="connsiteY3" fmla="*/ 1640842 h 1888743"/>
                <a:gd name="connsiteX4" fmla="*/ 47653 w 1809167"/>
                <a:gd name="connsiteY4" fmla="*/ 1564642 h 1888743"/>
                <a:gd name="connsiteX0" fmla="*/ 28 w 1748186"/>
                <a:gd name="connsiteY0" fmla="*/ 1923971 h 1924222"/>
                <a:gd name="connsiteX1" fmla="*/ 261965 w 1748186"/>
                <a:gd name="connsiteY1" fmla="*/ 257097 h 1924222"/>
                <a:gd name="connsiteX2" fmla="*/ 1609753 w 1748186"/>
                <a:gd name="connsiteY2" fmla="*/ 295197 h 1924222"/>
                <a:gd name="connsiteX3" fmla="*/ 1638328 w 1748186"/>
                <a:gd name="connsiteY3" fmla="*/ 1676321 h 1924222"/>
                <a:gd name="connsiteX4" fmla="*/ 47653 w 1748186"/>
                <a:gd name="connsiteY4" fmla="*/ 1600121 h 1924222"/>
                <a:gd name="connsiteX0" fmla="*/ 28 w 1745348"/>
                <a:gd name="connsiteY0" fmla="*/ 2051340 h 2051591"/>
                <a:gd name="connsiteX1" fmla="*/ 261965 w 1745348"/>
                <a:gd name="connsiteY1" fmla="*/ 384466 h 2051591"/>
                <a:gd name="connsiteX2" fmla="*/ 1609753 w 1745348"/>
                <a:gd name="connsiteY2" fmla="*/ 422566 h 2051591"/>
                <a:gd name="connsiteX3" fmla="*/ 1638328 w 1745348"/>
                <a:gd name="connsiteY3" fmla="*/ 1803690 h 2051591"/>
                <a:gd name="connsiteX4" fmla="*/ 47653 w 1745348"/>
                <a:gd name="connsiteY4" fmla="*/ 1727490 h 2051591"/>
                <a:gd name="connsiteX0" fmla="*/ 28 w 1745348"/>
                <a:gd name="connsiteY0" fmla="*/ 2145644 h 2145958"/>
                <a:gd name="connsiteX1" fmla="*/ 261965 w 1745348"/>
                <a:gd name="connsiteY1" fmla="*/ 478770 h 2145958"/>
                <a:gd name="connsiteX2" fmla="*/ 1609753 w 1745348"/>
                <a:gd name="connsiteY2" fmla="*/ 516870 h 2145958"/>
                <a:gd name="connsiteX3" fmla="*/ 1638328 w 1745348"/>
                <a:gd name="connsiteY3" fmla="*/ 1897994 h 2145958"/>
                <a:gd name="connsiteX4" fmla="*/ 47653 w 1745348"/>
                <a:gd name="connsiteY4" fmla="*/ 1821794 h 2145958"/>
                <a:gd name="connsiteX0" fmla="*/ 28 w 1744427"/>
                <a:gd name="connsiteY0" fmla="*/ 2101263 h 2101577"/>
                <a:gd name="connsiteX1" fmla="*/ 261965 w 1744427"/>
                <a:gd name="connsiteY1" fmla="*/ 434389 h 2101577"/>
                <a:gd name="connsiteX2" fmla="*/ 1609753 w 1744427"/>
                <a:gd name="connsiteY2" fmla="*/ 472489 h 2101577"/>
                <a:gd name="connsiteX3" fmla="*/ 1638328 w 1744427"/>
                <a:gd name="connsiteY3" fmla="*/ 1853613 h 2101577"/>
                <a:gd name="connsiteX4" fmla="*/ 47653 w 1744427"/>
                <a:gd name="connsiteY4" fmla="*/ 1777413 h 2101577"/>
                <a:gd name="connsiteX0" fmla="*/ 28 w 1638329"/>
                <a:gd name="connsiteY0" fmla="*/ 2101263 h 2101577"/>
                <a:gd name="connsiteX1" fmla="*/ 261965 w 1638329"/>
                <a:gd name="connsiteY1" fmla="*/ 434389 h 2101577"/>
                <a:gd name="connsiteX2" fmla="*/ 1609753 w 1638329"/>
                <a:gd name="connsiteY2" fmla="*/ 472489 h 2101577"/>
                <a:gd name="connsiteX3" fmla="*/ 1638328 w 1638329"/>
                <a:gd name="connsiteY3" fmla="*/ 1853613 h 2101577"/>
                <a:gd name="connsiteX4" fmla="*/ 47653 w 1638329"/>
                <a:gd name="connsiteY4" fmla="*/ 1777413 h 2101577"/>
                <a:gd name="connsiteX0" fmla="*/ 28 w 1638329"/>
                <a:gd name="connsiteY0" fmla="*/ 2101263 h 2184030"/>
                <a:gd name="connsiteX1" fmla="*/ 261965 w 1638329"/>
                <a:gd name="connsiteY1" fmla="*/ 434389 h 2184030"/>
                <a:gd name="connsiteX2" fmla="*/ 1609753 w 1638329"/>
                <a:gd name="connsiteY2" fmla="*/ 472489 h 2184030"/>
                <a:gd name="connsiteX3" fmla="*/ 1638328 w 1638329"/>
                <a:gd name="connsiteY3" fmla="*/ 1853613 h 2184030"/>
                <a:gd name="connsiteX4" fmla="*/ 47653 w 1638329"/>
                <a:gd name="connsiteY4" fmla="*/ 1777413 h 2184030"/>
                <a:gd name="connsiteX0" fmla="*/ 28 w 1744077"/>
                <a:gd name="connsiteY0" fmla="*/ 2101263 h 2108174"/>
                <a:gd name="connsiteX1" fmla="*/ 261965 w 1744077"/>
                <a:gd name="connsiteY1" fmla="*/ 434389 h 2108174"/>
                <a:gd name="connsiteX2" fmla="*/ 1609753 w 1744077"/>
                <a:gd name="connsiteY2" fmla="*/ 472489 h 2108174"/>
                <a:gd name="connsiteX3" fmla="*/ 1638328 w 1744077"/>
                <a:gd name="connsiteY3" fmla="*/ 1853613 h 2108174"/>
                <a:gd name="connsiteX4" fmla="*/ 52416 w 1744077"/>
                <a:gd name="connsiteY4" fmla="*/ 1763125 h 2108174"/>
                <a:gd name="connsiteX0" fmla="*/ 28 w 1638330"/>
                <a:gd name="connsiteY0" fmla="*/ 2101263 h 2168835"/>
                <a:gd name="connsiteX1" fmla="*/ 261965 w 1638330"/>
                <a:gd name="connsiteY1" fmla="*/ 434389 h 2168835"/>
                <a:gd name="connsiteX2" fmla="*/ 1609753 w 1638330"/>
                <a:gd name="connsiteY2" fmla="*/ 472489 h 2168835"/>
                <a:gd name="connsiteX3" fmla="*/ 1638328 w 1638330"/>
                <a:gd name="connsiteY3" fmla="*/ 1853613 h 2168835"/>
                <a:gd name="connsiteX4" fmla="*/ 52416 w 1638330"/>
                <a:gd name="connsiteY4" fmla="*/ 1763125 h 216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30" h="2168835">
                  <a:moveTo>
                    <a:pt x="28" y="2101263"/>
                  </a:moveTo>
                  <a:cubicBezTo>
                    <a:pt x="-2750" y="2122297"/>
                    <a:pt x="203228" y="1082089"/>
                    <a:pt x="261965" y="434389"/>
                  </a:cubicBezTo>
                  <a:cubicBezTo>
                    <a:pt x="320702" y="-213311"/>
                    <a:pt x="1623247" y="-83136"/>
                    <a:pt x="1609753" y="472489"/>
                  </a:cubicBezTo>
                  <a:cubicBezTo>
                    <a:pt x="1596259" y="1028114"/>
                    <a:pt x="1635947" y="1467057"/>
                    <a:pt x="1638328" y="1853613"/>
                  </a:cubicBezTo>
                  <a:cubicBezTo>
                    <a:pt x="1640709" y="2240169"/>
                    <a:pt x="27015" y="2337800"/>
                    <a:pt x="52416" y="1763125"/>
                  </a:cubicBezTo>
                </a:path>
              </a:pathLst>
            </a:custGeom>
            <a:noFill/>
            <a:ln w="571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414714" y="4238625"/>
              <a:ext cx="0" cy="657225"/>
            </a:xfrm>
            <a:prstGeom prst="line">
              <a:avLst/>
            </a:prstGeom>
            <a:ln w="5715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586038" y="5055029"/>
            <a:ext cx="1466849" cy="342900"/>
            <a:chOff x="2586038" y="5055029"/>
            <a:chExt cx="1466849" cy="342900"/>
          </a:xfrm>
        </p:grpSpPr>
        <p:sp>
          <p:nvSpPr>
            <p:cNvPr id="16" name="Oval 15"/>
            <p:cNvSpPr/>
            <p:nvPr/>
          </p:nvSpPr>
          <p:spPr>
            <a:xfrm>
              <a:off x="2586038" y="5055029"/>
              <a:ext cx="590550" cy="342900"/>
            </a:xfrm>
            <a:prstGeom prst="ellipse">
              <a:avLst/>
            </a:prstGeom>
            <a:noFill/>
            <a:ln w="571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3229559" y="5210170"/>
              <a:ext cx="375654" cy="172490"/>
            </a:xfrm>
            <a:prstGeom prst="ellipse">
              <a:avLst/>
            </a:prstGeom>
            <a:noFill/>
            <a:ln w="571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3629037" y="5167313"/>
              <a:ext cx="423850" cy="210584"/>
            </a:xfrm>
            <a:prstGeom prst="ellipse">
              <a:avLst/>
            </a:prstGeom>
            <a:noFill/>
            <a:ln w="571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090104" y="4871772"/>
            <a:ext cx="750858" cy="328613"/>
            <a:chOff x="3090104" y="4871772"/>
            <a:chExt cx="750858" cy="328613"/>
          </a:xfrm>
        </p:grpSpPr>
        <p:cxnSp>
          <p:nvCxnSpPr>
            <p:cNvPr id="20" name="Straight Connector 19"/>
            <p:cNvCxnSpPr>
              <a:endCxn id="16" idx="7"/>
            </p:cNvCxnSpPr>
            <p:nvPr/>
          </p:nvCxnSpPr>
          <p:spPr>
            <a:xfrm flipH="1">
              <a:off x="3090104" y="4871773"/>
              <a:ext cx="324610" cy="233473"/>
            </a:xfrm>
            <a:prstGeom prst="line">
              <a:avLst/>
            </a:prstGeom>
            <a:ln w="5715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409953" y="4895850"/>
              <a:ext cx="4761" cy="304535"/>
            </a:xfrm>
            <a:prstGeom prst="line">
              <a:avLst/>
            </a:prstGeom>
            <a:ln w="5715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19" idx="0"/>
            </p:cNvCxnSpPr>
            <p:nvPr/>
          </p:nvCxnSpPr>
          <p:spPr>
            <a:xfrm>
              <a:off x="3414717" y="4871772"/>
              <a:ext cx="426245" cy="295541"/>
            </a:xfrm>
            <a:prstGeom prst="line">
              <a:avLst/>
            </a:prstGeom>
            <a:ln w="5715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/>
          <p:cNvSpPr/>
          <p:nvPr/>
        </p:nvSpPr>
        <p:spPr>
          <a:xfrm>
            <a:off x="1716950" y="4630244"/>
            <a:ext cx="95055" cy="9505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</a:rPr>
              <a:t>e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2" name="Oval 106"/>
          <p:cNvSpPr>
            <a:spLocks noChangeArrowheads="1"/>
          </p:cNvSpPr>
          <p:nvPr/>
        </p:nvSpPr>
        <p:spPr bwMode="auto">
          <a:xfrm>
            <a:off x="2846220" y="5176015"/>
            <a:ext cx="58704" cy="58704"/>
          </a:xfrm>
          <a:prstGeom prst="ellipse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33" name="Oval 108"/>
          <p:cNvSpPr>
            <a:spLocks noChangeArrowheads="1"/>
          </p:cNvSpPr>
          <p:nvPr/>
        </p:nvSpPr>
        <p:spPr bwMode="auto">
          <a:xfrm>
            <a:off x="2871379" y="5217947"/>
            <a:ext cx="58704" cy="58704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34" name="Oval 109"/>
          <p:cNvSpPr>
            <a:spLocks noChangeArrowheads="1"/>
          </p:cNvSpPr>
          <p:nvPr/>
        </p:nvSpPr>
        <p:spPr bwMode="auto">
          <a:xfrm>
            <a:off x="2846220" y="5209560"/>
            <a:ext cx="58704" cy="58704"/>
          </a:xfrm>
          <a:prstGeom prst="ellipse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sp>
        <p:nvSpPr>
          <p:cNvPr id="35" name="Oval 110"/>
          <p:cNvSpPr>
            <a:spLocks noChangeArrowheads="1"/>
          </p:cNvSpPr>
          <p:nvPr/>
        </p:nvSpPr>
        <p:spPr bwMode="auto">
          <a:xfrm>
            <a:off x="2879765" y="5184137"/>
            <a:ext cx="58704" cy="58704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4832771" y="4350946"/>
            <a:ext cx="3406348" cy="1275125"/>
            <a:chOff x="962529" y="2087478"/>
            <a:chExt cx="5366081" cy="2008728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1097280" y="3561346"/>
              <a:ext cx="219937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4138862" y="2087478"/>
              <a:ext cx="2189748" cy="1473868"/>
              <a:chOff x="4138862" y="2087478"/>
              <a:chExt cx="2189748" cy="1473868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 flipV="1">
                <a:off x="4138862" y="2695074"/>
                <a:ext cx="1263317" cy="8662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7"/>
              <p:cNvSpPr/>
              <p:nvPr/>
            </p:nvSpPr>
            <p:spPr>
              <a:xfrm rot="19378239">
                <a:off x="5293894" y="2087478"/>
                <a:ext cx="1034716" cy="58954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</p:grpSp>
        <p:sp>
          <p:nvSpPr>
            <p:cNvPr id="41" name="Oval 40"/>
            <p:cNvSpPr/>
            <p:nvPr/>
          </p:nvSpPr>
          <p:spPr>
            <a:xfrm>
              <a:off x="3296651" y="3019925"/>
              <a:ext cx="1076281" cy="10762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962529" y="3475421"/>
              <a:ext cx="218274" cy="218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4289982" y="3561346"/>
              <a:ext cx="167238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4938258" y="2820006"/>
              <a:ext cx="218274" cy="218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Arc 44"/>
            <p:cNvSpPr/>
            <p:nvPr/>
          </p:nvSpPr>
          <p:spPr>
            <a:xfrm>
              <a:off x="4319332" y="3320716"/>
              <a:ext cx="336884" cy="50532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4662243" y="3260562"/>
                  <a:ext cx="18947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7" name="TextBox 1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2243" y="3260562"/>
                  <a:ext cx="189474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2258" r="-22581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0217" y="3647074"/>
            <a:ext cx="3595248" cy="2696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96" y="5626071"/>
            <a:ext cx="131581" cy="263161"/>
          </a:xfrm>
          <a:prstGeom prst="rect">
            <a:avLst/>
          </a:prstGeom>
        </p:spPr>
      </p:pic>
      <p:sp>
        <p:nvSpPr>
          <p:cNvPr id="3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9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09063 -0.06528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63 -0.06527 L -0.28959 0.042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537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path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0.00186 C -0.00287 -0.00324 0.01562 -0.21945 0.01888 -0.25255 C 0.02018 -0.29028 0.03151 -0.2919 0.04114 -0.30047 C 0.04687 -0.30996 0.08281 -0.31389 0.09739 -0.30695 C 0.11158 -0.29908 0.12539 -0.2801 0.12565 -0.25579 C 0.12799 -0.14375 0.12916 -0.14584 0.12877 -0.04074 C 0.12916 0.02083 0.00013 0.02083 0.0026 -0.04144 C 0.00403 -0.07824 0.01796 -0.2125 0.01888 -0.25348 C 0.02369 -0.28727 0.04296 -0.30926 0.07461 -0.31042 C 0.09179 -0.30695 0.12435 -0.29584 0.1276 -0.24885 C 0.13476 -0.20093 0.13151 -0.02709 0.13229 0.02708 C 0.13151 0.02939 0.09114 0.07685 0.09114 0.07662 " pathEditMode="relative" rAng="0" ptsTypes="AAAAAAAAAA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8" y="-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107 -0.01436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718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15 0.07662 L 0.09115 0.07662 C 0.09297 0.07939 0.09323 0.07963 0.09466 0.08263 C 0.09505 0.08356 0.0957 0.08426 0.09583 0.08518 C 0.09636 0.08657 0.0961 0.08588 0.09688 0.08726 C 0.09714 0.08865 0.09714 0.08888 0.09779 0.09027 C 0.09844 0.0912 0.09961 0.09282 0.09961 0.09305 C 0.10052 0.09513 0.09948 0.09213 0.10065 0.0949 C 0.10065 0.09513 0.10065 0.09537 0.10091 0.0956 C 0.1013 0.09629 0.10208 0.09768 0.10208 0.09791 L 0.10261 0.09884 " pathEditMode="relative" rAng="0" ptsTypes="AAAAAAAAAAA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11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01498 0.0081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39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00234 0.01597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78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01589 0.008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 animBg="1"/>
      <p:bldP spid="31" grpId="2" animBg="1"/>
      <p:bldP spid="31" grpId="3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47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353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Up Arrow 190"/>
          <p:cNvSpPr/>
          <p:nvPr/>
        </p:nvSpPr>
        <p:spPr>
          <a:xfrm>
            <a:off x="2223449" y="3755832"/>
            <a:ext cx="466618" cy="1350987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284953" cy="1450757"/>
          </a:xfrm>
        </p:spPr>
        <p:txBody>
          <a:bodyPr/>
          <a:lstStyle/>
          <a:p>
            <a:r>
              <a:rPr lang="en-US" dirty="0" smtClean="0"/>
              <a:t>Electron Scattering – Measuring Structure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136379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Scattering electrons from nuclei (consisting of protons and neutrons)</a:t>
                </a:r>
              </a:p>
              <a:p>
                <a:r>
                  <a:rPr lang="en-US" dirty="0" smtClean="0"/>
                  <a:t>We measure the cross section, which can be thought of as normalized counts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								            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1363793"/>
              </a:xfrm>
              <a:blipFill rotWithShape="0">
                <a:blip r:embed="rId4"/>
                <a:stretch>
                  <a:fillRect l="-606" t="-6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610207" y="3702605"/>
            <a:ext cx="2036198" cy="1450328"/>
            <a:chOff x="3569551" y="3080090"/>
            <a:chExt cx="2036198" cy="1450328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4596065" y="3080090"/>
              <a:ext cx="300790" cy="7579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569551" y="3884087"/>
              <a:ext cx="20361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Scattering from</a:t>
              </a:r>
            </a:p>
            <a:p>
              <a:pPr algn="ctr"/>
              <a:r>
                <a:rPr lang="en-US" dirty="0" smtClean="0"/>
                <a:t>a point-like nucleon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61024" y="3150789"/>
            <a:ext cx="3154315" cy="1829105"/>
            <a:chOff x="5220368" y="2528274"/>
            <a:chExt cx="3154315" cy="1829105"/>
          </a:xfrm>
        </p:grpSpPr>
        <p:sp>
          <p:nvSpPr>
            <p:cNvPr id="7" name="Rounded Rectangle 6"/>
            <p:cNvSpPr/>
            <p:nvPr/>
          </p:nvSpPr>
          <p:spPr>
            <a:xfrm>
              <a:off x="5220368" y="2528274"/>
              <a:ext cx="2574758" cy="781683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6757144" y="3373067"/>
              <a:ext cx="372293" cy="3448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338484" y="3711048"/>
              <a:ext cx="20361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Deviation from</a:t>
              </a:r>
            </a:p>
            <a:p>
              <a:pPr algn="ctr"/>
              <a:r>
                <a:rPr lang="en-US" dirty="0" smtClean="0"/>
                <a:t>a point-like nucleon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972742" y="3366780"/>
                <a:ext cx="18488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Mott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2742" y="3366780"/>
                <a:ext cx="184885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610207" y="3176037"/>
                <a:ext cx="6096000" cy="71731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207" y="3176037"/>
                <a:ext cx="6096000" cy="71731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335100" y="3338566"/>
            <a:ext cx="3996630" cy="1496090"/>
            <a:chOff x="962529" y="2087478"/>
            <a:chExt cx="5366081" cy="2008728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1097280" y="3561346"/>
              <a:ext cx="219937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4138862" y="2087478"/>
              <a:ext cx="2189748" cy="1473868"/>
              <a:chOff x="4138862" y="2087478"/>
              <a:chExt cx="2189748" cy="1473868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 flipV="1">
                <a:off x="4138862" y="2695074"/>
                <a:ext cx="1263317" cy="8662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 rot="19378239">
                <a:off x="5293894" y="2087478"/>
                <a:ext cx="1034716" cy="58954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Detector</a:t>
                </a:r>
              </a:p>
            </p:txBody>
          </p:sp>
        </p:grpSp>
        <p:sp>
          <p:nvSpPr>
            <p:cNvPr id="24" name="Oval 23"/>
            <p:cNvSpPr/>
            <p:nvPr/>
          </p:nvSpPr>
          <p:spPr>
            <a:xfrm>
              <a:off x="3296651" y="3019925"/>
              <a:ext cx="1076281" cy="10762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Target</a:t>
              </a:r>
              <a:endParaRPr lang="en-US" sz="1200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962529" y="3475421"/>
              <a:ext cx="218274" cy="218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289982" y="3561346"/>
              <a:ext cx="167238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4938258" y="2820006"/>
              <a:ext cx="218274" cy="21827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8" name="Arc 27"/>
            <p:cNvSpPr/>
            <p:nvPr/>
          </p:nvSpPr>
          <p:spPr>
            <a:xfrm>
              <a:off x="4319332" y="3320716"/>
              <a:ext cx="336884" cy="50532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4662243" y="3260562"/>
                  <a:ext cx="169600" cy="2479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37" name="TextBox 1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2243" y="3260562"/>
                  <a:ext cx="189474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2258" r="-22581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4242244" y="2609160"/>
            <a:ext cx="858858" cy="749298"/>
            <a:chOff x="4242244" y="2609160"/>
            <a:chExt cx="858858" cy="749298"/>
          </a:xfrm>
        </p:grpSpPr>
        <p:sp>
          <p:nvSpPr>
            <p:cNvPr id="9" name="Right Arrow 8"/>
            <p:cNvSpPr/>
            <p:nvPr/>
          </p:nvSpPr>
          <p:spPr>
            <a:xfrm rot="19287689">
              <a:off x="4242244" y="2979915"/>
              <a:ext cx="469240" cy="378543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 rot="19269149">
                  <a:off x="4512095" y="2609160"/>
                  <a:ext cx="589007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269149">
                  <a:off x="4512095" y="2609160"/>
                  <a:ext cx="589007" cy="58477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5" name="Group 184"/>
          <p:cNvGrpSpPr/>
          <p:nvPr/>
        </p:nvGrpSpPr>
        <p:grpSpPr>
          <a:xfrm>
            <a:off x="511355" y="4453953"/>
            <a:ext cx="3173828" cy="2108212"/>
            <a:chOff x="511355" y="4453953"/>
            <a:chExt cx="3173828" cy="2108212"/>
          </a:xfrm>
        </p:grpSpPr>
        <p:sp>
          <p:nvSpPr>
            <p:cNvPr id="184" name="Freeform 183"/>
            <p:cNvSpPr/>
            <p:nvPr/>
          </p:nvSpPr>
          <p:spPr>
            <a:xfrm>
              <a:off x="591670" y="5056094"/>
              <a:ext cx="3093513" cy="1506071"/>
            </a:xfrm>
            <a:custGeom>
              <a:avLst/>
              <a:gdLst>
                <a:gd name="connsiteX0" fmla="*/ 13447 w 3173506"/>
                <a:gd name="connsiteY0" fmla="*/ 484094 h 1532965"/>
                <a:gd name="connsiteX1" fmla="*/ 0 w 3173506"/>
                <a:gd name="connsiteY1" fmla="*/ 1532965 h 1532965"/>
                <a:gd name="connsiteX2" fmla="*/ 3173506 w 3173506"/>
                <a:gd name="connsiteY2" fmla="*/ 1532965 h 1532965"/>
                <a:gd name="connsiteX3" fmla="*/ 3173506 w 3173506"/>
                <a:gd name="connsiteY3" fmla="*/ 0 h 153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3506" h="1532965">
                  <a:moveTo>
                    <a:pt x="13447" y="484094"/>
                  </a:moveTo>
                  <a:lnTo>
                    <a:pt x="0" y="1532965"/>
                  </a:lnTo>
                  <a:lnTo>
                    <a:pt x="3173506" y="1532965"/>
                  </a:lnTo>
                  <a:lnTo>
                    <a:pt x="3173506" y="0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21073790">
              <a:off x="511355" y="4453953"/>
              <a:ext cx="3150363" cy="857999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613203" y="5594180"/>
            <a:ext cx="1640618" cy="633216"/>
            <a:chOff x="613203" y="5594180"/>
            <a:chExt cx="1640618" cy="633216"/>
          </a:xfrm>
        </p:grpSpPr>
        <p:cxnSp>
          <p:nvCxnSpPr>
            <p:cNvPr id="47" name="Straight Arrow Connector 46"/>
            <p:cNvCxnSpPr/>
            <p:nvPr/>
          </p:nvCxnSpPr>
          <p:spPr>
            <a:xfrm flipV="1">
              <a:off x="613203" y="5658176"/>
              <a:ext cx="1638080" cy="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948286" y="5594180"/>
              <a:ext cx="162569" cy="1625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613203" y="5824023"/>
              <a:ext cx="1638080" cy="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1709110" y="5760027"/>
              <a:ext cx="162569" cy="1625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V="1">
              <a:off x="613203" y="5976423"/>
              <a:ext cx="1638080" cy="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1350958" y="5912427"/>
              <a:ext cx="162569" cy="1625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V="1">
              <a:off x="615741" y="6128823"/>
              <a:ext cx="1638080" cy="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738227" y="6064827"/>
              <a:ext cx="162569" cy="16256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2253465" y="5210117"/>
            <a:ext cx="1436741" cy="1415664"/>
            <a:chOff x="2253465" y="5210117"/>
            <a:chExt cx="1436741" cy="1415664"/>
          </a:xfrm>
        </p:grpSpPr>
        <p:grpSp>
          <p:nvGrpSpPr>
            <p:cNvPr id="110" name="Group 109"/>
            <p:cNvGrpSpPr/>
            <p:nvPr/>
          </p:nvGrpSpPr>
          <p:grpSpPr>
            <a:xfrm>
              <a:off x="2359303" y="5393877"/>
              <a:ext cx="492052" cy="487219"/>
              <a:chOff x="2950217" y="2886620"/>
              <a:chExt cx="1992467" cy="1972898"/>
            </a:xfrm>
          </p:grpSpPr>
          <p:sp>
            <p:nvSpPr>
              <p:cNvPr id="97" name="Oval 96"/>
              <p:cNvSpPr>
                <a:spLocks noChangeAspect="1"/>
              </p:cNvSpPr>
              <p:nvPr/>
            </p:nvSpPr>
            <p:spPr bwMode="auto">
              <a:xfrm>
                <a:off x="2950217" y="2886620"/>
                <a:ext cx="1972129" cy="197289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gradFill flip="none" rotWithShape="1">
                  <a:gsLst>
                    <a:gs pos="0">
                      <a:srgbClr val="6666FF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98" name="Oval 51"/>
              <p:cNvSpPr>
                <a:spLocks/>
              </p:cNvSpPr>
              <p:nvPr/>
            </p:nvSpPr>
            <p:spPr bwMode="auto">
              <a:xfrm rot="18420088">
                <a:off x="3741746" y="2861316"/>
                <a:ext cx="408672" cy="19721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9" name="Oval 54"/>
              <p:cNvSpPr>
                <a:spLocks/>
              </p:cNvSpPr>
              <p:nvPr/>
            </p:nvSpPr>
            <p:spPr bwMode="auto">
              <a:xfrm rot="14573677">
                <a:off x="3752284" y="2916234"/>
                <a:ext cx="408672" cy="1972129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0" name="Oval 59"/>
              <p:cNvSpPr>
                <a:spLocks/>
              </p:cNvSpPr>
              <p:nvPr/>
            </p:nvSpPr>
            <p:spPr bwMode="auto">
              <a:xfrm>
                <a:off x="3762901" y="2886620"/>
                <a:ext cx="408512" cy="1972898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1" name="Oval 68"/>
              <p:cNvSpPr>
                <a:spLocks noChangeArrowheads="1"/>
              </p:cNvSpPr>
              <p:nvPr/>
            </p:nvSpPr>
            <p:spPr bwMode="auto">
              <a:xfrm>
                <a:off x="388221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" name="Oval 72"/>
              <p:cNvSpPr>
                <a:spLocks noChangeArrowheads="1"/>
              </p:cNvSpPr>
              <p:nvPr/>
            </p:nvSpPr>
            <p:spPr bwMode="auto">
              <a:xfrm>
                <a:off x="383952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3" name="Oval 87"/>
              <p:cNvSpPr>
                <a:spLocks noChangeArrowheads="1"/>
              </p:cNvSpPr>
              <p:nvPr/>
            </p:nvSpPr>
            <p:spPr bwMode="auto">
              <a:xfrm>
                <a:off x="3924898" y="388125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4" name="Oval 88"/>
              <p:cNvSpPr>
                <a:spLocks noChangeArrowheads="1"/>
              </p:cNvSpPr>
              <p:nvPr/>
            </p:nvSpPr>
            <p:spPr bwMode="auto">
              <a:xfrm>
                <a:off x="3882212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Oval 89"/>
              <p:cNvSpPr>
                <a:spLocks noChangeArrowheads="1"/>
              </p:cNvSpPr>
              <p:nvPr/>
            </p:nvSpPr>
            <p:spPr bwMode="auto">
              <a:xfrm>
                <a:off x="396758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6" name="Oval 90"/>
              <p:cNvSpPr>
                <a:spLocks noChangeArrowheads="1"/>
              </p:cNvSpPr>
              <p:nvPr/>
            </p:nvSpPr>
            <p:spPr bwMode="auto">
              <a:xfrm>
                <a:off x="394624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>
                <a:off x="3092536" y="319260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 bwMode="auto">
              <a:xfrm>
                <a:off x="4487263" y="3370505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 bwMode="auto">
              <a:xfrm>
                <a:off x="4060306" y="442366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 rot="1533310">
              <a:off x="2735894" y="5666542"/>
              <a:ext cx="492052" cy="487219"/>
              <a:chOff x="2950217" y="2886620"/>
              <a:chExt cx="1992467" cy="1972898"/>
            </a:xfrm>
          </p:grpSpPr>
          <p:sp>
            <p:nvSpPr>
              <p:cNvPr id="112" name="Oval 111"/>
              <p:cNvSpPr>
                <a:spLocks noChangeAspect="1"/>
              </p:cNvSpPr>
              <p:nvPr/>
            </p:nvSpPr>
            <p:spPr bwMode="auto">
              <a:xfrm>
                <a:off x="2950217" y="2886620"/>
                <a:ext cx="1972129" cy="197289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gradFill flip="none" rotWithShape="1">
                  <a:gsLst>
                    <a:gs pos="0">
                      <a:srgbClr val="6666FF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13" name="Oval 51"/>
              <p:cNvSpPr>
                <a:spLocks/>
              </p:cNvSpPr>
              <p:nvPr/>
            </p:nvSpPr>
            <p:spPr bwMode="auto">
              <a:xfrm rot="18420088">
                <a:off x="3741746" y="2861316"/>
                <a:ext cx="408672" cy="19721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4" name="Oval 54"/>
              <p:cNvSpPr>
                <a:spLocks/>
              </p:cNvSpPr>
              <p:nvPr/>
            </p:nvSpPr>
            <p:spPr bwMode="auto">
              <a:xfrm rot="14573677">
                <a:off x="3752284" y="2916234"/>
                <a:ext cx="408672" cy="1972129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5" name="Oval 59"/>
              <p:cNvSpPr>
                <a:spLocks/>
              </p:cNvSpPr>
              <p:nvPr/>
            </p:nvSpPr>
            <p:spPr bwMode="auto">
              <a:xfrm>
                <a:off x="3762901" y="2886620"/>
                <a:ext cx="408512" cy="1972898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6" name="Oval 68"/>
              <p:cNvSpPr>
                <a:spLocks noChangeArrowheads="1"/>
              </p:cNvSpPr>
              <p:nvPr/>
            </p:nvSpPr>
            <p:spPr bwMode="auto">
              <a:xfrm>
                <a:off x="388221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7" name="Oval 72"/>
              <p:cNvSpPr>
                <a:spLocks noChangeArrowheads="1"/>
              </p:cNvSpPr>
              <p:nvPr/>
            </p:nvSpPr>
            <p:spPr bwMode="auto">
              <a:xfrm>
                <a:off x="383952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8" name="Oval 87"/>
              <p:cNvSpPr>
                <a:spLocks noChangeArrowheads="1"/>
              </p:cNvSpPr>
              <p:nvPr/>
            </p:nvSpPr>
            <p:spPr bwMode="auto">
              <a:xfrm>
                <a:off x="3924898" y="388125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9" name="Oval 88"/>
              <p:cNvSpPr>
                <a:spLocks noChangeArrowheads="1"/>
              </p:cNvSpPr>
              <p:nvPr/>
            </p:nvSpPr>
            <p:spPr bwMode="auto">
              <a:xfrm>
                <a:off x="3882212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0" name="Oval 89"/>
              <p:cNvSpPr>
                <a:spLocks noChangeArrowheads="1"/>
              </p:cNvSpPr>
              <p:nvPr/>
            </p:nvSpPr>
            <p:spPr bwMode="auto">
              <a:xfrm>
                <a:off x="396758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1" name="Oval 90"/>
              <p:cNvSpPr>
                <a:spLocks noChangeArrowheads="1"/>
              </p:cNvSpPr>
              <p:nvPr/>
            </p:nvSpPr>
            <p:spPr bwMode="auto">
              <a:xfrm>
                <a:off x="394624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 bwMode="auto">
              <a:xfrm>
                <a:off x="3092536" y="319260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4487263" y="3370505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 bwMode="auto">
              <a:xfrm>
                <a:off x="4060306" y="442366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 rot="19918359">
              <a:off x="2253465" y="5843993"/>
              <a:ext cx="492052" cy="487219"/>
              <a:chOff x="2950217" y="2886620"/>
              <a:chExt cx="1992467" cy="1972898"/>
            </a:xfrm>
          </p:grpSpPr>
          <p:sp>
            <p:nvSpPr>
              <p:cNvPr id="126" name="Oval 125"/>
              <p:cNvSpPr>
                <a:spLocks noChangeAspect="1"/>
              </p:cNvSpPr>
              <p:nvPr/>
            </p:nvSpPr>
            <p:spPr bwMode="auto">
              <a:xfrm>
                <a:off x="2950217" y="2886620"/>
                <a:ext cx="1972129" cy="197289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gradFill flip="none" rotWithShape="1">
                  <a:gsLst>
                    <a:gs pos="0">
                      <a:srgbClr val="6666FF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27" name="Oval 51"/>
              <p:cNvSpPr>
                <a:spLocks/>
              </p:cNvSpPr>
              <p:nvPr/>
            </p:nvSpPr>
            <p:spPr bwMode="auto">
              <a:xfrm rot="18420088">
                <a:off x="3741746" y="2861316"/>
                <a:ext cx="408672" cy="19721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8" name="Oval 54"/>
              <p:cNvSpPr>
                <a:spLocks/>
              </p:cNvSpPr>
              <p:nvPr/>
            </p:nvSpPr>
            <p:spPr bwMode="auto">
              <a:xfrm rot="14573677">
                <a:off x="3752284" y="2916234"/>
                <a:ext cx="408672" cy="1972129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9" name="Oval 59"/>
              <p:cNvSpPr>
                <a:spLocks/>
              </p:cNvSpPr>
              <p:nvPr/>
            </p:nvSpPr>
            <p:spPr bwMode="auto">
              <a:xfrm>
                <a:off x="3762901" y="2886620"/>
                <a:ext cx="408512" cy="1972898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0" name="Oval 68"/>
              <p:cNvSpPr>
                <a:spLocks noChangeArrowheads="1"/>
              </p:cNvSpPr>
              <p:nvPr/>
            </p:nvSpPr>
            <p:spPr bwMode="auto">
              <a:xfrm>
                <a:off x="388221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1" name="Oval 72"/>
              <p:cNvSpPr>
                <a:spLocks noChangeArrowheads="1"/>
              </p:cNvSpPr>
              <p:nvPr/>
            </p:nvSpPr>
            <p:spPr bwMode="auto">
              <a:xfrm>
                <a:off x="383952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2" name="Oval 87"/>
              <p:cNvSpPr>
                <a:spLocks noChangeArrowheads="1"/>
              </p:cNvSpPr>
              <p:nvPr/>
            </p:nvSpPr>
            <p:spPr bwMode="auto">
              <a:xfrm>
                <a:off x="3924898" y="388125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" name="Oval 88"/>
              <p:cNvSpPr>
                <a:spLocks noChangeArrowheads="1"/>
              </p:cNvSpPr>
              <p:nvPr/>
            </p:nvSpPr>
            <p:spPr bwMode="auto">
              <a:xfrm>
                <a:off x="3882212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" name="Oval 89"/>
              <p:cNvSpPr>
                <a:spLocks noChangeArrowheads="1"/>
              </p:cNvSpPr>
              <p:nvPr/>
            </p:nvSpPr>
            <p:spPr bwMode="auto">
              <a:xfrm>
                <a:off x="396758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5" name="Oval 90"/>
              <p:cNvSpPr>
                <a:spLocks noChangeArrowheads="1"/>
              </p:cNvSpPr>
              <p:nvPr/>
            </p:nvSpPr>
            <p:spPr bwMode="auto">
              <a:xfrm>
                <a:off x="394624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 bwMode="auto">
              <a:xfrm>
                <a:off x="3092536" y="319260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 bwMode="auto">
              <a:xfrm>
                <a:off x="4487263" y="3370505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 bwMode="auto">
              <a:xfrm>
                <a:off x="4060306" y="442366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 rot="1637586">
              <a:off x="2808860" y="5210117"/>
              <a:ext cx="492052" cy="487219"/>
              <a:chOff x="2950217" y="2886620"/>
              <a:chExt cx="1992467" cy="1972898"/>
            </a:xfrm>
          </p:grpSpPr>
          <p:sp>
            <p:nvSpPr>
              <p:cNvPr id="140" name="Oval 139"/>
              <p:cNvSpPr>
                <a:spLocks noChangeAspect="1"/>
              </p:cNvSpPr>
              <p:nvPr/>
            </p:nvSpPr>
            <p:spPr bwMode="auto">
              <a:xfrm>
                <a:off x="2950217" y="2886620"/>
                <a:ext cx="1972129" cy="197289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gradFill flip="none" rotWithShape="1">
                  <a:gsLst>
                    <a:gs pos="0">
                      <a:srgbClr val="6666FF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41" name="Oval 51"/>
              <p:cNvSpPr>
                <a:spLocks/>
              </p:cNvSpPr>
              <p:nvPr/>
            </p:nvSpPr>
            <p:spPr bwMode="auto">
              <a:xfrm rot="18420088">
                <a:off x="3741746" y="2861316"/>
                <a:ext cx="408672" cy="19721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2" name="Oval 54"/>
              <p:cNvSpPr>
                <a:spLocks/>
              </p:cNvSpPr>
              <p:nvPr/>
            </p:nvSpPr>
            <p:spPr bwMode="auto">
              <a:xfrm rot="14573677">
                <a:off x="3752284" y="2916234"/>
                <a:ext cx="408672" cy="1972129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3" name="Oval 59"/>
              <p:cNvSpPr>
                <a:spLocks/>
              </p:cNvSpPr>
              <p:nvPr/>
            </p:nvSpPr>
            <p:spPr bwMode="auto">
              <a:xfrm>
                <a:off x="3762901" y="2886620"/>
                <a:ext cx="408512" cy="1972898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4" name="Oval 68"/>
              <p:cNvSpPr>
                <a:spLocks noChangeArrowheads="1"/>
              </p:cNvSpPr>
              <p:nvPr/>
            </p:nvSpPr>
            <p:spPr bwMode="auto">
              <a:xfrm>
                <a:off x="388221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5" name="Oval 72"/>
              <p:cNvSpPr>
                <a:spLocks noChangeArrowheads="1"/>
              </p:cNvSpPr>
              <p:nvPr/>
            </p:nvSpPr>
            <p:spPr bwMode="auto">
              <a:xfrm>
                <a:off x="383952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6" name="Oval 87"/>
              <p:cNvSpPr>
                <a:spLocks noChangeArrowheads="1"/>
              </p:cNvSpPr>
              <p:nvPr/>
            </p:nvSpPr>
            <p:spPr bwMode="auto">
              <a:xfrm>
                <a:off x="3924898" y="388125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7" name="Oval 88"/>
              <p:cNvSpPr>
                <a:spLocks noChangeArrowheads="1"/>
              </p:cNvSpPr>
              <p:nvPr/>
            </p:nvSpPr>
            <p:spPr bwMode="auto">
              <a:xfrm>
                <a:off x="3882212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8" name="Oval 89"/>
              <p:cNvSpPr>
                <a:spLocks noChangeArrowheads="1"/>
              </p:cNvSpPr>
              <p:nvPr/>
            </p:nvSpPr>
            <p:spPr bwMode="auto">
              <a:xfrm>
                <a:off x="396758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9" name="Oval 90"/>
              <p:cNvSpPr>
                <a:spLocks noChangeArrowheads="1"/>
              </p:cNvSpPr>
              <p:nvPr/>
            </p:nvSpPr>
            <p:spPr bwMode="auto">
              <a:xfrm>
                <a:off x="394624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 bwMode="auto">
              <a:xfrm>
                <a:off x="3092536" y="319260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 bwMode="auto">
              <a:xfrm>
                <a:off x="4487263" y="3370505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 bwMode="auto">
              <a:xfrm>
                <a:off x="4060306" y="442366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2737312" y="6138562"/>
              <a:ext cx="492052" cy="487219"/>
              <a:chOff x="2950217" y="2886620"/>
              <a:chExt cx="1992467" cy="1972898"/>
            </a:xfrm>
          </p:grpSpPr>
          <p:sp>
            <p:nvSpPr>
              <p:cNvPr id="154" name="Oval 153"/>
              <p:cNvSpPr>
                <a:spLocks noChangeAspect="1"/>
              </p:cNvSpPr>
              <p:nvPr/>
            </p:nvSpPr>
            <p:spPr bwMode="auto">
              <a:xfrm>
                <a:off x="2950217" y="2886620"/>
                <a:ext cx="1972129" cy="197289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gradFill flip="none" rotWithShape="1">
                  <a:gsLst>
                    <a:gs pos="0">
                      <a:srgbClr val="6666FF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55" name="Oval 51"/>
              <p:cNvSpPr>
                <a:spLocks/>
              </p:cNvSpPr>
              <p:nvPr/>
            </p:nvSpPr>
            <p:spPr bwMode="auto">
              <a:xfrm rot="18420088">
                <a:off x="3741746" y="2861316"/>
                <a:ext cx="408672" cy="19721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6" name="Oval 54"/>
              <p:cNvSpPr>
                <a:spLocks/>
              </p:cNvSpPr>
              <p:nvPr/>
            </p:nvSpPr>
            <p:spPr bwMode="auto">
              <a:xfrm rot="14573677">
                <a:off x="3752284" y="2916234"/>
                <a:ext cx="408672" cy="1972129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7" name="Oval 59"/>
              <p:cNvSpPr>
                <a:spLocks/>
              </p:cNvSpPr>
              <p:nvPr/>
            </p:nvSpPr>
            <p:spPr bwMode="auto">
              <a:xfrm>
                <a:off x="3762901" y="2886620"/>
                <a:ext cx="408512" cy="1972898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8" name="Oval 68"/>
              <p:cNvSpPr>
                <a:spLocks noChangeArrowheads="1"/>
              </p:cNvSpPr>
              <p:nvPr/>
            </p:nvSpPr>
            <p:spPr bwMode="auto">
              <a:xfrm>
                <a:off x="388221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9" name="Oval 72"/>
              <p:cNvSpPr>
                <a:spLocks noChangeArrowheads="1"/>
              </p:cNvSpPr>
              <p:nvPr/>
            </p:nvSpPr>
            <p:spPr bwMode="auto">
              <a:xfrm>
                <a:off x="383952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0" name="Oval 87"/>
              <p:cNvSpPr>
                <a:spLocks noChangeArrowheads="1"/>
              </p:cNvSpPr>
              <p:nvPr/>
            </p:nvSpPr>
            <p:spPr bwMode="auto">
              <a:xfrm>
                <a:off x="3924898" y="388125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1" name="Oval 88"/>
              <p:cNvSpPr>
                <a:spLocks noChangeArrowheads="1"/>
              </p:cNvSpPr>
              <p:nvPr/>
            </p:nvSpPr>
            <p:spPr bwMode="auto">
              <a:xfrm>
                <a:off x="3882212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2" name="Oval 89"/>
              <p:cNvSpPr>
                <a:spLocks noChangeArrowheads="1"/>
              </p:cNvSpPr>
              <p:nvPr/>
            </p:nvSpPr>
            <p:spPr bwMode="auto">
              <a:xfrm>
                <a:off x="396758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3" name="Oval 90"/>
              <p:cNvSpPr>
                <a:spLocks noChangeArrowheads="1"/>
              </p:cNvSpPr>
              <p:nvPr/>
            </p:nvSpPr>
            <p:spPr bwMode="auto">
              <a:xfrm>
                <a:off x="394624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 bwMode="auto">
              <a:xfrm>
                <a:off x="3092536" y="319260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 bwMode="auto">
              <a:xfrm>
                <a:off x="4487263" y="3370505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66" name="Oval 165"/>
              <p:cNvSpPr/>
              <p:nvPr/>
            </p:nvSpPr>
            <p:spPr bwMode="auto">
              <a:xfrm>
                <a:off x="4060306" y="442366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167" name="Group 166"/>
            <p:cNvGrpSpPr/>
            <p:nvPr/>
          </p:nvGrpSpPr>
          <p:grpSpPr>
            <a:xfrm>
              <a:off x="3198154" y="5600588"/>
              <a:ext cx="492052" cy="487219"/>
              <a:chOff x="2950217" y="2886620"/>
              <a:chExt cx="1992467" cy="1972898"/>
            </a:xfrm>
          </p:grpSpPr>
          <p:sp>
            <p:nvSpPr>
              <p:cNvPr id="168" name="Oval 167"/>
              <p:cNvSpPr>
                <a:spLocks noChangeAspect="1"/>
              </p:cNvSpPr>
              <p:nvPr/>
            </p:nvSpPr>
            <p:spPr bwMode="auto">
              <a:xfrm>
                <a:off x="2950217" y="2886620"/>
                <a:ext cx="1972129" cy="197289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gradFill flip="none" rotWithShape="1">
                  <a:gsLst>
                    <a:gs pos="0">
                      <a:srgbClr val="6666FF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69" name="Oval 51"/>
              <p:cNvSpPr>
                <a:spLocks/>
              </p:cNvSpPr>
              <p:nvPr/>
            </p:nvSpPr>
            <p:spPr bwMode="auto">
              <a:xfrm rot="18420088">
                <a:off x="3741746" y="2861316"/>
                <a:ext cx="408672" cy="19721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0" name="Oval 54"/>
              <p:cNvSpPr>
                <a:spLocks/>
              </p:cNvSpPr>
              <p:nvPr/>
            </p:nvSpPr>
            <p:spPr bwMode="auto">
              <a:xfrm rot="14573677">
                <a:off x="3752284" y="2916234"/>
                <a:ext cx="408672" cy="1972129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1" name="Oval 59"/>
              <p:cNvSpPr>
                <a:spLocks/>
              </p:cNvSpPr>
              <p:nvPr/>
            </p:nvSpPr>
            <p:spPr bwMode="auto">
              <a:xfrm>
                <a:off x="3762901" y="2886620"/>
                <a:ext cx="408512" cy="1972898"/>
              </a:xfrm>
              <a:prstGeom prst="ellips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2" name="Oval 68"/>
              <p:cNvSpPr>
                <a:spLocks noChangeArrowheads="1"/>
              </p:cNvSpPr>
              <p:nvPr/>
            </p:nvSpPr>
            <p:spPr bwMode="auto">
              <a:xfrm>
                <a:off x="388221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3" name="Oval 72"/>
              <p:cNvSpPr>
                <a:spLocks noChangeArrowheads="1"/>
              </p:cNvSpPr>
              <p:nvPr/>
            </p:nvSpPr>
            <p:spPr bwMode="auto">
              <a:xfrm>
                <a:off x="383952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4" name="Oval 87"/>
              <p:cNvSpPr>
                <a:spLocks noChangeArrowheads="1"/>
              </p:cNvSpPr>
              <p:nvPr/>
            </p:nvSpPr>
            <p:spPr bwMode="auto">
              <a:xfrm>
                <a:off x="3924898" y="388125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5" name="Oval 88"/>
              <p:cNvSpPr>
                <a:spLocks noChangeArrowheads="1"/>
              </p:cNvSpPr>
              <p:nvPr/>
            </p:nvSpPr>
            <p:spPr bwMode="auto">
              <a:xfrm>
                <a:off x="3882212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6" name="Oval 89"/>
              <p:cNvSpPr>
                <a:spLocks noChangeArrowheads="1"/>
              </p:cNvSpPr>
              <p:nvPr/>
            </p:nvSpPr>
            <p:spPr bwMode="auto">
              <a:xfrm>
                <a:off x="3967585" y="3838550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7" name="Oval 90"/>
              <p:cNvSpPr>
                <a:spLocks noChangeArrowheads="1"/>
              </p:cNvSpPr>
              <p:nvPr/>
            </p:nvSpPr>
            <p:spPr bwMode="auto">
              <a:xfrm>
                <a:off x="3946242" y="3753144"/>
                <a:ext cx="128060" cy="128110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 bwMode="auto">
              <a:xfrm>
                <a:off x="3092536" y="319260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 bwMode="auto">
              <a:xfrm>
                <a:off x="4487263" y="3370505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80" name="Oval 179"/>
              <p:cNvSpPr/>
              <p:nvPr/>
            </p:nvSpPr>
            <p:spPr bwMode="auto">
              <a:xfrm>
                <a:off x="4060306" y="4423666"/>
                <a:ext cx="128087" cy="12808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/>
              <p:cNvSpPr txBox="1"/>
              <p:nvPr/>
            </p:nvSpPr>
            <p:spPr>
              <a:xfrm>
                <a:off x="1812298" y="4657537"/>
                <a:ext cx="5327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3" name="TextBox 1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298" y="4657537"/>
                <a:ext cx="532710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/>
              <p:cNvSpPr txBox="1"/>
              <p:nvPr/>
            </p:nvSpPr>
            <p:spPr>
              <a:xfrm>
                <a:off x="1708907" y="3921978"/>
                <a:ext cx="5327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6" name="TextBox 1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907" y="3921978"/>
                <a:ext cx="532710" cy="5847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TextBox 187"/>
              <p:cNvSpPr txBox="1"/>
              <p:nvPr/>
            </p:nvSpPr>
            <p:spPr>
              <a:xfrm>
                <a:off x="1687486" y="2904247"/>
                <a:ext cx="4495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8" name="TextBox 1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86" y="2904247"/>
                <a:ext cx="449546" cy="58477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/>
              <p:cNvSpPr txBox="1"/>
              <p:nvPr/>
            </p:nvSpPr>
            <p:spPr>
              <a:xfrm>
                <a:off x="6453509" y="5292243"/>
                <a:ext cx="5072735" cy="934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With polarized spins, can also measure asymmetries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7" name="TextBox 1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509" y="5292243"/>
                <a:ext cx="5072735" cy="934551"/>
              </a:xfrm>
              <a:prstGeom prst="rect">
                <a:avLst/>
              </a:prstGeom>
              <a:blipFill rotWithShape="0">
                <a:blip r:embed="rId12"/>
                <a:stretch>
                  <a:fillRect l="-1082" t="-3268" r="-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Rectangle 189"/>
              <p:cNvSpPr/>
              <p:nvPr/>
            </p:nvSpPr>
            <p:spPr>
              <a:xfrm>
                <a:off x="9561938" y="5637487"/>
                <a:ext cx="1182118" cy="611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0" name="Rectangle 1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938" y="5637487"/>
                <a:ext cx="1182118" cy="611449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lo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4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0855" y="2858736"/>
            <a:ext cx="671804" cy="671805"/>
          </a:xfrm>
          <a:prstGeom prst="rect">
            <a:avLst/>
          </a:prstGeom>
        </p:spPr>
      </p:pic>
      <p:grpSp>
        <p:nvGrpSpPr>
          <p:cNvPr id="192" name="Group 191"/>
          <p:cNvGrpSpPr/>
          <p:nvPr/>
        </p:nvGrpSpPr>
        <p:grpSpPr>
          <a:xfrm>
            <a:off x="10032179" y="3498186"/>
            <a:ext cx="1506863" cy="1480814"/>
            <a:chOff x="2485815" y="2529000"/>
            <a:chExt cx="1506863" cy="1480814"/>
          </a:xfrm>
        </p:grpSpPr>
        <p:grpSp>
          <p:nvGrpSpPr>
            <p:cNvPr id="193" name="Group 192"/>
            <p:cNvGrpSpPr/>
            <p:nvPr/>
          </p:nvGrpSpPr>
          <p:grpSpPr>
            <a:xfrm>
              <a:off x="2485815" y="3041306"/>
              <a:ext cx="1506863" cy="968508"/>
              <a:chOff x="3767087" y="4861841"/>
              <a:chExt cx="1506863" cy="968508"/>
            </a:xfrm>
          </p:grpSpPr>
          <p:grpSp>
            <p:nvGrpSpPr>
              <p:cNvPr id="195" name="Group 194"/>
              <p:cNvGrpSpPr/>
              <p:nvPr/>
            </p:nvGrpSpPr>
            <p:grpSpPr>
              <a:xfrm>
                <a:off x="3767087" y="5005137"/>
                <a:ext cx="549419" cy="676615"/>
                <a:chOff x="3767087" y="4548375"/>
                <a:chExt cx="549419" cy="1133377"/>
              </a:xfrm>
            </p:grpSpPr>
            <p:sp>
              <p:nvSpPr>
                <p:cNvPr id="198" name="Oval 197"/>
                <p:cNvSpPr/>
                <p:nvPr/>
              </p:nvSpPr>
              <p:spPr>
                <a:xfrm>
                  <a:off x="3767087" y="4548375"/>
                  <a:ext cx="549419" cy="13079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9" name="Straight Arrow Connector 198"/>
                <p:cNvCxnSpPr/>
                <p:nvPr/>
              </p:nvCxnSpPr>
              <p:spPr>
                <a:xfrm flipV="1">
                  <a:off x="3767087" y="4625789"/>
                  <a:ext cx="549419" cy="98163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Arrow Connector 199"/>
                <p:cNvCxnSpPr/>
                <p:nvPr/>
              </p:nvCxnSpPr>
              <p:spPr>
                <a:xfrm>
                  <a:off x="3767087" y="4625789"/>
                  <a:ext cx="549419" cy="101870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1" name="Oval 200"/>
                <p:cNvSpPr/>
                <p:nvPr/>
              </p:nvSpPr>
              <p:spPr>
                <a:xfrm>
                  <a:off x="3767087" y="5550957"/>
                  <a:ext cx="549419" cy="13079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6" name="TextBox 195"/>
              <p:cNvSpPr txBox="1"/>
              <p:nvPr/>
            </p:nvSpPr>
            <p:spPr>
              <a:xfrm>
                <a:off x="4361521" y="4861841"/>
                <a:ext cx="912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m </a:t>
                </a:r>
                <a:r>
                  <a:rPr lang="en-US" dirty="0" smtClean="0"/>
                  <a:t>= +½ </a:t>
                </a:r>
                <a:endParaRPr lang="en-US" dirty="0"/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4378716" y="5461017"/>
                <a:ext cx="86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 smtClean="0"/>
                  <a:t>m </a:t>
                </a:r>
                <a:r>
                  <a:rPr lang="en-US" dirty="0" smtClean="0"/>
                  <a:t>= -½ </a:t>
                </a:r>
                <a:endParaRPr lang="en-US" dirty="0"/>
              </a:p>
            </p:txBody>
          </p:sp>
        </p:grpSp>
        <p:sp>
          <p:nvSpPr>
            <p:cNvPr id="194" name="TextBox 193"/>
            <p:cNvSpPr txBox="1"/>
            <p:nvPr/>
          </p:nvSpPr>
          <p:spPr>
            <a:xfrm>
              <a:off x="2707773" y="2529000"/>
              <a:ext cx="9945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Spin-½</a:t>
              </a:r>
            </a:p>
            <a:p>
              <a:pPr algn="ctr"/>
              <a:r>
                <a:rPr lang="en-US" b="1" dirty="0" smtClean="0"/>
                <a:t>Particles</a:t>
              </a:r>
              <a:endParaRPr lang="en-US" b="1" dirty="0"/>
            </a:p>
          </p:txBody>
        </p:sp>
      </p:grpSp>
      <p:sp>
        <p:nvSpPr>
          <p:cNvPr id="32" name="Up Arrow 31"/>
          <p:cNvSpPr/>
          <p:nvPr/>
        </p:nvSpPr>
        <p:spPr>
          <a:xfrm>
            <a:off x="11494116" y="3983010"/>
            <a:ext cx="250743" cy="3767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Up Arrow 201"/>
          <p:cNvSpPr/>
          <p:nvPr/>
        </p:nvSpPr>
        <p:spPr>
          <a:xfrm rot="10800000">
            <a:off x="11494115" y="4615815"/>
            <a:ext cx="250743" cy="3767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20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65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8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3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91" grpId="0" animBg="1"/>
      <p:bldP spid="191" grpId="1" animBg="1"/>
      <p:bldP spid="8" grpId="0"/>
      <p:bldP spid="15" grpId="0"/>
      <p:bldP spid="183" grpId="0"/>
      <p:bldP spid="183" grpId="1"/>
      <p:bldP spid="186" grpId="0"/>
      <p:bldP spid="188" grpId="0"/>
      <p:bldP spid="190" grpId="0"/>
      <p:bldP spid="32" grpId="0" animBg="1"/>
      <p:bldP spid="2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Form Factors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414131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Scatter electrons from a proton or a neutron</a:t>
                </a:r>
              </a:p>
              <a:p>
                <a:endParaRPr lang="en-US" dirty="0" smtClean="0"/>
              </a:p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Mott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201168" lvl="1" indent="0">
                  <a:buNone/>
                </a:pPr>
                <a:endParaRPr lang="en-US" dirty="0"/>
              </a:p>
              <a:p>
                <a:pPr marL="201168" lvl="1" indent="0">
                  <a:buNone/>
                </a:pPr>
                <a:endParaRPr lang="en-US" dirty="0" smtClean="0"/>
              </a:p>
              <a:p>
                <a:pPr marL="201168" lvl="1" indent="0">
                  <a:buNone/>
                </a:pPr>
                <a:endParaRPr lang="en-US" dirty="0" smtClean="0"/>
              </a:p>
              <a:p>
                <a:pPr marL="201168" lvl="1" indent="0">
                  <a:buNone/>
                </a:pPr>
                <a:endParaRPr lang="en-US" dirty="0"/>
              </a:p>
              <a:p>
                <a:pPr marL="201168" lvl="1" indent="0">
                  <a:buNone/>
                </a:pPr>
                <a:endParaRPr lang="en-US" dirty="0" smtClean="0"/>
              </a:p>
              <a:p>
                <a:pPr marL="201168" lvl="1" indent="0">
                  <a:buNone/>
                </a:pPr>
                <a:r>
                  <a:rPr lang="en-US" dirty="0" smtClean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, 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b="0" dirty="0" smtClean="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→1</m:t>
                    </m:r>
                  </m:oMath>
                </a14:m>
                <a:r>
                  <a:rPr lang="en-US" dirty="0" smtClean="0"/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414131"/>
              </a:xfrm>
              <a:blipFill rotWithShape="0">
                <a:blip r:embed="rId2"/>
                <a:stretch>
                  <a:fillRect l="-606" t="-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307305" y="3128211"/>
            <a:ext cx="2157194" cy="1509120"/>
            <a:chOff x="4307305" y="3128211"/>
            <a:chExt cx="2157194" cy="1509120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5498432" y="3128211"/>
              <a:ext cx="457200" cy="6136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307305" y="3714001"/>
              <a:ext cx="215719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Deviation due</a:t>
              </a:r>
            </a:p>
            <a:p>
              <a:pPr algn="ctr"/>
              <a:r>
                <a:rPr lang="en-US" dirty="0" smtClean="0"/>
                <a:t>to magnetic moment</a:t>
              </a:r>
            </a:p>
            <a:p>
              <a:pPr algn="ctr"/>
              <a:r>
                <a:rPr lang="en-US" dirty="0" smtClean="0"/>
                <a:t>distribution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37241" y="3124195"/>
            <a:ext cx="2205797" cy="1187395"/>
            <a:chOff x="6837241" y="3124195"/>
            <a:chExt cx="2205797" cy="1187395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7214937" y="3124195"/>
              <a:ext cx="389021" cy="5935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837241" y="3665259"/>
              <a:ext cx="2205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Deviation due</a:t>
              </a:r>
            </a:p>
            <a:p>
              <a:pPr algn="ctr"/>
              <a:r>
                <a:rPr lang="en-US" dirty="0" smtClean="0"/>
                <a:t>to charge distribution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70172" y="3124195"/>
            <a:ext cx="2549746" cy="1056384"/>
            <a:chOff x="2170172" y="3124195"/>
            <a:chExt cx="2549746" cy="1056384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3176337" y="3124195"/>
              <a:ext cx="1543581" cy="4100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170172" y="3534248"/>
              <a:ext cx="16282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from</a:t>
              </a:r>
            </a:p>
            <a:p>
              <a:r>
                <a:rPr lang="en-US" dirty="0" smtClean="0"/>
                <a:t>a point particle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64499" y="4996218"/>
                <a:ext cx="380373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Better Resolution</a:t>
                </a:r>
              </a:p>
              <a:p>
                <a:pPr algn="ctr"/>
                <a:endParaRPr lang="en-US" dirty="0" smtClean="0"/>
              </a:p>
              <a:p>
                <a:pPr algn="ctr"/>
                <a:r>
                  <a:rPr lang="en-US" dirty="0" smtClean="0"/>
                  <a:t>Changes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indicate substructure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499" y="4996218"/>
                <a:ext cx="3803734" cy="923330"/>
              </a:xfrm>
              <a:prstGeom prst="rect">
                <a:avLst/>
              </a:prstGeom>
              <a:blipFill rotWithShape="0">
                <a:blip r:embed="rId3"/>
                <a:stretch>
                  <a:fillRect l="-1122" t="-3974" r="-1122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8606606" y="129342"/>
            <a:ext cx="2474001" cy="982817"/>
            <a:chOff x="8035214" y="3522558"/>
            <a:chExt cx="2474001" cy="982817"/>
          </a:xfrm>
        </p:grpSpPr>
        <p:cxnSp>
          <p:nvCxnSpPr>
            <p:cNvPr id="55" name="Straight Arrow Connector 54"/>
            <p:cNvCxnSpPr/>
            <p:nvPr/>
          </p:nvCxnSpPr>
          <p:spPr>
            <a:xfrm flipV="1">
              <a:off x="8218396" y="4038588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9212367" y="3643498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reeform 56"/>
            <p:cNvSpPr/>
            <p:nvPr/>
          </p:nvSpPr>
          <p:spPr>
            <a:xfrm>
              <a:off x="9183069" y="4028876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9488179" y="4353204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8035214" y="3972962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0265200" y="3522558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Oval 110"/>
            <p:cNvSpPr>
              <a:spLocks noChangeArrowheads="1"/>
            </p:cNvSpPr>
            <p:nvPr/>
          </p:nvSpPr>
          <p:spPr bwMode="auto">
            <a:xfrm>
              <a:off x="9332823" y="424984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2" name="Oval 110"/>
            <p:cNvSpPr>
              <a:spLocks noChangeArrowheads="1"/>
            </p:cNvSpPr>
            <p:nvPr/>
          </p:nvSpPr>
          <p:spPr bwMode="auto">
            <a:xfrm>
              <a:off x="10353859" y="4350019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2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54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Form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029200" cy="4023360"/>
              </a:xfrm>
            </p:spPr>
            <p:txBody>
              <a:bodyPr/>
              <a:lstStyle/>
              <a:p>
                <a:pPr lvl="1"/>
                <a:r>
                  <a:rPr lang="en-US" dirty="0" smtClean="0"/>
                  <a:t>Free proton targets available – </a:t>
                </a:r>
                <a:r>
                  <a:rPr lang="en-US" baseline="30000" dirty="0" smtClean="0"/>
                  <a:t>1</a:t>
                </a:r>
                <a:r>
                  <a:rPr lang="en-US" dirty="0" smtClean="0"/>
                  <a:t>H</a:t>
                </a:r>
              </a:p>
              <a:p>
                <a:pPr lvl="1"/>
                <a:r>
                  <a:rPr lang="en-US" dirty="0" smtClean="0"/>
                  <a:t>Protons are charged, so normal spectrometers can isolate them </a:t>
                </a:r>
              </a:p>
              <a:p>
                <a:pPr lvl="1"/>
                <a:r>
                  <a:rPr lang="en-US" dirty="0" smtClean="0"/>
                  <a:t>Counting number of particles detected gives the cross section</a:t>
                </a:r>
              </a:p>
              <a:p>
                <a:pPr lvl="1"/>
                <a:r>
                  <a:rPr lang="en-US" dirty="0" smtClean="0"/>
                  <a:t>Since two unknowns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dirty="0" smtClean="0"/>
                  <a:t>), take two measurements to solve for them</a:t>
                </a:r>
              </a:p>
              <a:p>
                <a:pPr lvl="1"/>
                <a:r>
                  <a:rPr lang="en-US" dirty="0" smtClean="0"/>
                  <a:t>Relatively easy measurements</a:t>
                </a:r>
                <a:endParaRPr lang="en-US" dirty="0"/>
              </a:p>
            </p:txBody>
          </p:sp>
        </mc:Choice>
        <mc:Fallback xmlns="">
          <p:sp>
            <p:nvSpPr>
              <p:cNvPr id="3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029200" cy="4023360"/>
              </a:xfrm>
              <a:blipFill rotWithShape="0">
                <a:blip r:embed="rId2"/>
                <a:stretch>
                  <a:fillRect t="-1515" r="-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4" name="Group 1023"/>
          <p:cNvGrpSpPr/>
          <p:nvPr/>
        </p:nvGrpSpPr>
        <p:grpSpPr>
          <a:xfrm>
            <a:off x="1153820" y="3834983"/>
            <a:ext cx="4916120" cy="1754855"/>
            <a:chOff x="1153820" y="3505194"/>
            <a:chExt cx="4916120" cy="1930340"/>
          </a:xfrm>
        </p:grpSpPr>
        <p:grpSp>
          <p:nvGrpSpPr>
            <p:cNvPr id="63" name="Group 62"/>
            <p:cNvGrpSpPr/>
            <p:nvPr/>
          </p:nvGrpSpPr>
          <p:grpSpPr>
            <a:xfrm>
              <a:off x="1153820" y="3505194"/>
              <a:ext cx="4916120" cy="1821992"/>
              <a:chOff x="1153820" y="3505194"/>
              <a:chExt cx="4916120" cy="1821992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V="1">
                <a:off x="1523615" y="4506579"/>
                <a:ext cx="2013046" cy="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3530177" y="3749339"/>
                <a:ext cx="2066245" cy="7712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Freeform 30"/>
              <p:cNvSpPr/>
              <p:nvPr/>
            </p:nvSpPr>
            <p:spPr>
              <a:xfrm>
                <a:off x="3471032" y="4527315"/>
                <a:ext cx="435422" cy="594597"/>
              </a:xfrm>
              <a:custGeom>
                <a:avLst/>
                <a:gdLst>
                  <a:gd name="connsiteX0" fmla="*/ 12653 w 229361"/>
                  <a:gd name="connsiteY0" fmla="*/ 0 h 313207"/>
                  <a:gd name="connsiteX1" fmla="*/ 157032 w 229361"/>
                  <a:gd name="connsiteY1" fmla="*/ 48126 h 313207"/>
                  <a:gd name="connsiteX2" fmla="*/ 622 w 229361"/>
                  <a:gd name="connsiteY2" fmla="*/ 108284 h 313207"/>
                  <a:gd name="connsiteX3" fmla="*/ 229222 w 229361"/>
                  <a:gd name="connsiteY3" fmla="*/ 156410 h 313207"/>
                  <a:gd name="connsiteX4" fmla="*/ 36717 w 229361"/>
                  <a:gd name="connsiteY4" fmla="*/ 288758 h 313207"/>
                  <a:gd name="connsiteX5" fmla="*/ 181096 w 229361"/>
                  <a:gd name="connsiteY5" fmla="*/ 312821 h 31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361" h="313207">
                    <a:moveTo>
                      <a:pt x="12653" y="0"/>
                    </a:moveTo>
                    <a:cubicBezTo>
                      <a:pt x="85845" y="15039"/>
                      <a:pt x="159037" y="30079"/>
                      <a:pt x="157032" y="48126"/>
                    </a:cubicBezTo>
                    <a:cubicBezTo>
                      <a:pt x="155027" y="66173"/>
                      <a:pt x="-11410" y="90237"/>
                      <a:pt x="622" y="108284"/>
                    </a:cubicBezTo>
                    <a:cubicBezTo>
                      <a:pt x="12654" y="126331"/>
                      <a:pt x="223206" y="126331"/>
                      <a:pt x="229222" y="156410"/>
                    </a:cubicBezTo>
                    <a:cubicBezTo>
                      <a:pt x="235238" y="186489"/>
                      <a:pt x="44738" y="262690"/>
                      <a:pt x="36717" y="288758"/>
                    </a:cubicBezTo>
                    <a:cubicBezTo>
                      <a:pt x="28696" y="314827"/>
                      <a:pt x="104896" y="313824"/>
                      <a:pt x="181096" y="31282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>
                <a:off x="3929239" y="5135981"/>
                <a:ext cx="1704184" cy="1150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/>
              <p:cNvSpPr/>
              <p:nvPr/>
            </p:nvSpPr>
            <p:spPr>
              <a:xfrm>
                <a:off x="1153820" y="4306863"/>
                <a:ext cx="414375" cy="41437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655565" y="3505194"/>
                <a:ext cx="414375" cy="41437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Oval 103"/>
              <p:cNvSpPr>
                <a:spLocks noChangeArrowheads="1"/>
              </p:cNvSpPr>
              <p:nvPr/>
            </p:nvSpPr>
            <p:spPr bwMode="auto">
              <a:xfrm>
                <a:off x="3772428" y="5013564"/>
                <a:ext cx="313622" cy="313622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00"/>
                    </a:solidFill>
                    <a:latin typeface="Chalkboard" charset="0"/>
                    <a:ea typeface="MS PGothic" panose="020B0600070205080204" pitchFamily="34" charset="-128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40" name="Oval 103"/>
            <p:cNvSpPr>
              <a:spLocks noChangeArrowheads="1"/>
            </p:cNvSpPr>
            <p:nvPr/>
          </p:nvSpPr>
          <p:spPr bwMode="auto">
            <a:xfrm>
              <a:off x="5633423" y="5121912"/>
              <a:ext cx="313622" cy="313622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sp>
        <p:nvSpPr>
          <p:cNvPr id="43" name="Freeform 42"/>
          <p:cNvSpPr/>
          <p:nvPr/>
        </p:nvSpPr>
        <p:spPr>
          <a:xfrm>
            <a:off x="7815016" y="4648200"/>
            <a:ext cx="2040184" cy="1093693"/>
          </a:xfrm>
          <a:custGeom>
            <a:avLst/>
            <a:gdLst>
              <a:gd name="connsiteX0" fmla="*/ 363071 w 1627094"/>
              <a:gd name="connsiteY0" fmla="*/ 174812 h 806823"/>
              <a:gd name="connsiteX1" fmla="*/ 833718 w 1627094"/>
              <a:gd name="connsiteY1" fmla="*/ 0 h 806823"/>
              <a:gd name="connsiteX2" fmla="*/ 1627094 w 1627094"/>
              <a:gd name="connsiteY2" fmla="*/ 201706 h 806823"/>
              <a:gd name="connsiteX3" fmla="*/ 941294 w 1627094"/>
              <a:gd name="connsiteY3" fmla="*/ 685800 h 806823"/>
              <a:gd name="connsiteX4" fmla="*/ 0 w 1627094"/>
              <a:gd name="connsiteY4" fmla="*/ 806823 h 806823"/>
              <a:gd name="connsiteX5" fmla="*/ 363071 w 1627094"/>
              <a:gd name="connsiteY5" fmla="*/ 174812 h 80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7094" h="806823">
                <a:moveTo>
                  <a:pt x="363071" y="174812"/>
                </a:moveTo>
                <a:lnTo>
                  <a:pt x="833718" y="0"/>
                </a:lnTo>
                <a:lnTo>
                  <a:pt x="1627094" y="201706"/>
                </a:lnTo>
                <a:lnTo>
                  <a:pt x="941294" y="685800"/>
                </a:lnTo>
                <a:lnTo>
                  <a:pt x="0" y="806823"/>
                </a:lnTo>
                <a:lnTo>
                  <a:pt x="363071" y="174812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5" name="Group 1024"/>
          <p:cNvGrpSpPr/>
          <p:nvPr/>
        </p:nvGrpSpPr>
        <p:grpSpPr>
          <a:xfrm>
            <a:off x="6968565" y="4074375"/>
            <a:ext cx="2996622" cy="1775095"/>
            <a:chOff x="6968565" y="4074375"/>
            <a:chExt cx="2996622" cy="1775095"/>
          </a:xfrm>
        </p:grpSpPr>
        <p:sp>
          <p:nvSpPr>
            <p:cNvPr id="27" name="Rectangle 26"/>
            <p:cNvSpPr/>
            <p:nvPr/>
          </p:nvSpPr>
          <p:spPr>
            <a:xfrm>
              <a:off x="6968565" y="5229488"/>
              <a:ext cx="174811" cy="44517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309363" y="4996296"/>
              <a:ext cx="362855" cy="85317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 rot="18985485">
              <a:off x="9602332" y="4074375"/>
              <a:ext cx="362855" cy="85317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Rectangle 47"/>
          <p:cNvSpPr/>
          <p:nvPr/>
        </p:nvSpPr>
        <p:spPr>
          <a:xfrm rot="18985485">
            <a:off x="9760853" y="2785296"/>
            <a:ext cx="1917728" cy="1493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Detector</a:t>
            </a:r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7061200" y="3482478"/>
            <a:ext cx="2374900" cy="1730872"/>
            <a:chOff x="7061200" y="3307667"/>
            <a:chExt cx="2374900" cy="1730872"/>
          </a:xfrm>
        </p:grpSpPr>
        <p:cxnSp>
          <p:nvCxnSpPr>
            <p:cNvPr id="46" name="Straight Connector 45"/>
            <p:cNvCxnSpPr/>
            <p:nvPr/>
          </p:nvCxnSpPr>
          <p:spPr>
            <a:xfrm flipV="1">
              <a:off x="7061200" y="3954484"/>
              <a:ext cx="338029" cy="108405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7460968" y="3919569"/>
              <a:ext cx="158991" cy="9019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7884381" y="3932952"/>
              <a:ext cx="1551719" cy="1149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7160481" y="3307667"/>
              <a:ext cx="10041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Focusing</a:t>
              </a:r>
            </a:p>
            <a:p>
              <a:pPr algn="ctr"/>
              <a:r>
                <a:rPr lang="en-US" dirty="0" smtClean="0"/>
                <a:t>Magnets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9288379" y="5519431"/>
            <a:ext cx="2024465" cy="868793"/>
            <a:chOff x="9288379" y="5344620"/>
            <a:chExt cx="2024465" cy="868793"/>
          </a:xfrm>
        </p:grpSpPr>
        <p:cxnSp>
          <p:nvCxnSpPr>
            <p:cNvPr id="57" name="Straight Connector 56"/>
            <p:cNvCxnSpPr/>
            <p:nvPr/>
          </p:nvCxnSpPr>
          <p:spPr>
            <a:xfrm flipH="1" flipV="1">
              <a:off x="9288379" y="5344620"/>
              <a:ext cx="1007148" cy="52447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0360340" y="5567082"/>
              <a:ext cx="9525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Bending</a:t>
              </a:r>
            </a:p>
            <a:p>
              <a:pPr algn="ctr"/>
              <a:r>
                <a:rPr lang="en-US" dirty="0" smtClean="0"/>
                <a:t>Magnet</a:t>
              </a:r>
            </a:p>
          </p:txBody>
        </p:sp>
      </p:grpSp>
      <p:sp>
        <p:nvSpPr>
          <p:cNvPr id="67" name="Oval 103"/>
          <p:cNvSpPr>
            <a:spLocks noChangeArrowheads="1"/>
          </p:cNvSpPr>
          <p:nvPr/>
        </p:nvSpPr>
        <p:spPr bwMode="auto">
          <a:xfrm>
            <a:off x="5624536" y="5296723"/>
            <a:ext cx="313622" cy="313622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halkboard" charset="0"/>
                <a:ea typeface="MS PGothic" panose="020B0600070205080204" pitchFamily="34" charset="-128"/>
              </a:defRPr>
            </a:lvl9pPr>
          </a:lstStyle>
          <a:p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8606606" y="129342"/>
            <a:ext cx="2474001" cy="982817"/>
            <a:chOff x="8035214" y="3522558"/>
            <a:chExt cx="2474001" cy="982817"/>
          </a:xfrm>
        </p:grpSpPr>
        <p:cxnSp>
          <p:nvCxnSpPr>
            <p:cNvPr id="55" name="Straight Arrow Connector 54"/>
            <p:cNvCxnSpPr/>
            <p:nvPr/>
          </p:nvCxnSpPr>
          <p:spPr>
            <a:xfrm flipV="1">
              <a:off x="8218396" y="4038588"/>
              <a:ext cx="9971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9212367" y="3643498"/>
              <a:ext cx="1023536" cy="382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Freeform 60"/>
            <p:cNvSpPr/>
            <p:nvPr/>
          </p:nvSpPr>
          <p:spPr>
            <a:xfrm>
              <a:off x="9183069" y="4028876"/>
              <a:ext cx="215691" cy="294540"/>
            </a:xfrm>
            <a:custGeom>
              <a:avLst/>
              <a:gdLst>
                <a:gd name="connsiteX0" fmla="*/ 12653 w 229361"/>
                <a:gd name="connsiteY0" fmla="*/ 0 h 313207"/>
                <a:gd name="connsiteX1" fmla="*/ 157032 w 229361"/>
                <a:gd name="connsiteY1" fmla="*/ 48126 h 313207"/>
                <a:gd name="connsiteX2" fmla="*/ 622 w 229361"/>
                <a:gd name="connsiteY2" fmla="*/ 108284 h 313207"/>
                <a:gd name="connsiteX3" fmla="*/ 229222 w 229361"/>
                <a:gd name="connsiteY3" fmla="*/ 156410 h 313207"/>
                <a:gd name="connsiteX4" fmla="*/ 36717 w 229361"/>
                <a:gd name="connsiteY4" fmla="*/ 288758 h 313207"/>
                <a:gd name="connsiteX5" fmla="*/ 181096 w 229361"/>
                <a:gd name="connsiteY5" fmla="*/ 312821 h 3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61" h="313207">
                  <a:moveTo>
                    <a:pt x="12653" y="0"/>
                  </a:moveTo>
                  <a:cubicBezTo>
                    <a:pt x="85845" y="15039"/>
                    <a:pt x="159037" y="30079"/>
                    <a:pt x="157032" y="48126"/>
                  </a:cubicBezTo>
                  <a:cubicBezTo>
                    <a:pt x="155027" y="66173"/>
                    <a:pt x="-11410" y="90237"/>
                    <a:pt x="622" y="108284"/>
                  </a:cubicBezTo>
                  <a:cubicBezTo>
                    <a:pt x="12654" y="126331"/>
                    <a:pt x="223206" y="126331"/>
                    <a:pt x="229222" y="156410"/>
                  </a:cubicBezTo>
                  <a:cubicBezTo>
                    <a:pt x="235238" y="186489"/>
                    <a:pt x="44738" y="262690"/>
                    <a:pt x="36717" y="288758"/>
                  </a:cubicBezTo>
                  <a:cubicBezTo>
                    <a:pt x="28696" y="314827"/>
                    <a:pt x="104896" y="313824"/>
                    <a:pt x="181096" y="3128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9488179" y="4353204"/>
              <a:ext cx="844185" cy="570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8035214" y="3972962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0265200" y="3522558"/>
              <a:ext cx="205265" cy="20526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Oval 110"/>
            <p:cNvSpPr>
              <a:spLocks noChangeArrowheads="1"/>
            </p:cNvSpPr>
            <p:nvPr/>
          </p:nvSpPr>
          <p:spPr bwMode="auto">
            <a:xfrm>
              <a:off x="9332823" y="4249841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  <p:sp>
          <p:nvSpPr>
            <p:cNvPr id="68" name="Oval 110"/>
            <p:cNvSpPr>
              <a:spLocks noChangeArrowheads="1"/>
            </p:cNvSpPr>
            <p:nvPr/>
          </p:nvSpPr>
          <p:spPr bwMode="auto">
            <a:xfrm>
              <a:off x="10353859" y="4350019"/>
              <a:ext cx="155356" cy="155356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Chalkboard" charset="0"/>
                  <a:ea typeface="MS PGothic" panose="020B0600070205080204" pitchFamily="34" charset="-128"/>
                </a:defRPr>
              </a:lvl9pPr>
            </a:lstStyle>
            <a:p>
              <a:endParaRPr lang="en-US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b="13454"/>
          <a:stretch/>
        </p:blipFill>
        <p:spPr>
          <a:xfrm flipH="1">
            <a:off x="6205514" y="2199857"/>
            <a:ext cx="5668036" cy="4091762"/>
          </a:xfrm>
          <a:prstGeom prst="rect">
            <a:avLst/>
          </a:prstGeom>
        </p:spPr>
      </p:pic>
      <p:sp>
        <p:nvSpPr>
          <p:cNvPr id="4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03/12/2015</a:t>
            </a:r>
            <a:endParaRPr lang="en-US" dirty="0"/>
          </a:p>
        </p:txBody>
      </p:sp>
      <p:sp>
        <p:nvSpPr>
          <p:cNvPr id="4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UCA #</a:t>
            </a:r>
            <a:r>
              <a:rPr lang="en-US" dirty="0" err="1" smtClean="0"/>
              <a:t>GHOSeminar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41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23 C 0.04779 -0.0007 0.17877 0.03657 0.24388 -0.00671 C 0.29766 -0.03241 0.35651 -0.20671 0.3901 -0.25949 " pathEditMode="relative" rAng="0" ptsTypes="AAA">
                                      <p:cBhvr>
                                        <p:cTn id="4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8" grpId="0" animBg="1"/>
      <p:bldP spid="67" grpId="0" animBg="1"/>
      <p:bldP spid="67" grpId="1" animBg="1"/>
    </p:bldLst>
  </p:timing>
</p:sld>
</file>

<file path=ppt/theme/theme1.xml><?xml version="1.0" encoding="utf-8"?>
<a:theme xmlns:a="http://schemas.openxmlformats.org/drawingml/2006/main" name="Retrospect">
  <a:themeElements>
    <a:clrScheme name="Custom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70C0"/>
      </a:accent1>
      <a:accent2>
        <a:srgbClr val="00009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2424FF"/>
      </a:hlink>
      <a:folHlink>
        <a:srgbClr val="2424F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7739</TotalTime>
  <Words>2910</Words>
  <Application>Microsoft Office PowerPoint</Application>
  <PresentationFormat>Widescreen</PresentationFormat>
  <Paragraphs>1185</Paragraphs>
  <Slides>61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5" baseType="lpstr">
      <vt:lpstr>ＭＳ Ｐゴシック</vt:lpstr>
      <vt:lpstr>ＭＳ Ｐゴシック</vt:lpstr>
      <vt:lpstr>Arial</vt:lpstr>
      <vt:lpstr>Baskerville</vt:lpstr>
      <vt:lpstr>Baskerville SemiBold</vt:lpstr>
      <vt:lpstr>Calibri</vt:lpstr>
      <vt:lpstr>Calibri Light</vt:lpstr>
      <vt:lpstr>Cambria Math</vt:lpstr>
      <vt:lpstr>Chalkboard</vt:lpstr>
      <vt:lpstr>Corbel</vt:lpstr>
      <vt:lpstr>Symbol</vt:lpstr>
      <vt:lpstr>Times</vt:lpstr>
      <vt:lpstr>ヒラギノ明朝 ProN W3</vt:lpstr>
      <vt:lpstr>Retrospect</vt:lpstr>
      <vt:lpstr>Understanding The Nature of Normal Matter</vt:lpstr>
      <vt:lpstr>A Little About @Elena_Long</vt:lpstr>
      <vt:lpstr>Enough About Me… Onto the Physics!</vt:lpstr>
      <vt:lpstr>The Structure of Matter</vt:lpstr>
      <vt:lpstr>Electron Scattering</vt:lpstr>
      <vt:lpstr>Electron Scattering at Jefferson Lab</vt:lpstr>
      <vt:lpstr>Electron Scattering – Measuring Structure</vt:lpstr>
      <vt:lpstr>Electromagnetic Form Factors</vt:lpstr>
      <vt:lpstr>Proton Form Factors</vt:lpstr>
      <vt:lpstr>Proton Form Factors – World Data</vt:lpstr>
      <vt:lpstr>Proton Form Factors – World Data</vt:lpstr>
      <vt:lpstr>Proton Form Factors – World Data</vt:lpstr>
      <vt:lpstr>Neutron Form Factors</vt:lpstr>
      <vt:lpstr>Neutron Form Factor, G_E^n Measurement</vt:lpstr>
      <vt:lpstr>Neutron Form Factor, G_E^n Measurement</vt:lpstr>
      <vt:lpstr>Neutron Form Factor, G_E^n Measurement</vt:lpstr>
      <vt:lpstr>Neutron Form Factor, G_E^n Measurement</vt:lpstr>
      <vt:lpstr>Neutron Form Factor, G_E^n Measurement</vt:lpstr>
      <vt:lpstr>Neutron Form Factor, G_E^n Measurement</vt:lpstr>
      <vt:lpstr>Neutron Form Factor, G_E^n Measurement</vt:lpstr>
      <vt:lpstr>Neutron Form Factors – World Data</vt:lpstr>
      <vt:lpstr>Neutron Form Factors – World Data</vt:lpstr>
      <vt:lpstr>Electromagnetic Form Factors</vt:lpstr>
      <vt:lpstr>Structure Functions - Unpolarized</vt:lpstr>
      <vt:lpstr>Structure Functions - Unpolarized</vt:lpstr>
      <vt:lpstr>Structure Functions - Unpolarized</vt:lpstr>
      <vt:lpstr>Structure Functions - Unpolarized</vt:lpstr>
      <vt:lpstr>Structure Functions - Unpolarized</vt:lpstr>
      <vt:lpstr>Structure Functions - Unpolarized</vt:lpstr>
      <vt:lpstr>Structure Functions - Unpolarized</vt:lpstr>
      <vt:lpstr>Structure Functions - Polarized</vt:lpstr>
      <vt:lpstr>Structure Functions - Polarized</vt:lpstr>
      <vt:lpstr>Structure Functions - Polarized</vt:lpstr>
      <vt:lpstr>Structure Functions - Polarized</vt:lpstr>
      <vt:lpstr>Structure Functions - Polarized</vt:lpstr>
      <vt:lpstr>Structure Functions - Polarized</vt:lpstr>
      <vt:lpstr>The Tensor Polarized Future of Nucleon Structure</vt:lpstr>
      <vt:lpstr>Tensor Structure Functions</vt:lpstr>
      <vt:lpstr>Dynamic Nuclear Polarization (DNP) Tensor Structure Functions</vt:lpstr>
      <vt:lpstr>Tensor Structure Functions</vt:lpstr>
      <vt:lpstr>Tensor Structure Functions</vt:lpstr>
      <vt:lpstr>Tensor Structure Functions</vt:lpstr>
      <vt:lpstr>Tensor Structure Functions</vt:lpstr>
      <vt:lpstr>Tensor Structure Functions</vt:lpstr>
      <vt:lpstr>Close-Kumano Sum Rule Tensor Structure Functions</vt:lpstr>
      <vt:lpstr>Close-Kumano Sum Rule Tensor Structure Functions</vt:lpstr>
      <vt:lpstr>6-Quark, Hidden Color Tensor Structure Functions</vt:lpstr>
      <vt:lpstr>6-Quark, Hidden Color Tensor Structure Functions</vt:lpstr>
      <vt:lpstr>6-Quark, Hidden Color Tensor Structure Functions</vt:lpstr>
      <vt:lpstr>6-Quark, Hidden Color Tensor Structure Functions</vt:lpstr>
      <vt:lpstr>Tensor Structure Functions</vt:lpstr>
      <vt:lpstr>Tensor Structure Functions</vt:lpstr>
      <vt:lpstr>Tensor Structure Functions</vt:lpstr>
      <vt:lpstr>Tensor Structure Functions – JLab</vt:lpstr>
      <vt:lpstr>Quasi-Elastic Tensor Structure</vt:lpstr>
      <vt:lpstr>Quasi-Elastic Tensor Structure</vt:lpstr>
      <vt:lpstr>Quasi-Elastic Tensor Structure</vt:lpstr>
      <vt:lpstr>Quasi-Elastic Tensor Structure</vt:lpstr>
      <vt:lpstr>Summary</vt:lpstr>
      <vt:lpstr>Thank you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E08-005: Ay0 in Quasi-Elastic 3He(e,e’n) Scattering</dc:title>
  <dc:creator>Elena Long</dc:creator>
  <cp:lastModifiedBy>Elena Long</cp:lastModifiedBy>
  <cp:revision>707</cp:revision>
  <dcterms:created xsi:type="dcterms:W3CDTF">2013-12-10T16:21:31Z</dcterms:created>
  <dcterms:modified xsi:type="dcterms:W3CDTF">2015-03-30T14:09:17Z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