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1" r:id="rId1"/>
  </p:sldMasterIdLst>
  <p:notesMasterIdLst>
    <p:notesMasterId r:id="rId41"/>
  </p:notesMasterIdLst>
  <p:sldIdLst>
    <p:sldId id="256" r:id="rId2"/>
    <p:sldId id="259" r:id="rId3"/>
    <p:sldId id="555" r:id="rId4"/>
    <p:sldId id="518" r:id="rId5"/>
    <p:sldId id="556" r:id="rId6"/>
    <p:sldId id="585" r:id="rId7"/>
    <p:sldId id="572" r:id="rId8"/>
    <p:sldId id="586" r:id="rId9"/>
    <p:sldId id="587" r:id="rId10"/>
    <p:sldId id="588" r:id="rId11"/>
    <p:sldId id="566" r:id="rId12"/>
    <p:sldId id="567" r:id="rId13"/>
    <p:sldId id="591" r:id="rId14"/>
    <p:sldId id="523" r:id="rId15"/>
    <p:sldId id="525" r:id="rId16"/>
    <p:sldId id="589" r:id="rId17"/>
    <p:sldId id="592" r:id="rId18"/>
    <p:sldId id="590" r:id="rId19"/>
    <p:sldId id="593" r:id="rId20"/>
    <p:sldId id="569" r:id="rId21"/>
    <p:sldId id="575" r:id="rId22"/>
    <p:sldId id="574" r:id="rId23"/>
    <p:sldId id="583" r:id="rId24"/>
    <p:sldId id="399" r:id="rId25"/>
    <p:sldId id="584" r:id="rId26"/>
    <p:sldId id="400" r:id="rId27"/>
    <p:sldId id="594" r:id="rId28"/>
    <p:sldId id="595" r:id="rId29"/>
    <p:sldId id="596" r:id="rId30"/>
    <p:sldId id="597" r:id="rId31"/>
    <p:sldId id="598" r:id="rId32"/>
    <p:sldId id="599" r:id="rId33"/>
    <p:sldId id="600" r:id="rId34"/>
    <p:sldId id="358" r:id="rId35"/>
    <p:sldId id="359" r:id="rId36"/>
    <p:sldId id="550" r:id="rId37"/>
    <p:sldId id="563" r:id="rId38"/>
    <p:sldId id="564" r:id="rId39"/>
    <p:sldId id="561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9A7D8"/>
    <a:srgbClr val="FFA1A1"/>
    <a:srgbClr val="FF33CC"/>
    <a:srgbClr val="00FF00"/>
    <a:srgbClr val="FF7171"/>
    <a:srgbClr val="0070C0"/>
    <a:srgbClr val="000092"/>
    <a:srgbClr val="5EFF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1" autoAdjust="0"/>
    <p:restoredTop sz="94799" autoAdjust="0"/>
  </p:normalViewPr>
  <p:slideViewPr>
    <p:cSldViewPr snapToGrid="0">
      <p:cViewPr varScale="1">
        <p:scale>
          <a:sx n="86" d="100"/>
          <a:sy n="86" d="100"/>
        </p:scale>
        <p:origin x="2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538454-8889-4665-8064-DF2CA0B88A75}" type="datetimeFigureOut">
              <a:rPr lang="en-US" smtClean="0"/>
              <a:t>6/6/2014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480D2-5CDA-445A-AA25-7147CCE194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6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1480D2-5CDA-445A-AA25-7147CCE1949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8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3318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8758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6439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/>
            </a:lvl1pPr>
          </a:lstStyle>
          <a:p>
            <a:fld id="{629637A9-119A-49DA-BD12-AAC58B377D8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513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3111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16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3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168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038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7970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247147" y="6459785"/>
            <a:ext cx="5835316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4968" y="6459785"/>
            <a:ext cx="93751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302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dirty="0" smtClean="0"/>
              <a:t>03/11/2014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Tensor Spin Observables Workshop 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5737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69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hyperlink" Target="http://www.phy.anl.gov/theory/movie-run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4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ctr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>Probing Short Range Structure Through the Tensor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(T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 smtClean="0"/>
                  <a:t>) at x&gt;1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ctrTitle"/>
              </p:nvPr>
            </p:nvSpPr>
            <p:spPr>
              <a:blipFill rotWithShape="0">
                <a:blip r:embed="rId3"/>
                <a:stretch>
                  <a:fillRect l="-4545" t="-18120" b="-14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848864"/>
          </a:xfrm>
        </p:spPr>
        <p:txBody>
          <a:bodyPr>
            <a:normAutofit lnSpcReduction="10000"/>
          </a:bodyPr>
          <a:lstStyle/>
          <a:p>
            <a:r>
              <a:rPr lang="en-US" cap="none" dirty="0" smtClean="0"/>
              <a:t>Elena Long</a:t>
            </a:r>
          </a:p>
          <a:p>
            <a:r>
              <a:rPr lang="en-US" cap="none" dirty="0" smtClean="0"/>
              <a:t>Joint Hall A/C Collaboration Meeting</a:t>
            </a:r>
          </a:p>
          <a:p>
            <a:r>
              <a:rPr lang="en-US" cap="none" dirty="0" smtClean="0"/>
              <a:t>Jefferson Lab</a:t>
            </a:r>
          </a:p>
          <a:p>
            <a:r>
              <a:rPr lang="en-US" cap="none" dirty="0" smtClean="0"/>
              <a:t>June 6</a:t>
            </a:r>
            <a:r>
              <a:rPr lang="en-US" cap="none" baseline="30000" dirty="0" smtClean="0"/>
              <a:t>th</a:t>
            </a:r>
            <a:r>
              <a:rPr lang="en-US" cap="none" dirty="0" smtClean="0"/>
              <a:t>, 2014</a:t>
            </a:r>
            <a:endParaRPr lang="en-US" cap="none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064" y="6335987"/>
            <a:ext cx="1408148" cy="535874"/>
          </a:xfrm>
          <a:prstGeom prst="rect">
            <a:avLst/>
          </a:prstGeom>
        </p:spPr>
      </p:pic>
      <p:sp>
        <p:nvSpPr>
          <p:cNvPr id="24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92" y="4842376"/>
            <a:ext cx="4115488" cy="1075353"/>
          </a:xfrm>
          <a:prstGeom prst="rect">
            <a:avLst/>
          </a:prstGeom>
        </p:spPr>
      </p:pic>
      <p:pic>
        <p:nvPicPr>
          <p:cNvPr id="9" name="Content Placeholder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932" y="2529546"/>
            <a:ext cx="2310263" cy="1732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263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59800" y="456453"/>
            <a:ext cx="2794000" cy="406400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326531" y="1295399"/>
            <a:ext cx="4755931" cy="1338726"/>
            <a:chOff x="5326531" y="1142999"/>
            <a:chExt cx="4755931" cy="1338726"/>
          </a:xfrm>
        </p:grpSpPr>
        <p:sp>
          <p:nvSpPr>
            <p:cNvPr id="8" name="Rectangle 7"/>
            <p:cNvSpPr/>
            <p:nvPr/>
          </p:nvSpPr>
          <p:spPr>
            <a:xfrm>
              <a:off x="5644777" y="1142999"/>
              <a:ext cx="3082364" cy="36605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26531" y="2115666"/>
              <a:ext cx="4755931" cy="366059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7490012" y="2822382"/>
            <a:ext cx="3739928" cy="36605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45505" y="5809846"/>
            <a:ext cx="3242153" cy="366059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 from Theorists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06/06/2014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Joint Hall A/C Collaboration Meeting 	Elena Long &lt;ellie@jlab.org&gt;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247147" y="12700"/>
                <a:ext cx="7843254" cy="6629400"/>
              </a:xfrm>
            </p:spPr>
            <p:txBody>
              <a:bodyPr anchor="ctr">
                <a:noAutofit/>
              </a:bodyPr>
              <a:lstStyle/>
              <a:p>
                <a:r>
                  <a:rPr lang="en-US" sz="2400" dirty="0" smtClean="0"/>
                  <a:t>M. </a:t>
                </a:r>
                <a:r>
                  <a:rPr lang="en-US" sz="2400" dirty="0" err="1" smtClean="0"/>
                  <a:t>Strikman</a:t>
                </a:r>
                <a:r>
                  <a:rPr lang="en-US" sz="2400" dirty="0" smtClean="0"/>
                  <a:t> and M. Sargsian have already been involved in providing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 smtClean="0"/>
                  <a:t> calculations</a:t>
                </a:r>
              </a:p>
              <a:p>
                <a:r>
                  <a:rPr lang="en-US" sz="2400" dirty="0" smtClean="0"/>
                  <a:t>“This is an important measurement. Accessing the large x region will provide insights on the </a:t>
                </a:r>
                <a:r>
                  <a:rPr lang="en-US" sz="2400" dirty="0" err="1" smtClean="0"/>
                  <a:t>partonic</a:t>
                </a:r>
                <a:r>
                  <a:rPr lang="en-US" sz="2400" dirty="0" smtClean="0"/>
                  <a:t> structure of the D-wave dominated deuteron tensor structure function,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.  This process should be calculated more thoroughly.” – S. Liuti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smtClean="0"/>
                  <a:t>“This measurement was a highlighted need early at </a:t>
                </a:r>
                <a:r>
                  <a:rPr lang="en-US" sz="2400" dirty="0" err="1" smtClean="0"/>
                  <a:t>Jlab</a:t>
                </a:r>
                <a:r>
                  <a:rPr lang="en-US" sz="2400" dirty="0" smtClean="0"/>
                  <a:t>. A new measurement at higher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 would be very interesting. In principle such could test my model. I could calculate the influence of my 6-quark configurations on elastic scattering.” – G. Miller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smtClean="0"/>
                  <a:t>“I hope to do some calculations soon and could easily do them for the kinematics in your proposal.” – W. </a:t>
                </a:r>
                <a:r>
                  <a:rPr lang="en-US" sz="2400" dirty="0" err="1" smtClean="0"/>
                  <a:t>Cosyn</a:t>
                </a: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 smtClean="0"/>
                  <a:t>W. Van </a:t>
                </a:r>
                <a:r>
                  <a:rPr lang="en-US" sz="2400" dirty="0" err="1" smtClean="0"/>
                  <a:t>Orden</a:t>
                </a:r>
                <a:r>
                  <a:rPr lang="en-US" sz="2400" dirty="0" smtClean="0"/>
                  <a:t> has agreed to look into tensor polarization observables at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 using a variety of NN potentials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47147" y="12700"/>
                <a:ext cx="7843254" cy="6629400"/>
              </a:xfrm>
              <a:blipFill rotWithShape="0">
                <a:blip r:embed="rId2"/>
                <a:stretch>
                  <a:fillRect l="-2411" r="-2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8339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11" grpId="0" animBg="1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7937"/>
            <a:ext cx="12192000" cy="16829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280" y="5116817"/>
            <a:ext cx="29206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Spokespeople:</a:t>
            </a:r>
          </a:p>
          <a:p>
            <a:r>
              <a:rPr lang="en-US" dirty="0" smtClean="0"/>
              <a:t>E. Long, K. Slifer, P. Solvignon</a:t>
            </a:r>
          </a:p>
          <a:p>
            <a:r>
              <a:rPr lang="en-US" dirty="0" smtClean="0"/>
              <a:t>University of New Hampshire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321800" y="5393816"/>
            <a:ext cx="1650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 Higinbotham</a:t>
            </a:r>
          </a:p>
          <a:p>
            <a:r>
              <a:rPr lang="en-US" dirty="0" smtClean="0"/>
              <a:t>Jefferson Lab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604391" y="5393816"/>
            <a:ext cx="2130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D. Day, D. Keller</a:t>
            </a:r>
          </a:p>
          <a:p>
            <a:r>
              <a:rPr lang="en-US" dirty="0" smtClean="0"/>
              <a:t>University of Virginia</a:t>
            </a:r>
            <a:endParaRPr lang="en-US" dirty="0"/>
          </a:p>
        </p:txBody>
      </p:sp>
      <p:sp>
        <p:nvSpPr>
          <p:cNvPr id="12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41298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Rates for D(</a:t>
            </a:r>
            <a:r>
              <a:rPr lang="en-US" dirty="0" err="1" smtClean="0"/>
              <a:t>e,e</a:t>
            </a:r>
            <a:r>
              <a:rPr lang="en-US" dirty="0" smtClean="0"/>
              <a:t>’)X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737360"/>
                <a:ext cx="6067805" cy="4317752"/>
              </a:xfrm>
            </p:spPr>
            <p:txBody>
              <a:bodyPr anchor="ctr"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Pol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𝑧𝑧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Unpol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p>
                        </m:sSubSup>
                      </m:e>
                    </m:d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𝑅𝑡</m:t>
                    </m:r>
                  </m:oMath>
                </a14:m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𝑑𝑖𝑙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Pol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Unpol</m:t>
                                </m:r>
                              </m:sub>
                            </m:sSub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𝑧𝑧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stat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𝑑𝑖𝑙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𝑧𝑧</m:t>
                            </m:r>
                          </m:sub>
                        </m:sSub>
                      </m:den>
                    </m:f>
                    <m:rad>
                      <m:radPr>
                        <m:deg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Unpol</m:t>
                                        </m:r>
                                      </m:sub>
                                    </m:sSub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Pol</m:t>
                                        </m:r>
                                      </m:sub>
                                    </m:sSub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P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ol</m:t>
                                        </m:r>
                                      </m:sub>
                                    </m:sSub>
                                  </m:num>
                                  <m:den>
                                    <m:sSubSup>
                                      <m:sSubSupPr>
                                        <m:ctrlPr>
                                          <a:rPr lang="en-US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Unpol</m:t>
                                        </m:r>
                                      </m:sub>
                                      <m: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den>
                                </m:f>
                                <m:rad>
                                  <m:radPr>
                                    <m:degHide m:val="on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Unp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ol</m:t>
                                        </m:r>
                                      </m:sub>
                                    </m:sSub>
                                  </m:e>
                                </m:rad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en-US" dirty="0" smtClean="0"/>
              </a:p>
              <a:p>
                <a:pPr lvl="1"/>
                <a:r>
                  <a:rPr lang="en-US" sz="2200" dirty="0" smtClean="0"/>
                  <a:t>Used combination of P. </a:t>
                </a:r>
                <a:r>
                  <a:rPr lang="en-US" sz="2200" dirty="0" err="1" smtClean="0"/>
                  <a:t>Bosted</a:t>
                </a:r>
                <a:r>
                  <a:rPr lang="en-US" sz="2200" dirty="0" smtClean="0"/>
                  <a:t> and M. Sargsian code to calculate unpolarized cross sections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737360"/>
                <a:ext cx="6067805" cy="4317752"/>
              </a:xfrm>
              <a:blipFill rotWithShape="0">
                <a:blip r:embed="rId2"/>
                <a:stretch>
                  <a:fillRect l="-2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5008" y="5968778"/>
            <a:ext cx="514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E. Long, Technical Note, JLAB-TN-13-029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92701" y="465011"/>
                <a:ext cx="2138680" cy="1525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Assumptions: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=30%</m:t>
                      </m:r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=65%</m:t>
                      </m:r>
                    </m:oMath>
                  </m:oMathPara>
                </a14:m>
                <a:endParaRPr lang="en-US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tgt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=3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cm</m:t>
                      </m:r>
                    </m:oMath>
                  </m:oMathPara>
                </a14:m>
                <a:endParaRPr lang="en-US" b="0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2701" y="465011"/>
                <a:ext cx="2138680" cy="1525739"/>
              </a:xfrm>
              <a:prstGeom prst="rect">
                <a:avLst/>
              </a:prstGeom>
              <a:blipFill rotWithShape="0">
                <a:blip r:embed="rId3"/>
                <a:stretch>
                  <a:fillRect l="-2279" t="-19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241285" y="558316"/>
            <a:ext cx="4950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P.E. </a:t>
            </a:r>
            <a:r>
              <a:rPr lang="en-US" dirty="0" err="1"/>
              <a:t>Bosted</a:t>
            </a:r>
            <a:r>
              <a:rPr lang="en-US" dirty="0"/>
              <a:t>, V. </a:t>
            </a:r>
            <a:r>
              <a:rPr lang="en-US" dirty="0" err="1"/>
              <a:t>Mamyan</a:t>
            </a:r>
            <a:r>
              <a:rPr lang="en-US" dirty="0"/>
              <a:t>, arXiv:1203.2262</a:t>
            </a:r>
          </a:p>
          <a:p>
            <a:r>
              <a:rPr lang="en-US" dirty="0"/>
              <a:t>M. Sargsian, Private Communication</a:t>
            </a:r>
          </a:p>
          <a:p>
            <a:r>
              <a:rPr lang="en-US" dirty="0"/>
              <a:t>N. </a:t>
            </a:r>
            <a:r>
              <a:rPr lang="en-US" dirty="0" err="1"/>
              <a:t>Fomin</a:t>
            </a:r>
            <a:r>
              <a:rPr lang="en-US" dirty="0"/>
              <a:t>, et al., Phys. Rev. </a:t>
            </a:r>
            <a:r>
              <a:rPr lang="en-US" dirty="0" err="1"/>
              <a:t>Lett</a:t>
            </a:r>
            <a:r>
              <a:rPr lang="en-US" dirty="0"/>
              <a:t>. 108 (2012) 092502</a:t>
            </a:r>
          </a:p>
          <a:p>
            <a:r>
              <a:rPr lang="en-US" dirty="0"/>
              <a:t>N. </a:t>
            </a:r>
            <a:r>
              <a:rPr lang="en-US" dirty="0" err="1"/>
              <a:t>Fomin</a:t>
            </a:r>
            <a:r>
              <a:rPr lang="en-US" dirty="0"/>
              <a:t>, et al., Phys. Rev. </a:t>
            </a:r>
            <a:r>
              <a:rPr lang="en-US" dirty="0" err="1"/>
              <a:t>Lett</a:t>
            </a:r>
            <a:r>
              <a:rPr lang="en-US" dirty="0"/>
              <a:t>. 105 (2010) 212502</a:t>
            </a: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231381" y="2112425"/>
            <a:ext cx="4884212" cy="3993323"/>
            <a:chOff x="7241285" y="1798198"/>
            <a:chExt cx="4884212" cy="39933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1285" y="1798198"/>
              <a:ext cx="4884212" cy="399332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ontent Placeholder 2"/>
                <p:cNvSpPr txBox="1">
                  <a:spLocks/>
                </p:cNvSpPr>
                <p:nvPr/>
              </p:nvSpPr>
              <p:spPr>
                <a:xfrm>
                  <a:off x="8250187" y="1933792"/>
                  <a:ext cx="2621013" cy="3006508"/>
                </a:xfrm>
                <a:prstGeom prst="rect">
                  <a:avLst/>
                </a:prstGeom>
              </p:spPr>
              <p:txBody>
                <a:bodyPr vert="horz" lIns="0" tIns="45720" rIns="0" bIns="45720" rtlCol="0">
                  <a:normAutofit/>
                </a:bodyPr>
                <a:lstStyle>
                  <a:lvl1pPr marL="91440" indent="-91440" algn="l" defTabSz="914400" rtl="0" eaLnBrk="1" latinLnBrk="0" hangingPunct="1">
                    <a:lnSpc>
                      <a:spcPct val="90000"/>
                    </a:lnSpc>
                    <a:spcBef>
                      <a:spcPts val="1200"/>
                    </a:spcBef>
                    <a:spcAft>
                      <a:spcPts val="200"/>
                    </a:spcAft>
                    <a:buClr>
                      <a:schemeClr val="accent1"/>
                    </a:buClr>
                    <a:buSzPct val="100000"/>
                    <a:buFont typeface="Calibri" panose="020F0502020204030204" pitchFamily="34" charset="0"/>
                    <a:buChar char=" "/>
                    <a:defRPr sz="20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38404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8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56692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74980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932688" indent="-18288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11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13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15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1700000" indent="-228600" algn="l" defTabSz="914400" rtl="0" eaLnBrk="1" latinLnBrk="0" hangingPunct="1">
                    <a:lnSpc>
                      <a:spcPct val="90000"/>
                    </a:lnSpc>
                    <a:spcBef>
                      <a:spcPts val="200"/>
                    </a:spcBef>
                    <a:spcAft>
                      <a:spcPts val="400"/>
                    </a:spcAft>
                    <a:buClr>
                      <a:schemeClr val="accent1"/>
                    </a:buClr>
                    <a:buFont typeface="Calibri" pitchFamily="34" charset="0"/>
                    <a:buChar char="◦"/>
                    <a:defRPr sz="1400" kern="12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dirty="0" smtClean="0"/>
                    <a:t>Compared with data similar to </a:t>
                  </a:r>
                  <a:r>
                    <a:rPr lang="en-US" dirty="0" err="1" smtClean="0"/>
                    <a:t>Azz</a:t>
                  </a:r>
                  <a:r>
                    <a:rPr lang="en-US" dirty="0" smtClean="0"/>
                    <a:t> range</a:t>
                  </a:r>
                  <a:br>
                    <a:rPr lang="en-US" dirty="0" smtClean="0"/>
                  </a:br>
                  <a:r>
                    <a:rPr lang="en-US" dirty="0" smtClean="0"/>
                    <a:t/>
                  </a:r>
                  <a:br>
                    <a:rPr lang="en-US" dirty="0" smtClean="0"/>
                  </a:br>
                  <a:r>
                    <a:rPr lang="en-US" dirty="0" smtClean="0"/>
                    <a:t/>
                  </a:r>
                  <a:br>
                    <a:rPr lang="en-US" dirty="0" smtClean="0"/>
                  </a:br>
                  <a:r>
                    <a:rPr lang="en-US" dirty="0" smtClean="0"/>
                    <a:t/>
                  </a:r>
                  <a:br>
                    <a:rPr lang="en-US" dirty="0" smtClean="0"/>
                  </a:br>
                  <a:r>
                    <a:rPr lang="en-US" dirty="0" smtClean="0"/>
                    <a:t/>
                  </a:r>
                  <a:br>
                    <a:rPr lang="en-US" dirty="0" smtClean="0"/>
                  </a:br>
                  <a:endParaRPr lang="en-US" dirty="0" smtClean="0"/>
                </a:p>
                <a:p>
                  <a:pPr lvl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=5.766 </m:t>
                      </m:r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a14:m>
                  <a:endParaRPr lang="en-US" dirty="0" smtClean="0"/>
                </a:p>
                <a:p>
                  <a:pPr lvl="1"/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′=4.8 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GeV</m:t>
                      </m:r>
                    </m:oMath>
                  </a14:m>
                  <a:endParaRPr lang="en-US" dirty="0" smtClean="0"/>
                </a:p>
                <a:p>
                  <a:pPr lvl="1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</a:rPr>
                            <m:t>18.0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∘</m:t>
                          </m:r>
                        </m:sup>
                      </m:sSup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Conten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0187" y="1933792"/>
                  <a:ext cx="2621013" cy="3006508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2558" t="-2231" b="-16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60372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996593" y="2717053"/>
            <a:ext cx="5257800" cy="572247"/>
            <a:chOff x="996593" y="2717053"/>
            <a:chExt cx="5257800" cy="572247"/>
          </a:xfrm>
        </p:grpSpPr>
        <p:sp>
          <p:nvSpPr>
            <p:cNvPr id="8" name="Rectangle 7"/>
            <p:cNvSpPr/>
            <p:nvPr/>
          </p:nvSpPr>
          <p:spPr>
            <a:xfrm>
              <a:off x="3460393" y="2717053"/>
              <a:ext cx="2794000" cy="292847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96593" y="3009900"/>
              <a:ext cx="1924407" cy="279400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Dilution Factor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939801" y="1845734"/>
                <a:ext cx="5365392" cy="4389966"/>
              </a:xfrm>
            </p:spPr>
            <p:txBody>
              <a:bodyPr anchor="ctr">
                <a:normAutofit/>
              </a:bodyPr>
              <a:lstStyle/>
              <a:p>
                <a:r>
                  <a:rPr lang="en-US" dirty="0" smtClean="0"/>
                  <a:t>“…the background from interaction with nuclei increases as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increases. For example, for a D</a:t>
                </a:r>
                <a:r>
                  <a:rPr lang="en-US" baseline="30000" dirty="0" smtClean="0"/>
                  <a:t>12</a:t>
                </a:r>
                <a:r>
                  <a:rPr lang="en-US" dirty="0" smtClean="0"/>
                  <a:t>C target the ratio of the cross sections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 smtClean="0"/>
                  <a:t> for A=</a:t>
                </a:r>
                <a:r>
                  <a:rPr lang="en-US" baseline="30000" dirty="0" smtClean="0"/>
                  <a:t>12</a:t>
                </a:r>
                <a:r>
                  <a:rPr lang="en-US" dirty="0" smtClean="0"/>
                  <a:t>C and A=D is of the order of 40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~1.3</m:t>
                    </m:r>
                  </m:oMath>
                </a14:m>
                <a:r>
                  <a:rPr lang="en-US" dirty="0" smtClean="0"/>
                  <a:t> and increases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 smtClean="0"/>
                  <a:t>.”</a:t>
                </a:r>
                <a:br>
                  <a:rPr lang="en-US" dirty="0" smtClean="0"/>
                </a:br>
                <a:r>
                  <a:rPr lang="en-US" dirty="0" smtClean="0"/>
                  <a:t>      - </a:t>
                </a:r>
                <a:r>
                  <a:rPr lang="en-US" dirty="0"/>
                  <a:t>L.L. Frankfurt, M.I. </a:t>
                </a:r>
                <a:r>
                  <a:rPr lang="en-US" dirty="0" err="1"/>
                  <a:t>Strikman</a:t>
                </a:r>
                <a:r>
                  <a:rPr lang="en-US" dirty="0"/>
                  <a:t>,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        Phys</a:t>
                </a:r>
                <a:r>
                  <a:rPr lang="en-US" dirty="0"/>
                  <a:t>. Rept. </a:t>
                </a:r>
                <a:r>
                  <a:rPr lang="en-US" b="1" dirty="0"/>
                  <a:t>160</a:t>
                </a:r>
                <a:r>
                  <a:rPr lang="en-US" dirty="0"/>
                  <a:t> (1988) </a:t>
                </a:r>
                <a:r>
                  <a:rPr lang="en-US" dirty="0" smtClean="0"/>
                  <a:t>235</a:t>
                </a:r>
                <a:br>
                  <a:rPr lang="en-US" dirty="0" smtClean="0"/>
                </a:br>
                <a:endParaRPr lang="en-US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𝑑𝑖𝑙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N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</a:rPr>
                              <m:t>He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US" sz="2800" i="0">
                                <a:latin typeface="Cambria Math" panose="02040503050406030204" pitchFamily="18" charset="0"/>
                              </a:rPr>
                              <m:t>D</m:t>
                            </m:r>
                          </m:sub>
                        </m:s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ℒ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8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</a:rPr>
                                  <m:t>A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endParaRPr lang="en-US" sz="2800" dirty="0" smtClean="0"/>
              </a:p>
              <a:p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With the 12 </a:t>
                </a:r>
                <a:r>
                  <a:rPr lang="en-US" dirty="0" err="1" smtClean="0"/>
                  <a:t>GeV</a:t>
                </a:r>
                <a:r>
                  <a:rPr lang="en-US" dirty="0" smtClean="0"/>
                  <a:t> upgrade and the new SHMS, this measurement becomes possible even with the low dilution factor at high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9801" y="1845734"/>
                <a:ext cx="5365392" cy="4389966"/>
              </a:xfrm>
              <a:blipFill rotWithShape="0">
                <a:blip r:embed="rId2"/>
                <a:stretch>
                  <a:fillRect l="-1136" t="-972" r="-3295" b="-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93" y="2318593"/>
            <a:ext cx="4907290" cy="3444247"/>
          </a:xfrm>
          <a:prstGeom prst="rect">
            <a:avLst/>
          </a:prstGeom>
        </p:spPr>
      </p:pic>
      <p:sp>
        <p:nvSpPr>
          <p:cNvPr id="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732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Set-Up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184301" y="3013484"/>
            <a:ext cx="6166909" cy="2193972"/>
            <a:chOff x="1316645" y="2164786"/>
            <a:chExt cx="8044823" cy="2862070"/>
          </a:xfrm>
        </p:grpSpPr>
        <p:grpSp>
          <p:nvGrpSpPr>
            <p:cNvPr id="50" name="Group 49"/>
            <p:cNvGrpSpPr/>
            <p:nvPr/>
          </p:nvGrpSpPr>
          <p:grpSpPr>
            <a:xfrm>
              <a:off x="1316645" y="2164786"/>
              <a:ext cx="8044823" cy="2862070"/>
              <a:chOff x="1316645" y="2164786"/>
              <a:chExt cx="8044823" cy="2862070"/>
            </a:xfrm>
          </p:grpSpPr>
          <p:sp>
            <p:nvSpPr>
              <p:cNvPr id="52" name="TextBox 23"/>
              <p:cNvSpPr txBox="1">
                <a:spLocks noChangeArrowheads="1"/>
              </p:cNvSpPr>
              <p:nvPr/>
            </p:nvSpPr>
            <p:spPr bwMode="auto">
              <a:xfrm rot="19265500">
                <a:off x="7497990" y="2215394"/>
                <a:ext cx="793935" cy="397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01" tIns="45702" rIns="91401" bIns="45702">
                <a:spAutoFit/>
              </a:bodyPr>
              <a:lstStyle>
                <a:lvl1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2pPr>
                <a:lvl3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3pPr>
                <a:lvl4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4pPr>
                <a:lvl5pPr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5pPr>
                <a:lvl6pPr marL="22844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6pPr>
                <a:lvl7pPr marL="27416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7pPr>
                <a:lvl8pPr marL="31988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8pPr>
                <a:lvl9pPr marL="3656013" indent="15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rgbClr val="000000"/>
                    </a:solidFill>
                    <a:latin typeface="Chalkboard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1200" dirty="0">
                    <a:latin typeface="+mn-lt"/>
                  </a:rPr>
                  <a:t>SHMS</a:t>
                </a:r>
                <a:endParaRPr lang="en-US" sz="1200" baseline="30000" dirty="0">
                  <a:latin typeface="+mn-lt"/>
                </a:endParaRPr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1316645" y="2164786"/>
                <a:ext cx="8044823" cy="2862070"/>
                <a:chOff x="1316645" y="2164786"/>
                <a:chExt cx="8044823" cy="2862070"/>
              </a:xfrm>
            </p:grpSpPr>
            <p:cxnSp>
              <p:nvCxnSpPr>
                <p:cNvPr id="54" name="Straight Connector 53"/>
                <p:cNvCxnSpPr>
                  <a:endCxn id="55" idx="3"/>
                </p:cNvCxnSpPr>
                <p:nvPr/>
              </p:nvCxnSpPr>
              <p:spPr>
                <a:xfrm>
                  <a:off x="6280420" y="3638224"/>
                  <a:ext cx="2437962" cy="138863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55" name="Rectangle 22"/>
                <p:cNvSpPr>
                  <a:spLocks noChangeArrowheads="1"/>
                </p:cNvSpPr>
                <p:nvPr/>
              </p:nvSpPr>
              <p:spPr bwMode="auto">
                <a:xfrm rot="1830035">
                  <a:off x="7533293" y="4505015"/>
                  <a:ext cx="1273177" cy="397484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  <a:extLst/>
              </p:spPr>
              <p:txBody>
                <a:bodyPr wrap="squar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cxnSp>
              <p:nvCxnSpPr>
                <p:cNvPr id="56" name="Straight Connector 55"/>
                <p:cNvCxnSpPr>
                  <a:endCxn id="52" idx="3"/>
                </p:cNvCxnSpPr>
                <p:nvPr/>
              </p:nvCxnSpPr>
              <p:spPr>
                <a:xfrm flipV="1">
                  <a:off x="6289383" y="2164786"/>
                  <a:ext cx="1914476" cy="1455510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6"/>
                <p:cNvCxnSpPr>
                  <a:cxnSpLocks noChangeShapeType="1"/>
                </p:cNvCxnSpPr>
                <p:nvPr/>
              </p:nvCxnSpPr>
              <p:spPr bwMode="auto">
                <a:xfrm>
                  <a:off x="2906236" y="3602237"/>
                  <a:ext cx="6440487" cy="0"/>
                </a:xfrm>
                <a:prstGeom prst="line">
                  <a:avLst/>
                </a:prstGeom>
                <a:noFill/>
                <a:ln w="9525">
                  <a:solidFill>
                    <a:schemeClr val="bg2">
                      <a:lumMod val="10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  <p:sp>
              <p:nvSpPr>
                <p:cNvPr id="58" name="TextBox 25"/>
                <p:cNvSpPr txBox="1">
                  <a:spLocks noChangeArrowheads="1"/>
                </p:cNvSpPr>
                <p:nvPr/>
              </p:nvSpPr>
              <p:spPr bwMode="auto">
                <a:xfrm>
                  <a:off x="5643856" y="3910293"/>
                  <a:ext cx="1083583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Polarized</a:t>
                  </a:r>
                </a:p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Target</a:t>
                  </a:r>
                </a:p>
              </p:txBody>
            </p:sp>
            <p:sp>
              <p:nvSpPr>
                <p:cNvPr id="59" name="TextBox 26"/>
                <p:cNvSpPr txBox="1">
                  <a:spLocks noChangeArrowheads="1"/>
                </p:cNvSpPr>
                <p:nvPr/>
              </p:nvSpPr>
              <p:spPr bwMode="auto">
                <a:xfrm rot="1904859">
                  <a:off x="7798592" y="4452612"/>
                  <a:ext cx="692724" cy="3974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r>
                    <a:rPr lang="en-US" sz="1200" dirty="0">
                      <a:latin typeface="+mn-lt"/>
                    </a:rPr>
                    <a:t>HMS</a:t>
                  </a:r>
                  <a:endParaRPr lang="en-US" sz="1200" baseline="30000" dirty="0">
                    <a:latin typeface="+mn-lt"/>
                  </a:endParaRPr>
                </a:p>
              </p:txBody>
            </p:sp>
            <p:sp>
              <p:nvSpPr>
                <p:cNvPr id="60" name="Rectangle 29"/>
                <p:cNvSpPr>
                  <a:spLocks noChangeArrowheads="1"/>
                </p:cNvSpPr>
                <p:nvPr/>
              </p:nvSpPr>
              <p:spPr bwMode="auto">
                <a:xfrm>
                  <a:off x="4029076" y="3426854"/>
                  <a:ext cx="264969" cy="397433"/>
                </a:xfrm>
                <a:prstGeom prst="rect">
                  <a:avLst/>
                </a:prstGeom>
                <a:solidFill>
                  <a:srgbClr val="30ACE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1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741280" y="2731529"/>
                  <a:ext cx="832764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Slow</a:t>
                  </a:r>
                </a:p>
                <a:p>
                  <a:pPr>
                    <a:defRPr/>
                  </a:pPr>
                  <a:r>
                    <a:rPr lang="en-US" sz="12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62" name="Oval 23"/>
                <p:cNvSpPr>
                  <a:spLocks noChangeArrowheads="1"/>
                </p:cNvSpPr>
                <p:nvPr/>
              </p:nvSpPr>
              <p:spPr bwMode="auto">
                <a:xfrm>
                  <a:off x="6171880" y="3320922"/>
                  <a:ext cx="372755" cy="558938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4572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3" name="Rectangle 29"/>
                <p:cNvSpPr>
                  <a:spLocks noChangeArrowheads="1"/>
                </p:cNvSpPr>
                <p:nvPr/>
              </p:nvSpPr>
              <p:spPr bwMode="auto">
                <a:xfrm>
                  <a:off x="3403601" y="3433203"/>
                  <a:ext cx="264969" cy="397433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1pPr>
                  <a:lvl2pPr marL="37931725" indent="-37474525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2pPr>
                  <a:lvl3pPr marL="11430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3pPr>
                  <a:lvl4pPr marL="16002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4pPr>
                  <a:lvl5pPr marL="2057400" indent="-228600" defTabSz="912813"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5pPr>
                  <a:lvl6pPr marL="25146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6pPr>
                  <a:lvl7pPr marL="29718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7pPr>
                  <a:lvl8pPr marL="34290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8pPr>
                  <a:lvl9pPr marL="3886200" indent="-228600" defTabSz="912813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orbel" panose="020B0503020204020204" pitchFamily="34" charset="0"/>
                    </a:defRPr>
                  </a:lvl9pPr>
                </a:lstStyle>
                <a:p>
                  <a:pPr eaLnBrk="1" hangingPunct="1"/>
                  <a:endParaRPr lang="en-US" sz="1200">
                    <a:solidFill>
                      <a:srgbClr val="000000"/>
                    </a:solidFill>
                    <a:latin typeface="Chalkboard"/>
                    <a:ea typeface="MS PGothic" panose="020B0600070205080204" pitchFamily="34" charset="-128"/>
                  </a:endParaRPr>
                </a:p>
              </p:txBody>
            </p:sp>
            <p:sp>
              <p:nvSpPr>
                <p:cNvPr id="64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3115806" y="3777690"/>
                  <a:ext cx="832764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Fast</a:t>
                  </a:r>
                </a:p>
                <a:p>
                  <a:pPr>
                    <a:defRPr/>
                  </a:pPr>
                  <a:r>
                    <a:rPr lang="en-US" sz="1200" dirty="0">
                      <a:latin typeface="+mn-lt"/>
                    </a:rPr>
                    <a:t>Raster</a:t>
                  </a:r>
                </a:p>
              </p:txBody>
            </p:sp>
            <p:sp>
              <p:nvSpPr>
                <p:cNvPr id="65" name="Rectangle 29"/>
                <p:cNvSpPr>
                  <a:spLocks noChangeArrowheads="1"/>
                </p:cNvSpPr>
                <p:nvPr/>
              </p:nvSpPr>
              <p:spPr bwMode="auto">
                <a:xfrm>
                  <a:off x="7429502" y="3437966"/>
                  <a:ext cx="725487" cy="397433"/>
                </a:xfrm>
                <a:prstGeom prst="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  <a:extLst/>
              </p:spPr>
              <p:txBody>
                <a:bodyPr lIns="91401" tIns="45702" rIns="91401" bIns="45702">
                  <a:spAutoFit/>
                </a:bodyPr>
                <a:lstStyle>
                  <a:lvl1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 defTabSz="912813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defTabSz="91281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defRPr/>
                  </a:pPr>
                  <a:endParaRPr lang="en-US" sz="1200"/>
                </a:p>
              </p:txBody>
            </p:sp>
            <p:sp>
              <p:nvSpPr>
                <p:cNvPr id="66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7449579" y="3042679"/>
                  <a:ext cx="699623" cy="39743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 err="1">
                      <a:latin typeface="+mn-lt"/>
                    </a:rPr>
                    <a:t>Lumi</a:t>
                  </a:r>
                  <a:endParaRPr lang="en-US" sz="1200" dirty="0">
                    <a:latin typeface="+mn-lt"/>
                  </a:endParaRPr>
                </a:p>
              </p:txBody>
            </p:sp>
            <p:sp>
              <p:nvSpPr>
                <p:cNvPr id="67" name="Right Bracket 66"/>
                <p:cNvSpPr/>
                <p:nvPr/>
              </p:nvSpPr>
              <p:spPr>
                <a:xfrm>
                  <a:off x="8729663" y="3494088"/>
                  <a:ext cx="285750" cy="252412"/>
                </a:xfrm>
                <a:prstGeom prst="rightBracket">
                  <a:avLst/>
                </a:prstGeom>
                <a:ln w="762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1100"/>
                </a:p>
              </p:txBody>
            </p:sp>
            <p:sp>
              <p:nvSpPr>
                <p:cNvPr id="68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8402651" y="2805113"/>
                  <a:ext cx="958817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>
                      <a:latin typeface="+mn-lt"/>
                    </a:rPr>
                    <a:t>Faraday</a:t>
                  </a:r>
                  <a:br>
                    <a:rPr lang="en-US" sz="1200" dirty="0">
                      <a:latin typeface="+mn-lt"/>
                    </a:rPr>
                  </a:br>
                  <a:r>
                    <a:rPr lang="en-US" sz="1200" dirty="0">
                      <a:latin typeface="+mn-lt"/>
                    </a:rPr>
                    <a:t>Cup</a:t>
                  </a:r>
                </a:p>
              </p:txBody>
            </p:sp>
            <p:sp>
              <p:nvSpPr>
                <p:cNvPr id="69" name="TextBox 30"/>
                <p:cNvSpPr txBox="1">
                  <a:spLocks noChangeArrowheads="1"/>
                </p:cNvSpPr>
                <p:nvPr/>
              </p:nvSpPr>
              <p:spPr bwMode="auto">
                <a:xfrm>
                  <a:off x="1316645" y="3279315"/>
                  <a:ext cx="1345628" cy="6624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1401" tIns="45702" rIns="91401" bIns="45702">
                  <a:spAutoFit/>
                </a:bodyPr>
                <a:lstStyle>
                  <a:lvl1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1pPr>
                  <a:lvl2pPr marL="37931725" indent="-37474525"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2pPr>
                  <a:lvl3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3pPr>
                  <a:lvl4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4pPr>
                  <a:lvl5pPr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5pPr>
                  <a:lvl6pPr marL="22844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6pPr>
                  <a:lvl7pPr marL="27416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7pPr>
                  <a:lvl8pPr marL="31988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8pPr>
                  <a:lvl9pPr marL="3656013" indent="1588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rgbClr val="000000"/>
                      </a:solidFill>
                      <a:latin typeface="Chalkboard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defRPr/>
                  </a:pPr>
                  <a:r>
                    <a:rPr lang="en-US" sz="1200" dirty="0" smtClean="0">
                      <a:latin typeface="+mn-lt"/>
                    </a:rPr>
                    <a:t>Unpolarized</a:t>
                  </a:r>
                </a:p>
                <a:p>
                  <a:pPr algn="ctr">
                    <a:defRPr/>
                  </a:pPr>
                  <a:r>
                    <a:rPr lang="en-US" sz="1200" dirty="0" smtClean="0">
                      <a:latin typeface="+mn-lt"/>
                    </a:rPr>
                    <a:t>Beam</a:t>
                  </a:r>
                  <a:endParaRPr lang="en-US" sz="1200" dirty="0">
                    <a:latin typeface="+mn-lt"/>
                  </a:endParaRPr>
                </a:p>
              </p:txBody>
            </p:sp>
          </p:grpSp>
        </p:grpSp>
        <p:sp>
          <p:nvSpPr>
            <p:cNvPr id="51" name="Rectangle 21"/>
            <p:cNvSpPr>
              <a:spLocks noChangeArrowheads="1"/>
            </p:cNvSpPr>
            <p:nvPr/>
          </p:nvSpPr>
          <p:spPr bwMode="auto">
            <a:xfrm rot="19194947">
              <a:off x="7400683" y="2223749"/>
              <a:ext cx="988551" cy="39748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eaLnBrk="1" hangingPunct="1"/>
              <a:r>
                <a:rPr lang="en-US" sz="1200" dirty="0" smtClean="0">
                  <a:solidFill>
                    <a:srgbClr val="000000"/>
                  </a:solidFill>
                  <a:latin typeface="Chalkboard"/>
                  <a:ea typeface="MS PGothic" panose="020B0600070205080204" pitchFamily="34" charset="-128"/>
                </a:rPr>
                <a:t>SHMS</a:t>
              </a:r>
              <a:endParaRPr lang="en-US" sz="1200" dirty="0">
                <a:solidFill>
                  <a:srgbClr val="000000"/>
                </a:solidFill>
                <a:latin typeface="Chalkboard"/>
                <a:ea typeface="MS PGothic" panose="020B0600070205080204" pitchFamily="34" charset="-128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ontent Placeholder 3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lvl="1"/>
                <a:r>
                  <a:rPr lang="en-US" sz="2400" dirty="0" smtClean="0"/>
                  <a:t>Hall C</a:t>
                </a:r>
              </a:p>
              <a:p>
                <a:pPr lvl="1"/>
                <a:r>
                  <a:rPr lang="en-US" sz="2400" dirty="0" smtClean="0"/>
                  <a:t>Identical equipment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 smtClean="0"/>
                  <a:t> (E12-13-011)</a:t>
                </a:r>
                <a:endParaRPr lang="en-US" sz="2400" dirty="0"/>
              </a:p>
            </p:txBody>
          </p:sp>
        </mc:Choice>
        <mc:Fallback xmlns="">
          <p:sp>
            <p:nvSpPr>
              <p:cNvPr id="32" name="Content Placeholder 3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5" descr="Screen shot 2011-08-21 at 9.20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404" y="1992030"/>
            <a:ext cx="5249461" cy="398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3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406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DNP Target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15060" y="1737361"/>
                <a:ext cx="4947920" cy="4231418"/>
              </a:xfrm>
            </p:spPr>
            <p:txBody>
              <a:bodyPr anchor="ctr">
                <a:normAutofit/>
              </a:bodyPr>
              <a:lstStyle/>
              <a:p>
                <a:pPr lvl="1"/>
                <a:r>
                  <a:rPr lang="en-US" sz="2400" dirty="0" smtClean="0"/>
                  <a:t>Identical target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(E12-13-011</a:t>
                </a:r>
                <a:r>
                  <a:rPr lang="en-US" sz="2400" dirty="0" smtClean="0"/>
                  <a:t>)</a:t>
                </a:r>
              </a:p>
              <a:p>
                <a:pPr lvl="2"/>
                <a:r>
                  <a:rPr lang="en-US" sz="2000" dirty="0" smtClean="0"/>
                  <a:t>JLab/</a:t>
                </a:r>
                <a:r>
                  <a:rPr lang="en-US" sz="2000" dirty="0" err="1" smtClean="0"/>
                  <a:t>UVa</a:t>
                </a:r>
                <a:r>
                  <a:rPr lang="en-US" sz="2000" dirty="0" smtClean="0"/>
                  <a:t> DNP target using modified Hall B magnet</a:t>
                </a:r>
              </a:p>
              <a:p>
                <a:pPr lvl="1"/>
                <a:r>
                  <a:rPr lang="en-US" sz="2400" dirty="0" smtClean="0"/>
                  <a:t>Dynamic Nuclear Polarization of ND</a:t>
                </a:r>
                <a:r>
                  <a:rPr lang="en-US" sz="2400" baseline="-25000" dirty="0" smtClean="0"/>
                  <a:t>3</a:t>
                </a:r>
                <a:endParaRPr lang="en-US" sz="2400" baseline="-250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30%</m:t>
                    </m:r>
                  </m:oMath>
                </a14:m>
                <a:endParaRPr lang="en-US" sz="4400" dirty="0" smtClean="0"/>
              </a:p>
              <a:p>
                <a:pPr lvl="1"/>
                <a:r>
                  <a:rPr lang="en-US" sz="2400" dirty="0" smtClean="0"/>
                  <a:t>5 </a:t>
                </a:r>
                <a:r>
                  <a:rPr lang="en-US" sz="2400" dirty="0"/>
                  <a:t>Tesla at 1 K</a:t>
                </a:r>
              </a:p>
              <a:p>
                <a:pPr lvl="1"/>
                <a:r>
                  <a:rPr lang="en-US" sz="2400" dirty="0"/>
                  <a:t>3cm Target Length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0.65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15060" y="1737361"/>
                <a:ext cx="4947920" cy="4231418"/>
              </a:xfrm>
              <a:blipFill rotWithShape="0">
                <a:blip r:embed="rId2"/>
                <a:stretch>
                  <a:fillRect r="-4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5856" r="1266" b="441"/>
          <a:stretch>
            <a:fillRect/>
          </a:stretch>
        </p:blipFill>
        <p:spPr bwMode="auto">
          <a:xfrm>
            <a:off x="6647180" y="1865613"/>
            <a:ext cx="45085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5008" y="5968778"/>
            <a:ext cx="514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 courtesy of C. Keith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56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Development in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1412" y="1798179"/>
            <a:ext cx="4947920" cy="1883076"/>
          </a:xfrm>
        </p:spPr>
        <p:txBody>
          <a:bodyPr>
            <a:normAutofit/>
          </a:bodyPr>
          <a:lstStyle/>
          <a:p>
            <a:pPr lvl="1"/>
            <a:r>
              <a:rPr lang="en-US" sz="2400" dirty="0" err="1" smtClean="0"/>
              <a:t>UVa</a:t>
            </a:r>
            <a:r>
              <a:rPr lang="en-US" sz="2400" dirty="0" smtClean="0"/>
              <a:t> Target Lab has successfully polarized </a:t>
            </a:r>
            <a:r>
              <a:rPr lang="en-US" sz="2400" dirty="0" err="1" smtClean="0"/>
              <a:t>deuterated</a:t>
            </a:r>
            <a:r>
              <a:rPr lang="en-US" sz="2400" dirty="0" smtClean="0"/>
              <a:t> </a:t>
            </a:r>
            <a:r>
              <a:rPr lang="en-US" sz="2400" dirty="0" err="1" smtClean="0"/>
              <a:t>butanol</a:t>
            </a:r>
            <a:r>
              <a:rPr lang="en-US" sz="2400" dirty="0" smtClean="0"/>
              <a:t> in April</a:t>
            </a:r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-2497" y="5968778"/>
            <a:ext cx="222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D. Keller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3187" y="78377"/>
            <a:ext cx="2921095" cy="21908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356130" y="1758989"/>
            <a:ext cx="3970750" cy="188307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/>
              <a:t>UNH Target Lab is ramping up, first cool-down in January, </a:t>
            </a:r>
            <a:r>
              <a:rPr lang="en-US" sz="2400" dirty="0" smtClean="0"/>
              <a:t>successfully </a:t>
            </a:r>
            <a:r>
              <a:rPr lang="en-US" sz="2400" dirty="0"/>
              <a:t>reached 7T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88" y="2709348"/>
            <a:ext cx="4257341" cy="3230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0665" y="3214270"/>
            <a:ext cx="5291736" cy="300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093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Details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4"/>
                <a:ext cx="10058400" cy="1126066"/>
              </a:xfrm>
            </p:spPr>
            <p:txBody>
              <a:bodyPr>
                <a:normAutofit/>
              </a:bodyPr>
              <a:lstStyle/>
              <a:p>
                <a:pPr lvl="1"/>
                <a:r>
                  <a:rPr lang="en-US" sz="2800" dirty="0" smtClean="0"/>
                  <a:t>D(</a:t>
                </a:r>
                <a:r>
                  <a:rPr lang="en-US" sz="2800" dirty="0" err="1" smtClean="0"/>
                  <a:t>e,e</a:t>
                </a:r>
                <a:r>
                  <a:rPr lang="en-US" sz="2800" dirty="0" smtClean="0"/>
                  <a:t>’)</a:t>
                </a:r>
                <a:r>
                  <a:rPr lang="en-US" sz="2800" dirty="0"/>
                  <a:t>X with 90nA beam </a:t>
                </a:r>
                <a:r>
                  <a:rPr lang="en-US" sz="2800" dirty="0" smtClean="0"/>
                  <a:t>current</a:t>
                </a:r>
              </a:p>
              <a:p>
                <a:pPr lvl="1"/>
                <a:r>
                  <a:rPr lang="en-US" sz="2800" dirty="0" smtClean="0"/>
                  <a:t>Same equipment as C1-approved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 (E12-13-011</a:t>
                </a:r>
                <a:r>
                  <a:rPr lang="en-US" sz="2800" dirty="0" smtClean="0"/>
                  <a:t>) experiment</a:t>
                </a:r>
                <a:endParaRPr lang="en-US" sz="2400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4"/>
                <a:ext cx="10058400" cy="1126066"/>
              </a:xfrm>
              <a:blipFill rotWithShape="0">
                <a:blip r:embed="rId2"/>
                <a:stretch>
                  <a:fillRect l="-182" t="-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2895260"/>
            <a:ext cx="11083636" cy="3277279"/>
          </a:xfrm>
          <a:prstGeom prst="rect">
            <a:avLst/>
          </a:prstGeom>
        </p:spPr>
      </p:pic>
      <p:sp>
        <p:nvSpPr>
          <p:cNvPr id="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7107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2262995"/>
            <a:ext cx="12116625" cy="34890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Kinematics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8725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Systematics Estimate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39" y="1797050"/>
            <a:ext cx="8156450" cy="450215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2933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smtClean="0"/>
              <a:t>Today’s Discussion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86125"/>
          </a:xfrm>
        </p:spPr>
        <p:txBody>
          <a:bodyPr anchor="ctr">
            <a:normAutofit/>
          </a:bodyPr>
          <a:lstStyle/>
          <a:p>
            <a:pPr lvl="1"/>
            <a:r>
              <a:rPr lang="en-US" sz="4000" dirty="0" smtClean="0"/>
              <a:t> Overview of Physics Motivation</a:t>
            </a:r>
          </a:p>
          <a:p>
            <a:pPr lvl="1"/>
            <a:r>
              <a:rPr lang="en-US" sz="4000" dirty="0" smtClean="0"/>
              <a:t> Letter of Intent Measurement</a:t>
            </a:r>
          </a:p>
          <a:p>
            <a:pPr lvl="1"/>
            <a:r>
              <a:rPr lang="en-US" sz="4000" dirty="0" smtClean="0"/>
              <a:t> Challenges</a:t>
            </a:r>
          </a:p>
          <a:p>
            <a:pPr lvl="1"/>
            <a:r>
              <a:rPr lang="en-US" sz="4000" dirty="0" smtClean="0"/>
              <a:t> Opportunities</a:t>
            </a:r>
          </a:p>
          <a:p>
            <a:pPr lvl="1"/>
            <a:r>
              <a:rPr lang="en-US" sz="4000" dirty="0" smtClean="0"/>
              <a:t> Summary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388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</p:spPr>
            <p:txBody>
              <a:bodyPr/>
              <a:lstStyle/>
              <a:p>
                <a:r>
                  <a:rPr lang="en-US" dirty="0" smtClean="0"/>
                  <a:t>Potential First </a:t>
                </a:r>
                <a:br>
                  <a:rPr lang="en-US" dirty="0" smtClean="0"/>
                </a:br>
                <a:r>
                  <a:rPr lang="en-US" dirty="0" smtClean="0"/>
                  <a:t>Quasi-Elastic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 smtClean="0"/>
                  <a:t> Measurements</a:t>
                </a:r>
                <a:endParaRPr lang="en-US" dirty="0"/>
              </a:p>
            </p:txBody>
          </p:sp>
        </mc:Choice>
        <mc:Fallback xmlns="">
          <p:sp>
            <p:nvSpPr>
              <p:cNvPr id="7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097280" y="286603"/>
                <a:ext cx="10058400" cy="1450757"/>
              </a:xfrm>
              <a:blipFill rotWithShape="0">
                <a:blip r:embed="rId2"/>
                <a:stretch>
                  <a:fillRect l="-2727" t="-8403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65" y="2031030"/>
            <a:ext cx="6015271" cy="4167539"/>
          </a:xfrm>
          <a:prstGeom prst="rect">
            <a:avLst/>
          </a:prstGeom>
        </p:spPr>
      </p:pic>
      <p:sp>
        <p:nvSpPr>
          <p:cNvPr id="14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665" y="1983442"/>
            <a:ext cx="5992634" cy="42151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97279" y="2463800"/>
            <a:ext cx="2588905" cy="850900"/>
          </a:xfrm>
          <a:prstGeom prst="rect">
            <a:avLst/>
          </a:prstGeom>
          <a:solidFill>
            <a:srgbClr val="FFFF00">
              <a:alpha val="30000"/>
            </a:srgbClr>
          </a:solidFill>
          <a:ln w="38100">
            <a:solidFill>
              <a:srgbClr val="FF00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8" y="2031030"/>
            <a:ext cx="6015271" cy="41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46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0159" y="1845733"/>
                <a:ext cx="6742975" cy="4368269"/>
              </a:xfrm>
            </p:spPr>
            <p:txBody>
              <a:bodyPr anchor="ctr">
                <a:normAutofit/>
              </a:bodyPr>
              <a:lstStyle/>
              <a:p>
                <a:pPr lvl="1"/>
                <a:r>
                  <a:rPr lang="en-US" sz="2800" dirty="0" smtClean="0"/>
                  <a:t>Large dilution</a:t>
                </a:r>
              </a:p>
              <a:p>
                <a:pPr lvl="1"/>
                <a:r>
                  <a:rPr lang="en-US" sz="2800" dirty="0"/>
                  <a:t>D(</a:t>
                </a:r>
                <a:r>
                  <a:rPr lang="en-US" sz="2800" dirty="0" err="1"/>
                  <a:t>e,e’p</a:t>
                </a:r>
                <a:r>
                  <a:rPr lang="en-US" sz="2800" dirty="0"/>
                  <a:t>) </a:t>
                </a:r>
                <a:r>
                  <a:rPr lang="en-US" sz="2800" dirty="0" smtClean="0"/>
                  <a:t>reduces the dilution factor, but also reduces the acceptance</a:t>
                </a:r>
              </a:p>
              <a:p>
                <a:pPr lvl="1"/>
                <a:r>
                  <a:rPr lang="en-US" sz="2800" dirty="0" smtClean="0"/>
                  <a:t>Tensor polarization of 30% not yet achieved, but development is in progress</a:t>
                </a:r>
              </a:p>
              <a:p>
                <a:pPr lvl="2"/>
                <a:r>
                  <a:rPr lang="en-US" sz="2400" dirty="0" smtClean="0"/>
                  <a:t>Can run at lower tensor polarization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20%</m:t>
                    </m:r>
                  </m:oMath>
                </a14:m>
                <a:r>
                  <a:rPr lang="en-US" sz="2400" dirty="0" smtClean="0"/>
                  <a:t>), but statistics are reduced</a:t>
                </a:r>
              </a:p>
              <a:p>
                <a:pPr lvl="1"/>
                <a:r>
                  <a:rPr lang="en-US" sz="2800" dirty="0" smtClean="0"/>
                  <a:t>Needs further theoretical development to fully utilize the measurements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0159" y="1845733"/>
                <a:ext cx="6742975" cy="4368269"/>
              </a:xfrm>
              <a:blipFill rotWithShape="0">
                <a:blip r:embed="rId2"/>
                <a:stretch>
                  <a:fillRect l="-271" r="-4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25" y="2408433"/>
            <a:ext cx="4976972" cy="344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70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09362" y="138646"/>
            <a:ext cx="5791593" cy="30764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1691257" y="127245"/>
            <a:ext cx="440198" cy="2589830"/>
          </a:xfrm>
          <a:prstGeom prst="rect">
            <a:avLst/>
          </a:prstGeom>
          <a:solidFill>
            <a:srgbClr val="FF00FF">
              <a:alpha val="30000"/>
            </a:srgbClr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49" b="11497"/>
          <a:stretch/>
        </p:blipFill>
        <p:spPr>
          <a:xfrm>
            <a:off x="6309362" y="138646"/>
            <a:ext cx="5822093" cy="30878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Opportunities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9633" y="1737360"/>
                <a:ext cx="6719523" cy="4587239"/>
              </a:xfrm>
            </p:spPr>
            <p:txBody>
              <a:bodyPr anchor="ctr">
                <a:normAutofit/>
              </a:bodyPr>
              <a:lstStyle/>
              <a:p>
                <a:pPr lvl="1"/>
                <a:r>
                  <a:rPr lang="en-US" sz="2800" dirty="0" smtClean="0"/>
                  <a:t>Very large asymmetry</a:t>
                </a:r>
              </a:p>
              <a:p>
                <a:pPr lvl="1"/>
                <a:r>
                  <a:rPr lang="en-US" sz="2800" dirty="0"/>
                  <a:t>Identical equipment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 smtClean="0"/>
              </a:p>
              <a:p>
                <a:pPr lvl="1"/>
                <a:r>
                  <a:rPr lang="en-US" sz="2800" dirty="0" smtClean="0"/>
                  <a:t>Less dependent on systematics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 smtClean="0"/>
              </a:p>
              <a:p>
                <a:pPr lvl="1"/>
                <a:r>
                  <a:rPr lang="en-US" sz="2800" dirty="0" smtClean="0"/>
                  <a:t>Potential to be used as commissioning to get a better handle on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 smtClean="0"/>
                  <a:t> systematics</a:t>
                </a:r>
              </a:p>
              <a:p>
                <a:pPr lvl="1"/>
                <a:r>
                  <a:rPr lang="en-US" sz="2800" dirty="0" smtClean="0"/>
                  <a:t>Direct access to the tensor component of the deuteron, which is necessary to understand SRC</a:t>
                </a:r>
              </a:p>
              <a:p>
                <a:pPr lvl="1"/>
                <a:r>
                  <a:rPr lang="en-US" sz="2800" dirty="0" smtClean="0"/>
                  <a:t>Potential for parasitic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r>
                  <a:rPr lang="en-US" sz="2800" dirty="0" smtClean="0"/>
                  <a:t> measurement </a:t>
                </a:r>
                <a:br>
                  <a:rPr lang="en-US" sz="2800" dirty="0" smtClean="0"/>
                </a:br>
                <a:r>
                  <a:rPr lang="en-US" sz="2800" dirty="0" smtClean="0"/>
                  <a:t>(needs development)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9633" y="1737360"/>
                <a:ext cx="6719523" cy="4587239"/>
              </a:xfrm>
              <a:blipFill rotWithShape="0">
                <a:blip r:embed="rId3"/>
                <a:stretch>
                  <a:fillRect l="-272" b="-7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223" y="3360693"/>
            <a:ext cx="4864617" cy="289857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292437" y="5772744"/>
            <a:ext cx="2571487" cy="566777"/>
            <a:chOff x="7531100" y="5130800"/>
            <a:chExt cx="3111500" cy="685800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7531100" y="5130800"/>
              <a:ext cx="0" cy="685800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8572500" y="5130800"/>
              <a:ext cx="0" cy="685800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10642600" y="5130800"/>
              <a:ext cx="0" cy="685800"/>
            </a:xfrm>
            <a:prstGeom prst="straightConnector1">
              <a:avLst/>
            </a:prstGeom>
            <a:ln w="3810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36692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455998" y="863600"/>
            <a:ext cx="3685202" cy="1498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Tensor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 (T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845733"/>
                <a:ext cx="7194009" cy="4614051"/>
              </a:xfrm>
            </p:spPr>
            <p:txBody>
              <a:bodyPr>
                <a:normAutofit lnSpcReduction="10000"/>
              </a:bodyPr>
              <a:lstStyle/>
              <a:p>
                <a:pPr lvl="1"/>
                <a:r>
                  <a:rPr lang="en-US" sz="2800" dirty="0" smtClean="0"/>
                  <a:t>Direct </a:t>
                </a:r>
                <a:r>
                  <a:rPr lang="en-US" sz="2800" dirty="0"/>
                  <a:t>access to the tensor </a:t>
                </a:r>
                <a:r>
                  <a:rPr lang="en-US" sz="2800" dirty="0" smtClean="0"/>
                  <a:t>contributions to deuteron WF</a:t>
                </a:r>
              </a:p>
              <a:p>
                <a:pPr lvl="1"/>
                <a:r>
                  <a:rPr lang="en-US" sz="2800" dirty="0" smtClean="0"/>
                  <a:t>Probes deuteron relativistic effects, NN potentials, tensor contributions</a:t>
                </a:r>
              </a:p>
              <a:p>
                <a:pPr lvl="1"/>
                <a:r>
                  <a:rPr lang="en-US" sz="2800" dirty="0" smtClean="0"/>
                  <a:t>Potentially probes 6-quark configurations,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20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/>
                  <a:t>(needs development)</a:t>
                </a:r>
                <a:endParaRPr lang="en-US" sz="2800" dirty="0"/>
              </a:p>
              <a:p>
                <a:pPr lvl="1"/>
                <a:r>
                  <a:rPr lang="en-US" sz="2800" dirty="0" smtClean="0"/>
                  <a:t>Fills gap of tensor polarized scattering measurements</a:t>
                </a:r>
              </a:p>
              <a:p>
                <a:pPr lvl="1"/>
                <a:r>
                  <a:rPr lang="en-US" sz="2800" dirty="0"/>
                  <a:t>Identical equipment as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800" dirty="0"/>
              </a:p>
              <a:p>
                <a:pPr lvl="1"/>
                <a:r>
                  <a:rPr lang="en-US" sz="2800" dirty="0"/>
                  <a:t>30 PAC days measurement</a:t>
                </a:r>
              </a:p>
              <a:p>
                <a:pPr lvl="1"/>
                <a:r>
                  <a:rPr lang="en-US" sz="2800" dirty="0" smtClean="0"/>
                  <a:t>Open for collaboration</a:t>
                </a:r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845733"/>
                <a:ext cx="7194009" cy="4614051"/>
              </a:xfrm>
              <a:blipFill rotWithShape="0">
                <a:blip r:embed="rId3"/>
                <a:stretch>
                  <a:fillRect l="-254" t="-31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0" name="Content Placeholder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68" y="4503004"/>
            <a:ext cx="2310263" cy="17326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t="-1" b="-1877"/>
          <a:stretch/>
        </p:blipFill>
        <p:spPr>
          <a:xfrm>
            <a:off x="8455998" y="3487796"/>
            <a:ext cx="3685202" cy="2899940"/>
          </a:xfrm>
          <a:prstGeom prst="rect">
            <a:avLst/>
          </a:prstGeom>
        </p:spPr>
      </p:pic>
      <p:sp>
        <p:nvSpPr>
          <p:cNvPr id="15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0"/>
          <a:stretch/>
        </p:blipFill>
        <p:spPr>
          <a:xfrm>
            <a:off x="8045437" y="900340"/>
            <a:ext cx="4108511" cy="257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7889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9478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718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95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5" y="2503610"/>
            <a:ext cx="8762153" cy="31899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Cone Kinematics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/>
              <p:cNvSpPr>
                <a:spLocks noGrp="1"/>
              </p:cNvSpPr>
              <p:nvPr>
                <p:ph idx="1"/>
              </p:nvPr>
            </p:nvSpPr>
            <p:spPr>
              <a:xfrm>
                <a:off x="6615114" y="1845734"/>
                <a:ext cx="5734051" cy="402336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  <m:r>
                      <a:rPr lang="en-US" sz="24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endParaRPr lang="en-US" sz="2400" dirty="0" smtClean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(2−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400" dirty="0" smtClean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rad>
                  </m:oMath>
                </a14:m>
                <a:endParaRPr lang="en-US" sz="2400" dirty="0" smtClean="0"/>
              </a:p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=2−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4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e>
                        </m:rad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den>
                    </m:f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−4</m:t>
                                </m:r>
                                <m:sSubSup>
                                  <m:sSubSup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sub>
                                  <m:sup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bSup>
                              </m:e>
                            </m:rad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den>
                        </m:f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Content Placeholder 7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15114" y="1845734"/>
                <a:ext cx="5734051" cy="4023360"/>
              </a:xfrm>
              <a:blipFill rotWithShape="0">
                <a:blip r:embed="rId3"/>
                <a:stretch>
                  <a:fillRect l="-3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469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Tensor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506220" cy="402166"/>
          </a:xfrm>
        </p:spPr>
        <p:txBody>
          <a:bodyPr/>
          <a:lstStyle/>
          <a:p>
            <a:r>
              <a:rPr lang="en-US" dirty="0" err="1" smtClean="0"/>
              <a:t>Pzz</a:t>
            </a:r>
            <a:r>
              <a:rPr lang="en-US" dirty="0" smtClean="0"/>
              <a:t> = 30%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32" y="2046817"/>
            <a:ext cx="6022136" cy="416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2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Tensor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506220" cy="402166"/>
          </a:xfrm>
        </p:spPr>
        <p:txBody>
          <a:bodyPr/>
          <a:lstStyle/>
          <a:p>
            <a:r>
              <a:rPr lang="en-US" dirty="0" err="1" smtClean="0"/>
              <a:t>Pzz</a:t>
            </a:r>
            <a:r>
              <a:rPr lang="en-US" dirty="0" smtClean="0"/>
              <a:t> = 25%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32" y="2046817"/>
            <a:ext cx="6022136" cy="416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8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Physics Overview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1747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Lower Tensor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506220" cy="402166"/>
          </a:xfrm>
        </p:spPr>
        <p:txBody>
          <a:bodyPr/>
          <a:lstStyle/>
          <a:p>
            <a:r>
              <a:rPr lang="en-US" dirty="0" err="1" smtClean="0"/>
              <a:t>Pzz</a:t>
            </a:r>
            <a:r>
              <a:rPr lang="en-US" dirty="0" smtClean="0"/>
              <a:t> = 20%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932" y="2046817"/>
            <a:ext cx="6022136" cy="416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8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UNH Magnetic Field 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66" y="1776882"/>
            <a:ext cx="6977667" cy="45417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029075"/>
            <a:ext cx="1566863" cy="1433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1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UNH Magnetic Field 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9" r="56368" b="18353"/>
          <a:stretch/>
        </p:blipFill>
        <p:spPr>
          <a:xfrm>
            <a:off x="2522903" y="1866900"/>
            <a:ext cx="9554797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UNH Magnetic Field Map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09" r="56368" b="18353"/>
          <a:stretch/>
        </p:blipFill>
        <p:spPr>
          <a:xfrm>
            <a:off x="2522903" y="1866900"/>
            <a:ext cx="9554797" cy="4381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2586" y="1737360"/>
            <a:ext cx="6352586" cy="4498978"/>
            <a:chOff x="-2586" y="1737360"/>
            <a:chExt cx="6352586" cy="449897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395" t="8807" r="15652" b="13564"/>
            <a:stretch/>
          </p:blipFill>
          <p:spPr>
            <a:xfrm>
              <a:off x="2133601" y="2133600"/>
              <a:ext cx="4216399" cy="34925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07"/>
            <a:stretch/>
          </p:blipFill>
          <p:spPr>
            <a:xfrm>
              <a:off x="-2586" y="1737360"/>
              <a:ext cx="1234486" cy="44989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31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1147723" y="905716"/>
            <a:ext cx="7704137" cy="7699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>
                  <a:noFill/>
                </a:ln>
              </a:rPr>
              <a:t>Tensor Polarization Optimization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3AC523-DC99-4AB0-8B48-080907CAE76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/>
          </a:p>
        </p:txBody>
      </p:sp>
      <p:pic>
        <p:nvPicPr>
          <p:cNvPr id="4096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23" y="2231416"/>
            <a:ext cx="301307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958" y="2231416"/>
            <a:ext cx="305752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2"/>
          <p:cNvSpPr txBox="1">
            <a:spLocks noChangeArrowheads="1"/>
          </p:cNvSpPr>
          <p:nvPr/>
        </p:nvSpPr>
        <p:spPr bwMode="auto">
          <a:xfrm>
            <a:off x="1230272" y="5137568"/>
            <a:ext cx="28225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sz="2800"/>
              <a:t>UVA: 30%  at 5.0T</a:t>
            </a:r>
            <a:endParaRPr lang="en-US"/>
          </a:p>
        </p:txBody>
      </p:sp>
      <p:sp>
        <p:nvSpPr>
          <p:cNvPr id="40967" name="TextBox 10"/>
          <p:cNvSpPr txBox="1">
            <a:spLocks noChangeArrowheads="1"/>
          </p:cNvSpPr>
          <p:nvPr/>
        </p:nvSpPr>
        <p:spPr bwMode="auto">
          <a:xfrm>
            <a:off x="8243857" y="4970708"/>
            <a:ext cx="2879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eaLnBrk="1" hangingPunct="1"/>
            <a:r>
              <a:rPr lang="en-US" sz="2800" dirty="0"/>
              <a:t>Born: 20%  at 2.5T</a:t>
            </a:r>
            <a:endParaRPr lang="en-US" dirty="0"/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95" y="4361435"/>
            <a:ext cx="1975312" cy="1481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091" y="1791373"/>
            <a:ext cx="2770459" cy="2286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22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1149351" y="902495"/>
            <a:ext cx="7704137" cy="7699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n>
                  <a:noFill/>
                </a:ln>
              </a:rPr>
              <a:t>Tensor Polarization Measurement</a:t>
            </a:r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>
          <a:xfrm>
            <a:off x="4797426" y="1870076"/>
            <a:ext cx="4219575" cy="3624263"/>
          </a:xfrm>
        </p:spPr>
        <p:txBody>
          <a:bodyPr/>
          <a:lstStyle/>
          <a:p>
            <a:r>
              <a:rPr lang="en-US" dirty="0" smtClean="0"/>
              <a:t>Vector optimize with microwaves</a:t>
            </a:r>
          </a:p>
          <a:p>
            <a:r>
              <a:rPr lang="en-US" dirty="0" smtClean="0"/>
              <a:t>Fit peaks with convolution</a:t>
            </a:r>
          </a:p>
          <a:p>
            <a:r>
              <a:rPr lang="en-US" dirty="0" smtClean="0"/>
              <a:t>Tensor optimize with RF</a:t>
            </a:r>
          </a:p>
          <a:p>
            <a:r>
              <a:rPr lang="en-US" dirty="0" smtClean="0"/>
              <a:t>Measure change in peaks using Riemann Sum segments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077BC2-3778-4E08-94AC-1ABFD28DC7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  <p:pic>
        <p:nvPicPr>
          <p:cNvPr id="4198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525" y="4429126"/>
            <a:ext cx="57213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51" y="2316814"/>
            <a:ext cx="3901296" cy="299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7"/>
          <p:cNvSpPr txBox="1">
            <a:spLocks noChangeArrowheads="1"/>
          </p:cNvSpPr>
          <p:nvPr/>
        </p:nvSpPr>
        <p:spPr bwMode="auto">
          <a:xfrm>
            <a:off x="4743451" y="5443539"/>
            <a:ext cx="25622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Ratio of instantaneous </a:t>
            </a:r>
            <a:br>
              <a:rPr lang="en-US"/>
            </a:br>
            <a:r>
              <a:rPr lang="en-US"/>
              <a:t>to initial NMR signal area</a:t>
            </a:r>
            <a:endParaRPr lang="en-US" sz="2800"/>
          </a:p>
        </p:txBody>
      </p:sp>
      <p:sp>
        <p:nvSpPr>
          <p:cNvPr id="41992" name="TextBox 8"/>
          <p:cNvSpPr txBox="1">
            <a:spLocks noChangeArrowheads="1"/>
          </p:cNvSpPr>
          <p:nvPr/>
        </p:nvSpPr>
        <p:spPr bwMode="auto">
          <a:xfrm>
            <a:off x="7542214" y="5446715"/>
            <a:ext cx="2593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Percentage of initial peak</a:t>
            </a:r>
            <a:br>
              <a:rPr lang="en-US"/>
            </a:br>
            <a:r>
              <a:rPr lang="en-US"/>
              <a:t>shifted any time</a:t>
            </a:r>
            <a:br>
              <a:rPr lang="en-US"/>
            </a:br>
            <a:r>
              <a:rPr lang="en-US"/>
              <a:t>(from reduced side)</a:t>
            </a:r>
            <a:endParaRPr lang="en-US" sz="2800"/>
          </a:p>
        </p:txBody>
      </p:sp>
      <p:sp>
        <p:nvSpPr>
          <p:cNvPr id="41993" name="TextBox 9"/>
          <p:cNvSpPr txBox="1">
            <a:spLocks noChangeArrowheads="1"/>
          </p:cNvSpPr>
          <p:nvPr/>
        </p:nvSpPr>
        <p:spPr bwMode="auto">
          <a:xfrm>
            <a:off x="10299701" y="5445127"/>
            <a:ext cx="17637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algn="ctr" eaLnBrk="1" hangingPunct="1"/>
            <a:r>
              <a:rPr lang="en-US"/>
              <a:t>Available tensor </a:t>
            </a:r>
            <a:br>
              <a:rPr lang="en-US"/>
            </a:br>
            <a:r>
              <a:rPr lang="en-US"/>
              <a:t>enhancement</a:t>
            </a:r>
            <a:endParaRPr lang="en-US" sz="280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015039" y="5132389"/>
            <a:ext cx="369887" cy="3302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8878888" y="5132389"/>
            <a:ext cx="44450" cy="33496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0020301" y="5116515"/>
            <a:ext cx="701675" cy="32702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72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Brute Force Tensor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vector polarizing deuterium, some amount of tensor polarization occurs</a:t>
            </a:r>
          </a:p>
          <a:p>
            <a:r>
              <a:rPr lang="en-US" dirty="0" smtClean="0"/>
              <a:t>Higher vector polarization </a:t>
            </a:r>
            <a:r>
              <a:rPr lang="en-US" dirty="0" smtClean="0">
                <a:sym typeface="Wingdings" panose="05000000000000000000" pitchFamily="2" charset="2"/>
              </a:rPr>
              <a:t> Higher tensor polarization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42"/>
          <a:stretch/>
        </p:blipFill>
        <p:spPr>
          <a:xfrm>
            <a:off x="2674669" y="2624667"/>
            <a:ext cx="6903621" cy="363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3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 Calculations - Deuterium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Compared with data similar to </a:t>
                </a:r>
                <a:r>
                  <a:rPr lang="en-US" dirty="0" err="1" smtClean="0"/>
                  <a:t>Azz</a:t>
                </a:r>
                <a:r>
                  <a:rPr lang="en-US" dirty="0" smtClean="0"/>
                  <a:t> range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=5.766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′=4.8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18.0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-5008" y="5755418"/>
            <a:ext cx="5148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N. </a:t>
            </a:r>
            <a:r>
              <a:rPr lang="en-US" dirty="0" err="1" smtClean="0"/>
              <a:t>Fomin</a:t>
            </a:r>
            <a:r>
              <a:rPr lang="en-US" dirty="0" smtClean="0"/>
              <a:t>, et al., Phys. Rev. </a:t>
            </a:r>
            <a:r>
              <a:rPr lang="en-US" dirty="0" err="1" smtClean="0"/>
              <a:t>Lett</a:t>
            </a:r>
            <a:r>
              <a:rPr lang="en-US" dirty="0" smtClean="0"/>
              <a:t>. 108 (2012) 092502</a:t>
            </a:r>
          </a:p>
          <a:p>
            <a:r>
              <a:rPr lang="en-US" dirty="0" smtClean="0"/>
              <a:t>N. </a:t>
            </a:r>
            <a:r>
              <a:rPr lang="en-US" dirty="0" err="1" smtClean="0"/>
              <a:t>Fomin</a:t>
            </a:r>
            <a:r>
              <a:rPr lang="en-US" dirty="0" smtClean="0"/>
              <a:t>, et al., Phys. Rev. </a:t>
            </a:r>
            <a:r>
              <a:rPr lang="en-US" dirty="0" err="1" smtClean="0"/>
              <a:t>Lett</a:t>
            </a:r>
            <a:r>
              <a:rPr lang="en-US" dirty="0" smtClean="0"/>
              <a:t>. 105 (2010) 212502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648" y="1832671"/>
            <a:ext cx="5372633" cy="439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83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648" y="1832670"/>
            <a:ext cx="5372633" cy="4392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 Calculations - Carbon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Compared with data similar to </a:t>
                </a:r>
                <a:r>
                  <a:rPr lang="en-US" dirty="0" err="1" smtClean="0"/>
                  <a:t>Azz</a:t>
                </a:r>
                <a:r>
                  <a:rPr lang="en-US" dirty="0" smtClean="0"/>
                  <a:t> range 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=5.766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′=4.8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18.0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-5008" y="5755418"/>
            <a:ext cx="5148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N. </a:t>
            </a:r>
            <a:r>
              <a:rPr lang="en-US" dirty="0" err="1" smtClean="0"/>
              <a:t>Fomin</a:t>
            </a:r>
            <a:r>
              <a:rPr lang="en-US" dirty="0" smtClean="0"/>
              <a:t>, et al., Phys. Rev. </a:t>
            </a:r>
            <a:r>
              <a:rPr lang="en-US" dirty="0" err="1" smtClean="0"/>
              <a:t>Lett</a:t>
            </a:r>
            <a:r>
              <a:rPr lang="en-US" dirty="0" smtClean="0"/>
              <a:t>. 108 (2012) 092502</a:t>
            </a:r>
          </a:p>
          <a:p>
            <a:r>
              <a:rPr lang="en-US" dirty="0" smtClean="0"/>
              <a:t>N. </a:t>
            </a:r>
            <a:r>
              <a:rPr lang="en-US" dirty="0" err="1" smtClean="0"/>
              <a:t>Fomin</a:t>
            </a:r>
            <a:r>
              <a:rPr lang="en-US" dirty="0" smtClean="0"/>
              <a:t>, et al., Phys. Rev. </a:t>
            </a:r>
            <a:r>
              <a:rPr lang="en-US" dirty="0" err="1" smtClean="0"/>
              <a:t>Lett</a:t>
            </a:r>
            <a:r>
              <a:rPr lang="en-US" dirty="0" smtClean="0"/>
              <a:t>. 105 (2010) 212502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49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 Section Calculations - Deuterium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Compared with data similar to </a:t>
                </a:r>
                <a:r>
                  <a:rPr lang="en-US" dirty="0" err="1" smtClean="0"/>
                  <a:t>Azz</a:t>
                </a:r>
                <a:r>
                  <a:rPr lang="en-US" dirty="0" smtClean="0"/>
                  <a:t> range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=6.519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b="0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′=6.23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8.0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∘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06" t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03/11/2014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Tensor Spin Observables Workshop 	Elena Long &lt;ellie@jlab.org&gt;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5008" y="5968778"/>
            <a:ext cx="5148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W.P. </a:t>
            </a:r>
            <a:r>
              <a:rPr lang="en-US" dirty="0" err="1" smtClean="0"/>
              <a:t>Shutz</a:t>
            </a:r>
            <a:r>
              <a:rPr lang="en-US" dirty="0" smtClean="0"/>
              <a:t>, et al., Phys. Rev. </a:t>
            </a:r>
            <a:r>
              <a:rPr lang="en-US" dirty="0" err="1" smtClean="0"/>
              <a:t>Lett</a:t>
            </a:r>
            <a:r>
              <a:rPr lang="en-US" dirty="0" smtClean="0"/>
              <a:t>. 38, 259 (1977)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348" y="1845734"/>
            <a:ext cx="5379818" cy="438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4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Tensor 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1566"/>
          </a:xfrm>
        </p:spPr>
        <p:txBody>
          <a:bodyPr>
            <a:normAutofit/>
          </a:bodyPr>
          <a:lstStyle/>
          <a:p>
            <a:r>
              <a:rPr lang="en-US" dirty="0" smtClean="0"/>
              <a:t>For tensor polarization, need spin-1 particles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>
            <a:off x="2255327" y="2709704"/>
            <a:ext cx="2273516" cy="2107593"/>
            <a:chOff x="2389358" y="2529000"/>
            <a:chExt cx="1535288" cy="1423241"/>
          </a:xfrm>
        </p:grpSpPr>
        <p:grpSp>
          <p:nvGrpSpPr>
            <p:cNvPr id="15" name="Group 14"/>
            <p:cNvGrpSpPr/>
            <p:nvPr/>
          </p:nvGrpSpPr>
          <p:grpSpPr>
            <a:xfrm>
              <a:off x="2485815" y="3041306"/>
              <a:ext cx="1438831" cy="910935"/>
              <a:chOff x="3767087" y="4861841"/>
              <a:chExt cx="1438831" cy="910935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3767087" y="5005137"/>
                <a:ext cx="549419" cy="676615"/>
                <a:chOff x="3767087" y="4548375"/>
                <a:chExt cx="549419" cy="1133377"/>
              </a:xfrm>
            </p:grpSpPr>
            <p:sp>
              <p:nvSpPr>
                <p:cNvPr id="19" name="Oval 18"/>
                <p:cNvSpPr/>
                <p:nvPr/>
              </p:nvSpPr>
              <p:spPr>
                <a:xfrm>
                  <a:off x="3767087" y="4548375"/>
                  <a:ext cx="549419" cy="13079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3767087" y="4625789"/>
                  <a:ext cx="549419" cy="98163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3767087" y="4625789"/>
                  <a:ext cx="549419" cy="101870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" name="Oval 21"/>
                <p:cNvSpPr/>
                <p:nvPr/>
              </p:nvSpPr>
              <p:spPr>
                <a:xfrm>
                  <a:off x="3767087" y="5550957"/>
                  <a:ext cx="549419" cy="130795"/>
                </a:xfrm>
                <a:prstGeom prst="ellipse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17" name="TextBox 16"/>
              <p:cNvSpPr txBox="1"/>
              <p:nvPr/>
            </p:nvSpPr>
            <p:spPr>
              <a:xfrm>
                <a:off x="4429552" y="4861841"/>
                <a:ext cx="776366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+½ </a:t>
                </a:r>
                <a:endParaRPr lang="en-US" sz="24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444331" y="5461017"/>
                <a:ext cx="736314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-½ </a:t>
                </a:r>
                <a:endParaRPr lang="en-US" sz="2400" dirty="0"/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2389358" y="2529000"/>
              <a:ext cx="742332" cy="56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Spin-½</a:t>
              </a:r>
            </a:p>
            <a:p>
              <a:pPr algn="ctr"/>
              <a:r>
                <a:rPr lang="en-US" sz="2400" b="1" dirty="0" smtClean="0"/>
                <a:t>System</a:t>
              </a:r>
              <a:endParaRPr lang="en-US" sz="2400" b="1" dirty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218060" y="2182411"/>
            <a:ext cx="2205479" cy="3085305"/>
            <a:chOff x="4386946" y="2182413"/>
            <a:chExt cx="1489343" cy="2083483"/>
          </a:xfrm>
        </p:grpSpPr>
        <p:grpSp>
          <p:nvGrpSpPr>
            <p:cNvPr id="31" name="Group 30"/>
            <p:cNvGrpSpPr/>
            <p:nvPr/>
          </p:nvGrpSpPr>
          <p:grpSpPr>
            <a:xfrm>
              <a:off x="4483405" y="2738766"/>
              <a:ext cx="1392884" cy="1527130"/>
              <a:chOff x="4483400" y="2738767"/>
              <a:chExt cx="1392886" cy="1527131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4485974" y="2844363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V="1">
                <a:off x="4485974" y="2937962"/>
                <a:ext cx="549419" cy="118687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485974" y="2937962"/>
                <a:ext cx="549419" cy="123169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Oval 13"/>
              <p:cNvSpPr/>
              <p:nvPr/>
            </p:nvSpPr>
            <p:spPr>
              <a:xfrm>
                <a:off x="4485974" y="4056560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5201131" y="3954139"/>
                <a:ext cx="655125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-1</a:t>
                </a:r>
                <a:endParaRPr lang="en-US" sz="2400" dirty="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4695821" y="3544748"/>
                <a:ext cx="128588" cy="749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4483400" y="3463983"/>
                <a:ext cx="549419" cy="158141"/>
              </a:xfrm>
              <a:prstGeom prst="ellipse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181107" y="2738767"/>
                <a:ext cx="695179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+1</a:t>
                </a:r>
                <a:endParaRPr lang="en-US" sz="24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233069" y="3363810"/>
                <a:ext cx="591260" cy="311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 smtClean="0"/>
                  <a:t>m </a:t>
                </a:r>
                <a:r>
                  <a:rPr lang="en-US" sz="2400" dirty="0" smtClean="0"/>
                  <a:t>= 0</a:t>
                </a:r>
                <a:endParaRPr lang="en-US" sz="2400" dirty="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4386946" y="2182413"/>
              <a:ext cx="742332" cy="56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smtClean="0"/>
                <a:t>Spin-1</a:t>
              </a:r>
            </a:p>
            <a:p>
              <a:pPr algn="ctr"/>
              <a:r>
                <a:rPr lang="en-US" sz="2400" b="1" dirty="0" smtClean="0"/>
                <a:t>System</a:t>
              </a:r>
              <a:endParaRPr lang="en-US" sz="2400" b="1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564981" y="3795328"/>
            <a:ext cx="3595374" cy="707886"/>
            <a:chOff x="5958465" y="3122137"/>
            <a:chExt cx="3595374" cy="707886"/>
          </a:xfrm>
        </p:grpSpPr>
        <p:cxnSp>
          <p:nvCxnSpPr>
            <p:cNvPr id="33" name="Straight Arrow Connector 32"/>
            <p:cNvCxnSpPr/>
            <p:nvPr/>
          </p:nvCxnSpPr>
          <p:spPr>
            <a:xfrm flipH="1">
              <a:off x="5958465" y="3523830"/>
              <a:ext cx="115502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971594" y="3122137"/>
              <a:ext cx="25822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/>
                <a:t>Tensor polarization fills</a:t>
              </a:r>
            </a:p>
            <a:p>
              <a:pPr algn="ctr"/>
              <a:r>
                <a:rPr lang="en-US" sz="2000" dirty="0" smtClean="0"/>
                <a:t>the </a:t>
              </a:r>
              <a:r>
                <a:rPr lang="en-US" sz="2000" i="1" dirty="0" smtClean="0"/>
                <a:t>m</a:t>
              </a:r>
              <a:r>
                <a:rPr lang="en-US" sz="2000" dirty="0" smtClean="0"/>
                <a:t> = 0 state</a:t>
              </a:r>
              <a:endParaRPr lang="en-US" sz="20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-18750" y="2421402"/>
            <a:ext cx="7741606" cy="4143185"/>
            <a:chOff x="-18750" y="2421402"/>
            <a:chExt cx="7741606" cy="4143185"/>
          </a:xfrm>
        </p:grpSpPr>
        <p:sp>
          <p:nvSpPr>
            <p:cNvPr id="38" name="TextBox 37"/>
            <p:cNvSpPr txBox="1"/>
            <p:nvPr/>
          </p:nvSpPr>
          <p:spPr>
            <a:xfrm>
              <a:off x="-18750" y="5918256"/>
              <a:ext cx="77416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Animations by S.C. Pieper, et al</a:t>
              </a:r>
              <a:r>
                <a:rPr lang="en-US" dirty="0"/>
                <a:t>, </a:t>
              </a: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  <a:hlinkClick r:id="rId2"/>
                </a:rPr>
                <a:t>http://www.phy.anl.gov/theory/movie-run.html</a:t>
              </a:r>
              <a:r>
                <a:rPr lang="en-US" dirty="0">
                  <a:solidFill>
                    <a:schemeClr val="accent2">
                      <a:lumMod val="60000"/>
                      <a:lumOff val="40000"/>
                    </a:schemeClr>
                  </a:solidFill>
                </a:rPr>
                <a:t> </a:t>
              </a:r>
            </a:p>
            <a:p>
              <a:endParaRPr lang="en-US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841" y="2421402"/>
              <a:ext cx="2862509" cy="286250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766" y="2421403"/>
              <a:ext cx="2862509" cy="2862509"/>
            </a:xfrm>
            <a:prstGeom prst="rect">
              <a:avLst/>
            </a:prstGeom>
          </p:spPr>
        </p:pic>
      </p:grpSp>
      <p:sp>
        <p:nvSpPr>
          <p:cNvPr id="37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3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7704054" y="145616"/>
            <a:ext cx="4514385" cy="6145084"/>
            <a:chOff x="7704054" y="145616"/>
            <a:chExt cx="4514385" cy="61450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4054" y="145616"/>
              <a:ext cx="3165178" cy="1537187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8139309" y="5921368"/>
              <a:ext cx="40791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J. Forest, et al, Phys. Rev. </a:t>
              </a:r>
              <a:r>
                <a:rPr lang="en-US" b="1" dirty="0" smtClean="0"/>
                <a:t>C 54</a:t>
              </a:r>
              <a:r>
                <a:rPr lang="en-US" dirty="0" smtClean="0"/>
                <a:t>, 646 (1996)</a:t>
              </a:r>
              <a:endParaRPr lang="en-US"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57353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Tensor Asymmetry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2"/>
                <a:stretch>
                  <a:fillRect l="-2727" b="-23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52807" y="2029327"/>
                <a:ext cx="4503028" cy="796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∥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807" y="2029327"/>
                <a:ext cx="4503028" cy="79611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130822" y="3139536"/>
                <a:ext cx="3228704" cy="7961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sup>
                      </m:sSubSup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1+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0822" y="3139536"/>
                <a:ext cx="3228704" cy="796115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2903631" y="2301386"/>
            <a:ext cx="2784535" cy="791262"/>
            <a:chOff x="6126479" y="2146300"/>
            <a:chExt cx="2784535" cy="791262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6126479" y="2146300"/>
              <a:ext cx="248921" cy="49186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305749" y="2537452"/>
              <a:ext cx="26052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0 for unpolarized beam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339404" y="4206009"/>
                <a:ext cx="2673424" cy="9142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sub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p>
                              </m:sSubSup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404" y="4206009"/>
                <a:ext cx="2673424" cy="914225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1109216" y="5242821"/>
                <a:ext cx="3622402" cy="924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𝑧𝑧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𝑑𝑖𝑙</m:t>
                                  </m:r>
                                </m:sub>
                              </m:s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𝑧𝑧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𝑝𝑜𝑙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𝑢𝑛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𝑝𝑜𝑙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216" y="5242821"/>
                <a:ext cx="3622402" cy="924997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634449" y="1723042"/>
                <a:ext cx="547085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In DIS, same asymmetry used to extract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2400" dirty="0" smtClean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449" y="1723042"/>
                <a:ext cx="5470857" cy="461665"/>
              </a:xfrm>
              <a:prstGeom prst="rect">
                <a:avLst/>
              </a:prstGeom>
              <a:blipFill rotWithShape="0">
                <a:blip r:embed="rId7"/>
                <a:stretch>
                  <a:fillRect l="-1670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5634449" y="5025372"/>
                <a:ext cx="26899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In elastic,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449" y="5025372"/>
                <a:ext cx="2689904" cy="461665"/>
              </a:xfrm>
              <a:prstGeom prst="rect">
                <a:avLst/>
              </a:prstGeom>
              <a:blipFill rotWithShape="0">
                <a:blip r:embed="rId9"/>
                <a:stretch>
                  <a:fillRect l="-3394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5634449" y="5501985"/>
                <a:ext cx="594105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In </a:t>
                </a:r>
                <a:r>
                  <a:rPr lang="en-US" sz="2400" dirty="0" smtClean="0"/>
                  <a:t>quasi-elastic, no current or planned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 smtClean="0"/>
                  <a:t> </a:t>
                </a:r>
                <a:br>
                  <a:rPr lang="en-US" sz="2400" dirty="0" smtClean="0"/>
                </a:br>
                <a:r>
                  <a:rPr lang="en-US" sz="2400" dirty="0" smtClean="0"/>
                  <a:t>measurements before LOI submitted to PAC42</a:t>
                </a:r>
                <a:endParaRPr lang="en-US" sz="24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4449" y="5501985"/>
                <a:ext cx="5941050" cy="830997"/>
              </a:xfrm>
              <a:prstGeom prst="rect">
                <a:avLst/>
              </a:prstGeom>
              <a:blipFill rotWithShape="0">
                <a:blip r:embed="rId10"/>
                <a:stretch>
                  <a:fillRect l="-1538" t="-5882" r="-615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485" y="2188846"/>
            <a:ext cx="4497195" cy="3167155"/>
          </a:xfrm>
          <a:prstGeom prst="rect">
            <a:avLst/>
          </a:prstGeom>
        </p:spPr>
      </p:pic>
      <p:sp>
        <p:nvSpPr>
          <p:cNvPr id="20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883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4" grpId="0"/>
      <p:bldP spid="15" grpId="0"/>
      <p:bldP spid="18" grpId="0"/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Deuteron Wave Function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485" y="1801240"/>
            <a:ext cx="7220050" cy="4424998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83" y="1810027"/>
            <a:ext cx="7222260" cy="4426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2"/>
              <p:cNvSpPr txBox="1">
                <a:spLocks/>
              </p:cNvSpPr>
              <p:nvPr/>
            </p:nvSpPr>
            <p:spPr>
              <a:xfrm>
                <a:off x="355599" y="1845734"/>
                <a:ext cx="3606801" cy="4023360"/>
              </a:xfrm>
              <a:prstGeom prst="rect">
                <a:avLst/>
              </a:prstGeom>
            </p:spPr>
            <p:txBody>
              <a:bodyPr vert="horz" lIns="0" tIns="45720" rIns="0" bIns="45720" rtlCol="0" anchor="ctr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sz="2400" dirty="0" smtClean="0"/>
                  <a:t>D-state dominance an on-going issue in understanding the deuteron wave function</a:t>
                </a:r>
              </a:p>
              <a:p>
                <a:pPr lvl="1"/>
                <a:r>
                  <a:rPr lang="en-US" sz="2400" dirty="0"/>
                  <a:t>In the high-momentum region (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&gt;300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2400" dirty="0"/>
                  <a:t>), </a:t>
                </a:r>
                <a:r>
                  <a:rPr lang="en-US" sz="2400" dirty="0" smtClean="0"/>
                  <a:t>tensor correlations dominate</a:t>
                </a:r>
                <a:endParaRPr lang="en-US" sz="2400" dirty="0"/>
              </a:p>
              <a:p>
                <a:pPr lvl="1"/>
                <a:r>
                  <a:rPr lang="en-US" sz="2400" dirty="0" smtClean="0"/>
                  <a:t>Size </a:t>
                </a:r>
                <a:r>
                  <a:rPr lang="en-US" sz="2400" dirty="0"/>
                  <a:t>of D-state dominance differs </a:t>
                </a:r>
                <a:r>
                  <a:rPr lang="en-US" sz="2400" dirty="0" smtClean="0"/>
                  <a:t>between </a:t>
                </a:r>
                <a:r>
                  <a:rPr lang="en-US" sz="2400" dirty="0"/>
                  <a:t>on </a:t>
                </a:r>
                <a:r>
                  <a:rPr lang="en-US" sz="2400" dirty="0" smtClean="0"/>
                  <a:t>NN potentials</a:t>
                </a:r>
                <a:endParaRPr lang="en-US" sz="2400" dirty="0"/>
              </a:p>
            </p:txBody>
          </p:sp>
        </mc:Choice>
        <mc:Fallback xmlns="">
          <p:sp>
            <p:nvSpPr>
              <p:cNvPr id="1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845734"/>
                <a:ext cx="3606801" cy="4023360"/>
              </a:xfrm>
              <a:prstGeom prst="rect">
                <a:avLst/>
              </a:prstGeom>
              <a:blipFill rotWithShape="0">
                <a:blip r:embed="rId4"/>
                <a:stretch>
                  <a:fillRect t="-303" r="-6588"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9575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 to</a:t>
            </a:r>
            <a:br>
              <a:rPr lang="en-US" dirty="0" smtClean="0"/>
            </a:br>
            <a:r>
              <a:rPr lang="en-US" dirty="0" smtClean="0"/>
              <a:t>Short Range Correlations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0276" y="153482"/>
            <a:ext cx="3926542" cy="153369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Short range correlations caused by tensor force – why not probe it through tensor polarization?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0" y="6014484"/>
            <a:ext cx="4867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N. </a:t>
            </a:r>
            <a:r>
              <a:rPr lang="en-US" dirty="0" err="1" smtClean="0"/>
              <a:t>Fomin</a:t>
            </a:r>
            <a:r>
              <a:rPr lang="en-US" dirty="0" smtClean="0"/>
              <a:t> et al., Phys. Rev. </a:t>
            </a:r>
            <a:r>
              <a:rPr lang="en-US" dirty="0" err="1" smtClean="0"/>
              <a:t>Lett</a:t>
            </a:r>
            <a:r>
              <a:rPr lang="en-US" dirty="0" smtClean="0"/>
              <a:t>. </a:t>
            </a:r>
            <a:r>
              <a:rPr lang="en-US" b="1" dirty="0" smtClean="0"/>
              <a:t>108</a:t>
            </a:r>
            <a:r>
              <a:rPr lang="en-US" dirty="0" smtClean="0"/>
              <a:t> (2012) 092505</a:t>
            </a:r>
            <a:endParaRPr lang="en-US" dirty="0"/>
          </a:p>
          <a:p>
            <a:endParaRPr lang="en-US" dirty="0"/>
          </a:p>
        </p:txBody>
      </p:sp>
      <p:grpSp>
        <p:nvGrpSpPr>
          <p:cNvPr id="12" name="Group 11"/>
          <p:cNvGrpSpPr/>
          <p:nvPr/>
        </p:nvGrpSpPr>
        <p:grpSpPr>
          <a:xfrm>
            <a:off x="6257110" y="1833922"/>
            <a:ext cx="5574030" cy="3903753"/>
            <a:chOff x="406400" y="2083839"/>
            <a:chExt cx="5067300" cy="3903753"/>
          </a:xfrm>
        </p:grpSpPr>
        <p:sp>
          <p:nvSpPr>
            <p:cNvPr id="13" name="Rectangle 12"/>
            <p:cNvSpPr/>
            <p:nvPr/>
          </p:nvSpPr>
          <p:spPr>
            <a:xfrm>
              <a:off x="406400" y="2083839"/>
              <a:ext cx="5067300" cy="39037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327" y="2092432"/>
              <a:ext cx="3971392" cy="3835911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421381" y="6014484"/>
            <a:ext cx="577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L.L. Frankfurt</a:t>
            </a:r>
            <a:r>
              <a:rPr lang="en-US" dirty="0"/>
              <a:t> et al</a:t>
            </a:r>
            <a:r>
              <a:rPr lang="en-US" dirty="0" smtClean="0"/>
              <a:t>., Int. J. Mod. Phys. A23 (2008) 2991-3055</a:t>
            </a:r>
            <a:endParaRPr lang="en-US" dirty="0"/>
          </a:p>
        </p:txBody>
      </p:sp>
      <p:sp>
        <p:nvSpPr>
          <p:cNvPr id="16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03" y="1748243"/>
            <a:ext cx="5036867" cy="427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580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Frankfurt and </a:t>
            </a:r>
            <a:r>
              <a:rPr lang="en-US" dirty="0" err="1" smtClean="0"/>
              <a:t>Strikman</a:t>
            </a:r>
            <a:r>
              <a:rPr lang="en-US" dirty="0" smtClean="0"/>
              <a:t> Light Cone Calculations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300" y="1845734"/>
                <a:ext cx="4991100" cy="4023360"/>
              </a:xfrm>
            </p:spPr>
            <p:txBody>
              <a:bodyPr anchor="ctr">
                <a:normAutofit/>
              </a:bodyPr>
              <a:lstStyle/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f>
                              <m:f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bSup>
                              <m:sSub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ad>
                          <m:radPr>
                            <m:degHide m:val="on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num>
                      <m:den>
                        <m:sSup>
                          <m:sSupPr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𝑤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 dirty="0" smtClean="0"/>
              </a:p>
              <a:p>
                <a:pPr lvl="2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 smtClean="0"/>
                  <a:t> is the momentum-dependent S state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800" dirty="0"/>
                  <a:t> is the momentum-dependent </a:t>
                </a:r>
                <a:r>
                  <a:rPr lang="en-US" sz="1800" dirty="0" smtClean="0"/>
                  <a:t>D state</a:t>
                </a:r>
              </a:p>
              <a:p>
                <a:pPr lvl="1"/>
                <a:r>
                  <a:rPr lang="en-US" sz="2400" dirty="0" smtClean="0"/>
                  <a:t>Recent preliminary study indicates dependence on choice of NN potential</a:t>
                </a:r>
              </a:p>
              <a:p>
                <a:pPr lvl="1"/>
                <a:r>
                  <a:rPr lang="en-US" sz="2400" dirty="0" smtClean="0"/>
                  <a:t>M. </a:t>
                </a:r>
                <a:r>
                  <a:rPr lang="en-US" sz="2400" dirty="0" err="1" smtClean="0"/>
                  <a:t>Strikman</a:t>
                </a:r>
                <a:r>
                  <a:rPr lang="en-US" sz="2400" dirty="0" smtClean="0"/>
                  <a:t> and S. Liuti involved in further investigation</a:t>
                </a:r>
                <a:endParaRPr lang="en-US" sz="2400" dirty="0"/>
              </a:p>
              <a:p>
                <a:pPr lvl="2"/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300" y="1845734"/>
                <a:ext cx="4991100" cy="4023360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-18750" y="5964768"/>
            <a:ext cx="5280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L.L. Frankfurt, M.I. </a:t>
            </a:r>
            <a:r>
              <a:rPr lang="en-US" dirty="0" err="1" smtClean="0"/>
              <a:t>Strikman</a:t>
            </a:r>
            <a:r>
              <a:rPr lang="en-US" dirty="0" smtClean="0"/>
              <a:t>, Phys. Rept. </a:t>
            </a:r>
            <a:r>
              <a:rPr lang="en-US" b="1" dirty="0" smtClean="0"/>
              <a:t>76</a:t>
            </a:r>
            <a:r>
              <a:rPr lang="en-US" dirty="0" smtClean="0"/>
              <a:t> (1981) 215</a:t>
            </a:r>
            <a:endParaRPr lang="en-US" dirty="0"/>
          </a:p>
        </p:txBody>
      </p:sp>
      <p:sp>
        <p:nvSpPr>
          <p:cNvPr id="13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" b="10974"/>
          <a:stretch/>
        </p:blipFill>
        <p:spPr>
          <a:xfrm>
            <a:off x="5187108" y="1845734"/>
            <a:ext cx="614781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238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Sargsian Light Cone and Virtual Nucleon Calculations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5600" y="1845734"/>
                <a:ext cx="5331652" cy="4023360"/>
              </a:xfrm>
            </p:spPr>
            <p:txBody>
              <a:bodyPr>
                <a:noAutofit/>
              </a:bodyPr>
              <a:lstStyle/>
              <a:p>
                <a:pPr lvl="1"/>
                <a:r>
                  <a:rPr lang="en-US" sz="2400" dirty="0" smtClean="0"/>
                  <a:t>At large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&gt;1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 smtClean="0"/>
                  <a:t> can probe relativistic effects in the deuteron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𝑧𝑧</m:t>
                        </m:r>
                      </m:sub>
                    </m:sSub>
                  </m:oMath>
                </a14:m>
                <a:r>
                  <a:rPr lang="en-US" sz="2400" dirty="0" smtClean="0"/>
                  <a:t> calculated using two very different methods</a:t>
                </a:r>
              </a:p>
              <a:p>
                <a:pPr lvl="1"/>
                <a:r>
                  <a:rPr lang="en-US" sz="2400" dirty="0" smtClean="0"/>
                  <a:t>Light Cone</a:t>
                </a:r>
              </a:p>
              <a:p>
                <a:pPr lvl="2"/>
                <a:r>
                  <a:rPr lang="en-US" sz="1800" dirty="0" smtClean="0"/>
                  <a:t>Calculations along the light-cone front</a:t>
                </a:r>
              </a:p>
              <a:p>
                <a:pPr lvl="2"/>
                <a:r>
                  <a:rPr lang="en-US" sz="1800" dirty="0" smtClean="0"/>
                  <a:t>Similar to Frankfurt and </a:t>
                </a:r>
                <a:r>
                  <a:rPr lang="en-US" sz="1800" dirty="0" err="1" smtClean="0"/>
                  <a:t>Strikman</a:t>
                </a:r>
                <a:endParaRPr lang="en-US" sz="1800" dirty="0" smtClean="0"/>
              </a:p>
              <a:p>
                <a:pPr lvl="1"/>
                <a:r>
                  <a:rPr lang="en-US" sz="2400" dirty="0" smtClean="0"/>
                  <a:t>Virtual Nucleon</a:t>
                </a:r>
              </a:p>
              <a:p>
                <a:pPr lvl="2"/>
                <a:r>
                  <a:rPr lang="en-US" sz="1800" dirty="0" smtClean="0"/>
                  <a:t>Coordinates in the lab frame</a:t>
                </a:r>
              </a:p>
              <a:p>
                <a:pPr lvl="2"/>
                <a:r>
                  <a:rPr lang="en-US" sz="1800" dirty="0" smtClean="0"/>
                  <a:t>Treats the interacting nucleon as virtual</a:t>
                </a:r>
              </a:p>
              <a:p>
                <a:pPr lvl="2"/>
                <a:r>
                  <a:rPr lang="en-US" sz="1800" dirty="0" smtClean="0"/>
                  <a:t>Satisfies covariant equation of NN system with spectator being on-shell</a:t>
                </a:r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5600" y="1845734"/>
                <a:ext cx="5331652" cy="4023360"/>
              </a:xfrm>
              <a:blipFill rotWithShape="0">
                <a:blip r:embed="rId2"/>
                <a:stretch>
                  <a:fillRect t="-2273" r="-1600" b="-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252" y="1956728"/>
            <a:ext cx="5468428" cy="37886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17779" y="5964768"/>
            <a:ext cx="3572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M. Sargsian, Private Communication</a:t>
            </a:r>
            <a:endParaRPr lang="en-US" dirty="0"/>
          </a:p>
        </p:txBody>
      </p:sp>
      <p:sp>
        <p:nvSpPr>
          <p:cNvPr id="9" name="Date Placeholder 10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</p:spPr>
        <p:txBody>
          <a:bodyPr/>
          <a:lstStyle/>
          <a:p>
            <a:r>
              <a:rPr lang="en-US" dirty="0" smtClean="0"/>
              <a:t>06/06/2014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60473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Joint Hall A/C Collaboration Meeting	Elena Long &lt;ellie@jlab.org&gt;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332" y="1950378"/>
            <a:ext cx="5468428" cy="378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8831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Retrospect">
  <a:themeElements>
    <a:clrScheme name="Custom 5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0070C0"/>
      </a:accent1>
      <a:accent2>
        <a:srgbClr val="000092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2424FF"/>
      </a:hlink>
      <a:folHlink>
        <a:srgbClr val="2424FF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9060</TotalTime>
  <Words>1026</Words>
  <Application>Microsoft Office PowerPoint</Application>
  <PresentationFormat>Widescreen</PresentationFormat>
  <Paragraphs>321</Paragraphs>
  <Slides>39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ＭＳ Ｐゴシック</vt:lpstr>
      <vt:lpstr>ＭＳ Ｐゴシック</vt:lpstr>
      <vt:lpstr>Calibri</vt:lpstr>
      <vt:lpstr>Calibri Light</vt:lpstr>
      <vt:lpstr>Cambria Math</vt:lpstr>
      <vt:lpstr>Chalkboard</vt:lpstr>
      <vt:lpstr>Corbel</vt:lpstr>
      <vt:lpstr>Wingdings</vt:lpstr>
      <vt:lpstr>Retrospect</vt:lpstr>
      <vt:lpstr>Probing Short Range Structure Through the Tensor Asymmetry A_zz   (TA_zz) at x&gt;1</vt:lpstr>
      <vt:lpstr>Today’s Discussion</vt:lpstr>
      <vt:lpstr>Physics Overview</vt:lpstr>
      <vt:lpstr>Tensor Polarization</vt:lpstr>
      <vt:lpstr>Tensor Asymmetry A_zz</vt:lpstr>
      <vt:lpstr>Deuteron Wave Function</vt:lpstr>
      <vt:lpstr>Connection to Short Range Correlations</vt:lpstr>
      <vt:lpstr>Frankfurt and Strikman Light Cone Calculations</vt:lpstr>
      <vt:lpstr>Sargsian Light Cone and Virtual Nucleon Calculations</vt:lpstr>
      <vt:lpstr>Interest from Theorists</vt:lpstr>
      <vt:lpstr>PowerPoint Presentation</vt:lpstr>
      <vt:lpstr>Rates for D(e,e’)X</vt:lpstr>
      <vt:lpstr>Dilution Factor</vt:lpstr>
      <vt:lpstr>Experimental Set-Up</vt:lpstr>
      <vt:lpstr>DNP Target</vt:lpstr>
      <vt:lpstr>Target Development in Progress</vt:lpstr>
      <vt:lpstr>Experimental Details</vt:lpstr>
      <vt:lpstr>Kinematics</vt:lpstr>
      <vt:lpstr>Systematics Estimate</vt:lpstr>
      <vt:lpstr>Potential First  Quasi-Elastic A_zz Measurements</vt:lpstr>
      <vt:lpstr>Challenges</vt:lpstr>
      <vt:lpstr>Opportunities</vt:lpstr>
      <vt:lpstr>Tensor Asymmetry A_zz (TA_zz)</vt:lpstr>
      <vt:lpstr>Thank you</vt:lpstr>
      <vt:lpstr>PowerPoint Presentation</vt:lpstr>
      <vt:lpstr>Backup Slides</vt:lpstr>
      <vt:lpstr>Light Cone Kinematics</vt:lpstr>
      <vt:lpstr>Lower Tensor Polarization</vt:lpstr>
      <vt:lpstr>Lower Tensor Polarization</vt:lpstr>
      <vt:lpstr>Lower Tensor Polarization</vt:lpstr>
      <vt:lpstr>UNH Magnetic Field Map</vt:lpstr>
      <vt:lpstr>UNH Magnetic Field Map</vt:lpstr>
      <vt:lpstr>UNH Magnetic Field Map</vt:lpstr>
      <vt:lpstr>Tensor Polarization Optimization</vt:lpstr>
      <vt:lpstr>Tensor Polarization Measurement</vt:lpstr>
      <vt:lpstr>Brute Force Tensor Polarization</vt:lpstr>
      <vt:lpstr>Cross Section Calculations - Deuterium</vt:lpstr>
      <vt:lpstr>Cross Section Calculations - Carbon</vt:lpstr>
      <vt:lpstr>Cross Section Calculations - Deuterium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E08-005: Ay0 in Quasi-Elastic 3He(e,e’n) Scattering</dc:title>
  <dc:creator>Elena Long</dc:creator>
  <cp:lastModifiedBy>Elena Long</cp:lastModifiedBy>
  <cp:revision>707</cp:revision>
  <dcterms:created xsi:type="dcterms:W3CDTF">2013-12-10T16:21:31Z</dcterms:created>
  <dcterms:modified xsi:type="dcterms:W3CDTF">2014-06-06T22:01:50Z</dcterms:modified>
</cp:coreProperties>
</file>