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51"/>
  </p:notesMasterIdLst>
  <p:sldIdLst>
    <p:sldId id="256" r:id="rId2"/>
    <p:sldId id="259" r:id="rId3"/>
    <p:sldId id="258" r:id="rId4"/>
    <p:sldId id="260" r:id="rId5"/>
    <p:sldId id="267" r:id="rId6"/>
    <p:sldId id="265" r:id="rId7"/>
    <p:sldId id="268" r:id="rId8"/>
    <p:sldId id="290" r:id="rId9"/>
    <p:sldId id="291" r:id="rId10"/>
    <p:sldId id="269" r:id="rId11"/>
    <p:sldId id="270" r:id="rId12"/>
    <p:sldId id="273" r:id="rId13"/>
    <p:sldId id="276" r:id="rId14"/>
    <p:sldId id="277" r:id="rId15"/>
    <p:sldId id="288" r:id="rId16"/>
    <p:sldId id="325" r:id="rId17"/>
    <p:sldId id="299" r:id="rId18"/>
    <p:sldId id="313" r:id="rId19"/>
    <p:sldId id="314" r:id="rId20"/>
    <p:sldId id="315" r:id="rId21"/>
    <p:sldId id="271" r:id="rId22"/>
    <p:sldId id="289" r:id="rId23"/>
    <p:sldId id="279" r:id="rId24"/>
    <p:sldId id="283" r:id="rId25"/>
    <p:sldId id="281" r:id="rId26"/>
    <p:sldId id="282" r:id="rId27"/>
    <p:sldId id="284" r:id="rId28"/>
    <p:sldId id="292" r:id="rId29"/>
    <p:sldId id="304" r:id="rId30"/>
    <p:sldId id="322" r:id="rId31"/>
    <p:sldId id="324" r:id="rId32"/>
    <p:sldId id="306" r:id="rId33"/>
    <p:sldId id="321" r:id="rId34"/>
    <p:sldId id="326" r:id="rId35"/>
    <p:sldId id="320" r:id="rId36"/>
    <p:sldId id="307" r:id="rId37"/>
    <p:sldId id="309" r:id="rId38"/>
    <p:sldId id="308" r:id="rId39"/>
    <p:sldId id="311" r:id="rId40"/>
    <p:sldId id="293" r:id="rId41"/>
    <p:sldId id="316" r:id="rId42"/>
    <p:sldId id="302" r:id="rId43"/>
    <p:sldId id="298" r:id="rId44"/>
    <p:sldId id="301" r:id="rId45"/>
    <p:sldId id="303" r:id="rId46"/>
    <p:sldId id="294" r:id="rId47"/>
    <p:sldId id="323" r:id="rId48"/>
    <p:sldId id="286" r:id="rId49"/>
    <p:sldId id="327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70C0"/>
    <a:srgbClr val="000092"/>
    <a:srgbClr val="5EFF5E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80" d="100"/>
          <a:sy n="80" d="100"/>
        </p:scale>
        <p:origin x="3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38454-8889-4665-8064-DF2CA0B88A75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480D2-5CDA-445A-AA25-7147CCE19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61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480D2-5CDA-445A-AA25-7147CCE194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8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Hall A Collaboration Meeting	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3318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Hall A Collaboration Meeting	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758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Hall A Collaboration Meeting	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643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dirty="0" smtClean="0"/>
              <a:t>12/17/2013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629637A9-119A-49DA-BD12-AAC58B377D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Hall A Collaboration Meeting	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5134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Hall A Collaboration Meeting	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111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Hall A Collaboration Meeting	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716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Hall A Collaboration Meeting	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168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Hall A Collaboration Meeting	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0384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Hall A Collaboration Meeting	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7970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599" y="6459785"/>
            <a:ext cx="52818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Hall A Collaboration Meeting	Elena Long &lt;ellie@jlab.org&gt;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4968" y="6459785"/>
            <a:ext cx="93751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30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Hall A Collaboration Meeting	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573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Hall A Collaboration Meeting		Elena Long &lt;ellie@jlab.org&gt;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69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5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E08-005: </a:t>
            </a:r>
            <a:r>
              <a:rPr lang="en-US" i="1" dirty="0" smtClean="0"/>
              <a:t>A</a:t>
            </a:r>
            <a:r>
              <a:rPr lang="en-US" i="1" baseline="-25000" dirty="0" smtClean="0"/>
              <a:t>y</a:t>
            </a:r>
            <a:r>
              <a:rPr lang="en-US" baseline="30000" dirty="0" smtClean="0"/>
              <a:t>0</a:t>
            </a:r>
            <a:r>
              <a:rPr lang="en-US" dirty="0" smtClean="0"/>
              <a:t> in Quasi-Elastic </a:t>
            </a:r>
            <a:r>
              <a:rPr lang="en-US" baseline="30000" dirty="0" smtClean="0"/>
              <a:t>3</a:t>
            </a:r>
            <a:r>
              <a:rPr lang="en-US" dirty="0" smtClean="0"/>
              <a:t>He(</a:t>
            </a:r>
            <a:r>
              <a:rPr lang="en-US" i="1" dirty="0" err="1" smtClean="0"/>
              <a:t>e,e’n</a:t>
            </a:r>
            <a:r>
              <a:rPr lang="en-US" dirty="0" smtClean="0"/>
              <a:t>) Scattering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cap="none" dirty="0" smtClean="0"/>
              <a:t>Elena Long</a:t>
            </a:r>
          </a:p>
          <a:p>
            <a:r>
              <a:rPr lang="en-US" cap="none" dirty="0" smtClean="0"/>
              <a:t>Hall A Collaboration Meeting</a:t>
            </a:r>
          </a:p>
          <a:p>
            <a:r>
              <a:rPr lang="en-US" cap="none" dirty="0" smtClean="0"/>
              <a:t>December 17</a:t>
            </a:r>
            <a:r>
              <a:rPr lang="en-US" cap="none" baseline="30000" dirty="0" smtClean="0"/>
              <a:t>th</a:t>
            </a:r>
            <a:r>
              <a:rPr lang="en-US" cap="none" dirty="0" smtClean="0"/>
              <a:t>, 2013</a:t>
            </a:r>
            <a:endParaRPr lang="en-US" cap="non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746" y="4348477"/>
            <a:ext cx="4368254" cy="12698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122" y="5351883"/>
            <a:ext cx="4249277" cy="1327899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Hall A Collaboration Meeting	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9263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"/>
          <p:cNvSpPr>
            <a:spLocks/>
          </p:cNvSpPr>
          <p:nvPr/>
        </p:nvSpPr>
        <p:spPr bwMode="auto">
          <a:xfrm>
            <a:off x="4171727" y="3183254"/>
            <a:ext cx="339605" cy="220284"/>
          </a:xfrm>
          <a:prstGeom prst="rect">
            <a:avLst/>
          </a:prstGeom>
          <a:noFill/>
          <a:ln w="50800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0" name="Line 3"/>
          <p:cNvSpPr>
            <a:spLocks noChangeShapeType="1"/>
          </p:cNvSpPr>
          <p:nvPr/>
        </p:nvSpPr>
        <p:spPr bwMode="auto">
          <a:xfrm rot="10800000" flipH="1">
            <a:off x="8701909" y="1521943"/>
            <a:ext cx="912233" cy="1768012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Line 4"/>
          <p:cNvSpPr>
            <a:spLocks noChangeShapeType="1"/>
          </p:cNvSpPr>
          <p:nvPr/>
        </p:nvSpPr>
        <p:spPr bwMode="auto">
          <a:xfrm>
            <a:off x="8692729" y="3280777"/>
            <a:ext cx="388990" cy="1250573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Line 6"/>
          <p:cNvSpPr>
            <a:spLocks noChangeShapeType="1"/>
          </p:cNvSpPr>
          <p:nvPr/>
        </p:nvSpPr>
        <p:spPr bwMode="auto">
          <a:xfrm>
            <a:off x="8692729" y="3280777"/>
            <a:ext cx="388990" cy="1250573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Line 7"/>
          <p:cNvSpPr>
            <a:spLocks noChangeShapeType="1"/>
          </p:cNvSpPr>
          <p:nvPr/>
        </p:nvSpPr>
        <p:spPr bwMode="auto">
          <a:xfrm rot="10800000">
            <a:off x="8686992" y="3293397"/>
            <a:ext cx="3078644" cy="905231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Line 8"/>
          <p:cNvSpPr>
            <a:spLocks noChangeShapeType="1"/>
          </p:cNvSpPr>
          <p:nvPr/>
        </p:nvSpPr>
        <p:spPr bwMode="auto">
          <a:xfrm flipH="1">
            <a:off x="8682402" y="2473067"/>
            <a:ext cx="3085528" cy="819183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Line 9"/>
          <p:cNvSpPr>
            <a:spLocks noChangeShapeType="1"/>
          </p:cNvSpPr>
          <p:nvPr/>
        </p:nvSpPr>
        <p:spPr bwMode="auto">
          <a:xfrm>
            <a:off x="4193526" y="3293397"/>
            <a:ext cx="8056339" cy="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Rectangle 10"/>
          <p:cNvSpPr>
            <a:spLocks/>
          </p:cNvSpPr>
          <p:nvPr/>
        </p:nvSpPr>
        <p:spPr bwMode="auto">
          <a:xfrm>
            <a:off x="4703000" y="3201612"/>
            <a:ext cx="651759" cy="174392"/>
          </a:xfrm>
          <a:prstGeom prst="rect">
            <a:avLst/>
          </a:prstGeom>
          <a:solidFill>
            <a:srgbClr val="2B4714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9" name="Rectangle 11"/>
          <p:cNvSpPr>
            <a:spLocks/>
          </p:cNvSpPr>
          <p:nvPr/>
        </p:nvSpPr>
        <p:spPr bwMode="auto">
          <a:xfrm>
            <a:off x="5620970" y="3201612"/>
            <a:ext cx="312110" cy="174392"/>
          </a:xfrm>
          <a:prstGeom prst="rect">
            <a:avLst/>
          </a:prstGeom>
          <a:solidFill>
            <a:srgbClr val="D90B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0" name="Rectangle 12"/>
          <p:cNvSpPr>
            <a:spLocks/>
          </p:cNvSpPr>
          <p:nvPr/>
        </p:nvSpPr>
        <p:spPr bwMode="auto">
          <a:xfrm>
            <a:off x="6079955" y="3201612"/>
            <a:ext cx="137696" cy="174392"/>
          </a:xfrm>
          <a:prstGeom prst="rect">
            <a:avLst/>
          </a:prstGeom>
          <a:solidFill>
            <a:srgbClr val="FCBD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1" name="Rectangle 13"/>
          <p:cNvSpPr>
            <a:spLocks/>
          </p:cNvSpPr>
          <p:nvPr/>
        </p:nvSpPr>
        <p:spPr bwMode="auto">
          <a:xfrm>
            <a:off x="6392065" y="3128184"/>
            <a:ext cx="284571" cy="321248"/>
          </a:xfrm>
          <a:prstGeom prst="rect">
            <a:avLst/>
          </a:prstGeom>
          <a:solidFill>
            <a:srgbClr val="C632F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2" name="Rectangle 14"/>
          <p:cNvSpPr>
            <a:spLocks/>
          </p:cNvSpPr>
          <p:nvPr/>
        </p:nvSpPr>
        <p:spPr bwMode="auto">
          <a:xfrm>
            <a:off x="6795972" y="3201612"/>
            <a:ext cx="642579" cy="174392"/>
          </a:xfrm>
          <a:prstGeom prst="rect">
            <a:avLst/>
          </a:prstGeom>
          <a:solidFill>
            <a:srgbClr val="003DCC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" name="Rectangle 15"/>
          <p:cNvSpPr>
            <a:spLocks/>
          </p:cNvSpPr>
          <p:nvPr/>
        </p:nvSpPr>
        <p:spPr bwMode="auto">
          <a:xfrm>
            <a:off x="7576247" y="3201612"/>
            <a:ext cx="128516" cy="165213"/>
          </a:xfrm>
          <a:prstGeom prst="rect">
            <a:avLst/>
          </a:prstGeom>
          <a:solidFill>
            <a:srgbClr val="66B132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4" name="Rectangle 16"/>
          <p:cNvSpPr>
            <a:spLocks/>
          </p:cNvSpPr>
          <p:nvPr/>
        </p:nvSpPr>
        <p:spPr bwMode="auto">
          <a:xfrm>
            <a:off x="7814920" y="3201612"/>
            <a:ext cx="128516" cy="165213"/>
          </a:xfrm>
          <a:prstGeom prst="rect">
            <a:avLst/>
          </a:prstGeom>
          <a:solidFill>
            <a:srgbClr val="66B132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7" name="Rectangle 19"/>
          <p:cNvSpPr>
            <a:spLocks/>
          </p:cNvSpPr>
          <p:nvPr/>
        </p:nvSpPr>
        <p:spPr bwMode="auto">
          <a:xfrm>
            <a:off x="12037584" y="3018042"/>
            <a:ext cx="212281" cy="532354"/>
          </a:xfrm>
          <a:prstGeom prst="rect">
            <a:avLst/>
          </a:prstGeom>
          <a:solidFill>
            <a:srgbClr val="808080">
              <a:alpha val="25000"/>
            </a:srgbClr>
          </a:solidFill>
          <a:ln w="38100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8" name="Oval 20"/>
          <p:cNvSpPr>
            <a:spLocks/>
          </p:cNvSpPr>
          <p:nvPr/>
        </p:nvSpPr>
        <p:spPr bwMode="auto">
          <a:xfrm>
            <a:off x="7888357" y="2485688"/>
            <a:ext cx="1606448" cy="1606241"/>
          </a:xfrm>
          <a:prstGeom prst="ellipse">
            <a:avLst/>
          </a:prstGeom>
          <a:noFill/>
          <a:ln w="12700">
            <a:solidFill>
              <a:srgbClr val="47CCFC">
                <a:alpha val="25000"/>
              </a:srgbClr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9" name="Oval 21"/>
          <p:cNvSpPr>
            <a:spLocks/>
          </p:cNvSpPr>
          <p:nvPr/>
        </p:nvSpPr>
        <p:spPr bwMode="auto">
          <a:xfrm>
            <a:off x="5474095" y="62559"/>
            <a:ext cx="6434974" cy="6434141"/>
          </a:xfrm>
          <a:prstGeom prst="ellipse">
            <a:avLst/>
          </a:prstGeom>
          <a:noFill/>
          <a:ln w="25400">
            <a:solidFill>
              <a:srgbClr val="00BAFB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0" name="AutoShape 22"/>
          <p:cNvSpPr>
            <a:spLocks/>
          </p:cNvSpPr>
          <p:nvPr/>
        </p:nvSpPr>
        <p:spPr bwMode="auto">
          <a:xfrm rot="20711821">
            <a:off x="10595223" y="2442090"/>
            <a:ext cx="351124" cy="556448"/>
          </a:xfrm>
          <a:custGeom>
            <a:avLst/>
            <a:gdLst/>
            <a:ahLst/>
            <a:cxnLst/>
            <a:rect l="0" t="0" r="r" b="b"/>
            <a:pathLst>
              <a:path w="21591" h="21596">
                <a:moveTo>
                  <a:pt x="0" y="0"/>
                </a:moveTo>
                <a:lnTo>
                  <a:pt x="21591" y="4"/>
                </a:lnTo>
                <a:lnTo>
                  <a:pt x="21600" y="21600"/>
                </a:lnTo>
                <a:lnTo>
                  <a:pt x="9" y="21596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1" name="Line 23"/>
          <p:cNvSpPr>
            <a:spLocks noChangeShapeType="1"/>
          </p:cNvSpPr>
          <p:nvPr/>
        </p:nvSpPr>
        <p:spPr bwMode="auto">
          <a:xfrm>
            <a:off x="10246394" y="2578620"/>
            <a:ext cx="142285" cy="525470"/>
          </a:xfrm>
          <a:prstGeom prst="line">
            <a:avLst/>
          </a:prstGeom>
          <a:noFill/>
          <a:ln w="38100">
            <a:solidFill>
              <a:schemeClr val="tx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Line 24"/>
          <p:cNvSpPr>
            <a:spLocks noChangeShapeType="1"/>
          </p:cNvSpPr>
          <p:nvPr/>
        </p:nvSpPr>
        <p:spPr bwMode="auto">
          <a:xfrm>
            <a:off x="10323274" y="2555674"/>
            <a:ext cx="143433" cy="525470"/>
          </a:xfrm>
          <a:prstGeom prst="line">
            <a:avLst/>
          </a:prstGeom>
          <a:noFill/>
          <a:ln w="38100">
            <a:solidFill>
              <a:schemeClr val="tx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AutoShape 25"/>
          <p:cNvSpPr>
            <a:spLocks/>
          </p:cNvSpPr>
          <p:nvPr/>
        </p:nvSpPr>
        <p:spPr bwMode="auto">
          <a:xfrm rot="20693958">
            <a:off x="10469002" y="2522402"/>
            <a:ext cx="26392" cy="556448"/>
          </a:xfrm>
          <a:custGeom>
            <a:avLst/>
            <a:gdLst/>
            <a:ahLst/>
            <a:cxnLst/>
            <a:rect l="0" t="0" r="r" b="b"/>
            <a:pathLst>
              <a:path w="21474" h="21600">
                <a:moveTo>
                  <a:pt x="0" y="0"/>
                </a:moveTo>
                <a:lnTo>
                  <a:pt x="21474" y="0"/>
                </a:lnTo>
                <a:lnTo>
                  <a:pt x="21600" y="21600"/>
                </a:lnTo>
                <a:lnTo>
                  <a:pt x="126" y="21600"/>
                </a:lnTo>
                <a:close/>
                <a:moveTo>
                  <a:pt x="0" y="0"/>
                </a:moveTo>
              </a:path>
            </a:pathLst>
          </a:custGeom>
          <a:solidFill>
            <a:srgbClr val="1D300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4" name="AutoShape 26"/>
          <p:cNvSpPr>
            <a:spLocks/>
          </p:cNvSpPr>
          <p:nvPr/>
        </p:nvSpPr>
        <p:spPr bwMode="auto">
          <a:xfrm rot="20693958">
            <a:off x="11062241" y="2362925"/>
            <a:ext cx="26392" cy="556448"/>
          </a:xfrm>
          <a:custGeom>
            <a:avLst/>
            <a:gdLst/>
            <a:ahLst/>
            <a:cxnLst/>
            <a:rect l="0" t="0" r="r" b="b"/>
            <a:pathLst>
              <a:path w="21474" h="21600">
                <a:moveTo>
                  <a:pt x="0" y="0"/>
                </a:moveTo>
                <a:lnTo>
                  <a:pt x="21474" y="0"/>
                </a:lnTo>
                <a:lnTo>
                  <a:pt x="21600" y="21600"/>
                </a:lnTo>
                <a:lnTo>
                  <a:pt x="126" y="21600"/>
                </a:lnTo>
                <a:close/>
                <a:moveTo>
                  <a:pt x="0" y="0"/>
                </a:moveTo>
              </a:path>
            </a:pathLst>
          </a:custGeom>
          <a:solidFill>
            <a:srgbClr val="1D300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" name="AutoShape 27"/>
          <p:cNvSpPr>
            <a:spLocks/>
          </p:cNvSpPr>
          <p:nvPr/>
        </p:nvSpPr>
        <p:spPr bwMode="auto">
          <a:xfrm rot="20711821">
            <a:off x="11159775" y="2309001"/>
            <a:ext cx="214576" cy="556448"/>
          </a:xfrm>
          <a:custGeom>
            <a:avLst/>
            <a:gdLst/>
            <a:ahLst/>
            <a:cxnLst/>
            <a:rect l="0" t="0" r="r" b="b"/>
            <a:pathLst>
              <a:path w="21585" h="21598">
                <a:moveTo>
                  <a:pt x="0" y="0"/>
                </a:moveTo>
                <a:lnTo>
                  <a:pt x="21585" y="2"/>
                </a:lnTo>
                <a:lnTo>
                  <a:pt x="21600" y="21600"/>
                </a:lnTo>
                <a:lnTo>
                  <a:pt x="15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003DCC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" name="AutoShape 28"/>
          <p:cNvSpPr>
            <a:spLocks/>
          </p:cNvSpPr>
          <p:nvPr/>
        </p:nvSpPr>
        <p:spPr bwMode="auto">
          <a:xfrm rot="20711821">
            <a:off x="11437461" y="2233278"/>
            <a:ext cx="214576" cy="556448"/>
          </a:xfrm>
          <a:custGeom>
            <a:avLst/>
            <a:gdLst/>
            <a:ahLst/>
            <a:cxnLst/>
            <a:rect l="0" t="0" r="r" b="b"/>
            <a:pathLst>
              <a:path w="21585" h="21598">
                <a:moveTo>
                  <a:pt x="0" y="0"/>
                </a:moveTo>
                <a:lnTo>
                  <a:pt x="21585" y="2"/>
                </a:lnTo>
                <a:lnTo>
                  <a:pt x="21600" y="21600"/>
                </a:lnTo>
                <a:lnTo>
                  <a:pt x="15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003DCC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7" name="AutoShape 29"/>
          <p:cNvSpPr>
            <a:spLocks/>
          </p:cNvSpPr>
          <p:nvPr/>
        </p:nvSpPr>
        <p:spPr bwMode="auto">
          <a:xfrm rot="20711821">
            <a:off x="10058210" y="2751865"/>
            <a:ext cx="86060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8" name="AutoShape 30"/>
          <p:cNvSpPr>
            <a:spLocks/>
          </p:cNvSpPr>
          <p:nvPr/>
        </p:nvSpPr>
        <p:spPr bwMode="auto">
          <a:xfrm rot="20711821">
            <a:off x="9551032" y="2890690"/>
            <a:ext cx="86060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9" name="AutoShape 31"/>
          <p:cNvSpPr>
            <a:spLocks/>
          </p:cNvSpPr>
          <p:nvPr/>
        </p:nvSpPr>
        <p:spPr bwMode="auto">
          <a:xfrm rot="20711821">
            <a:off x="9407599" y="2929699"/>
            <a:ext cx="84912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0" name="AutoShape 32"/>
          <p:cNvSpPr>
            <a:spLocks/>
          </p:cNvSpPr>
          <p:nvPr/>
        </p:nvSpPr>
        <p:spPr bwMode="auto">
          <a:xfrm rot="20711821">
            <a:off x="9671515" y="2819556"/>
            <a:ext cx="351124" cy="299449"/>
          </a:xfrm>
          <a:custGeom>
            <a:avLst/>
            <a:gdLst/>
            <a:ahLst/>
            <a:cxnLst/>
            <a:rect l="0" t="0" r="r" b="b"/>
            <a:pathLst>
              <a:path w="21595" h="21593">
                <a:moveTo>
                  <a:pt x="0" y="0"/>
                </a:moveTo>
                <a:lnTo>
                  <a:pt x="21595" y="7"/>
                </a:lnTo>
                <a:lnTo>
                  <a:pt x="21600" y="21600"/>
                </a:lnTo>
                <a:lnTo>
                  <a:pt x="5" y="21593"/>
                </a:lnTo>
                <a:close/>
                <a:moveTo>
                  <a:pt x="0" y="0"/>
                </a:moveTo>
              </a:path>
            </a:pathLst>
          </a:custGeom>
          <a:solidFill>
            <a:srgbClr val="FCBD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1" name="AutoShape 33"/>
          <p:cNvSpPr>
            <a:spLocks/>
          </p:cNvSpPr>
          <p:nvPr/>
        </p:nvSpPr>
        <p:spPr bwMode="auto">
          <a:xfrm rot="20711821">
            <a:off x="9365143" y="2805789"/>
            <a:ext cx="830763" cy="359110"/>
          </a:xfrm>
          <a:custGeom>
            <a:avLst/>
            <a:gdLst/>
            <a:ahLst/>
            <a:cxnLst/>
            <a:rect l="0" t="0" r="r" b="b"/>
            <a:pathLst>
              <a:path w="21597" h="21587">
                <a:moveTo>
                  <a:pt x="0" y="0"/>
                </a:moveTo>
                <a:lnTo>
                  <a:pt x="21597" y="13"/>
                </a:lnTo>
                <a:lnTo>
                  <a:pt x="21600" y="21600"/>
                </a:lnTo>
                <a:lnTo>
                  <a:pt x="3" y="21587"/>
                </a:lnTo>
                <a:close/>
                <a:moveTo>
                  <a:pt x="0" y="0"/>
                </a:moveTo>
              </a:path>
            </a:pathLst>
          </a:custGeom>
          <a:noFill/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2" name="AutoShape 34"/>
          <p:cNvSpPr>
            <a:spLocks/>
          </p:cNvSpPr>
          <p:nvPr/>
        </p:nvSpPr>
        <p:spPr bwMode="auto">
          <a:xfrm rot="20711821">
            <a:off x="10207381" y="2245899"/>
            <a:ext cx="1559402" cy="830656"/>
          </a:xfrm>
          <a:custGeom>
            <a:avLst/>
            <a:gdLst/>
            <a:ahLst/>
            <a:cxnLst/>
            <a:rect l="0" t="0" r="r" b="b"/>
            <a:pathLst>
              <a:path w="21597" h="21589">
                <a:moveTo>
                  <a:pt x="0" y="0"/>
                </a:moveTo>
                <a:lnTo>
                  <a:pt x="21597" y="11"/>
                </a:lnTo>
                <a:lnTo>
                  <a:pt x="21600" y="21600"/>
                </a:lnTo>
                <a:lnTo>
                  <a:pt x="3" y="21589"/>
                </a:lnTo>
                <a:close/>
                <a:moveTo>
                  <a:pt x="0" y="0"/>
                </a:moveTo>
              </a:path>
            </a:pathLst>
          </a:custGeom>
          <a:noFill/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" name="Rectangle 35"/>
          <p:cNvSpPr>
            <a:spLocks/>
          </p:cNvSpPr>
          <p:nvPr/>
        </p:nvSpPr>
        <p:spPr bwMode="auto">
          <a:xfrm rot="20627071">
            <a:off x="8719121" y="3709873"/>
            <a:ext cx="284571" cy="229463"/>
          </a:xfrm>
          <a:prstGeom prst="rect">
            <a:avLst/>
          </a:prstGeom>
          <a:solidFill>
            <a:srgbClr val="FCBD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" name="Rectangle 36"/>
          <p:cNvSpPr>
            <a:spLocks/>
          </p:cNvSpPr>
          <p:nvPr/>
        </p:nvSpPr>
        <p:spPr bwMode="auto">
          <a:xfrm rot="20627071">
            <a:off x="8802886" y="4257142"/>
            <a:ext cx="385548" cy="45893"/>
          </a:xfrm>
          <a:prstGeom prst="rect">
            <a:avLst/>
          </a:prstGeom>
          <a:solidFill>
            <a:srgbClr val="1D300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5" name="Rectangle 37"/>
          <p:cNvSpPr>
            <a:spLocks/>
          </p:cNvSpPr>
          <p:nvPr/>
        </p:nvSpPr>
        <p:spPr bwMode="auto">
          <a:xfrm rot="20627071">
            <a:off x="8789116" y="4212396"/>
            <a:ext cx="385548" cy="18357"/>
          </a:xfrm>
          <a:prstGeom prst="rect">
            <a:avLst/>
          </a:prstGeom>
          <a:solidFill>
            <a:srgbClr val="1D300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6" name="Line 38"/>
          <p:cNvSpPr>
            <a:spLocks noChangeShapeType="1"/>
          </p:cNvSpPr>
          <p:nvPr/>
        </p:nvSpPr>
        <p:spPr bwMode="auto">
          <a:xfrm rot="10800000" flipH="1">
            <a:off x="8791411" y="4118317"/>
            <a:ext cx="358009" cy="104406"/>
          </a:xfrm>
          <a:prstGeom prst="line">
            <a:avLst/>
          </a:prstGeom>
          <a:noFill/>
          <a:ln w="38100">
            <a:solidFill>
              <a:schemeClr val="tx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" name="Line 39"/>
          <p:cNvSpPr>
            <a:spLocks noChangeShapeType="1"/>
          </p:cNvSpPr>
          <p:nvPr/>
        </p:nvSpPr>
        <p:spPr bwMode="auto">
          <a:xfrm rot="10800000" flipH="1">
            <a:off x="8786821" y="4005880"/>
            <a:ext cx="297193" cy="87196"/>
          </a:xfrm>
          <a:prstGeom prst="line">
            <a:avLst/>
          </a:prstGeom>
          <a:noFill/>
          <a:ln w="38100">
            <a:solidFill>
              <a:schemeClr val="tx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" name="Rectangle 40"/>
          <p:cNvSpPr>
            <a:spLocks/>
          </p:cNvSpPr>
          <p:nvPr/>
        </p:nvSpPr>
        <p:spPr bwMode="auto">
          <a:xfrm rot="20627071">
            <a:off x="8689287" y="3984081"/>
            <a:ext cx="569142" cy="385498"/>
          </a:xfrm>
          <a:prstGeom prst="rect">
            <a:avLst/>
          </a:prstGeom>
          <a:noFill/>
          <a:ln w="15875">
            <a:solidFill>
              <a:schemeClr val="tx1">
                <a:alpha val="25000"/>
              </a:schemeClr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9" name="AutoShape 41"/>
          <p:cNvSpPr>
            <a:spLocks/>
          </p:cNvSpPr>
          <p:nvPr/>
        </p:nvSpPr>
        <p:spPr bwMode="auto">
          <a:xfrm rot="966482">
            <a:off x="10572274" y="3623824"/>
            <a:ext cx="351124" cy="556448"/>
          </a:xfrm>
          <a:custGeom>
            <a:avLst/>
            <a:gdLst/>
            <a:ahLst/>
            <a:cxnLst/>
            <a:rect l="0" t="0" r="r" b="b"/>
            <a:pathLst>
              <a:path w="21591" h="21596">
                <a:moveTo>
                  <a:pt x="0" y="0"/>
                </a:moveTo>
                <a:lnTo>
                  <a:pt x="21591" y="4"/>
                </a:lnTo>
                <a:lnTo>
                  <a:pt x="21600" y="21600"/>
                </a:lnTo>
                <a:lnTo>
                  <a:pt x="9" y="21596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0" name="Line 42"/>
          <p:cNvSpPr>
            <a:spLocks noChangeShapeType="1"/>
          </p:cNvSpPr>
          <p:nvPr/>
        </p:nvSpPr>
        <p:spPr bwMode="auto">
          <a:xfrm flipH="1">
            <a:off x="10223445" y="3511387"/>
            <a:ext cx="148023" cy="524323"/>
          </a:xfrm>
          <a:prstGeom prst="line">
            <a:avLst/>
          </a:prstGeom>
          <a:noFill/>
          <a:ln w="38100">
            <a:solidFill>
              <a:schemeClr val="tx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" name="Line 43"/>
          <p:cNvSpPr>
            <a:spLocks noChangeShapeType="1"/>
          </p:cNvSpPr>
          <p:nvPr/>
        </p:nvSpPr>
        <p:spPr bwMode="auto">
          <a:xfrm flipH="1">
            <a:off x="10301473" y="3530891"/>
            <a:ext cx="148023" cy="524323"/>
          </a:xfrm>
          <a:prstGeom prst="line">
            <a:avLst/>
          </a:prstGeom>
          <a:noFill/>
          <a:ln w="38100">
            <a:solidFill>
              <a:schemeClr val="tx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" name="AutoShape 44"/>
          <p:cNvSpPr>
            <a:spLocks/>
          </p:cNvSpPr>
          <p:nvPr/>
        </p:nvSpPr>
        <p:spPr bwMode="auto">
          <a:xfrm rot="948617">
            <a:off x="10446053" y="3544659"/>
            <a:ext cx="26392" cy="556448"/>
          </a:xfrm>
          <a:custGeom>
            <a:avLst/>
            <a:gdLst/>
            <a:ahLst/>
            <a:cxnLst/>
            <a:rect l="0" t="0" r="r" b="b"/>
            <a:pathLst>
              <a:path w="21474" h="21600">
                <a:moveTo>
                  <a:pt x="0" y="0"/>
                </a:moveTo>
                <a:lnTo>
                  <a:pt x="21474" y="0"/>
                </a:lnTo>
                <a:lnTo>
                  <a:pt x="21600" y="21600"/>
                </a:lnTo>
                <a:lnTo>
                  <a:pt x="126" y="21600"/>
                </a:lnTo>
                <a:close/>
                <a:moveTo>
                  <a:pt x="0" y="0"/>
                </a:moveTo>
              </a:path>
            </a:pathLst>
          </a:custGeom>
          <a:solidFill>
            <a:srgbClr val="1D300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" name="AutoShape 45"/>
          <p:cNvSpPr>
            <a:spLocks/>
          </p:cNvSpPr>
          <p:nvPr/>
        </p:nvSpPr>
        <p:spPr bwMode="auto">
          <a:xfrm rot="948617">
            <a:off x="11036996" y="3712167"/>
            <a:ext cx="26392" cy="556448"/>
          </a:xfrm>
          <a:custGeom>
            <a:avLst/>
            <a:gdLst/>
            <a:ahLst/>
            <a:cxnLst/>
            <a:rect l="0" t="0" r="r" b="b"/>
            <a:pathLst>
              <a:path w="21474" h="21600">
                <a:moveTo>
                  <a:pt x="0" y="0"/>
                </a:moveTo>
                <a:lnTo>
                  <a:pt x="21474" y="0"/>
                </a:lnTo>
                <a:lnTo>
                  <a:pt x="21600" y="21600"/>
                </a:lnTo>
                <a:lnTo>
                  <a:pt x="126" y="21600"/>
                </a:lnTo>
                <a:close/>
                <a:moveTo>
                  <a:pt x="0" y="0"/>
                </a:moveTo>
              </a:path>
            </a:pathLst>
          </a:custGeom>
          <a:solidFill>
            <a:srgbClr val="1D300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" name="AutoShape 46"/>
          <p:cNvSpPr>
            <a:spLocks/>
          </p:cNvSpPr>
          <p:nvPr/>
        </p:nvSpPr>
        <p:spPr bwMode="auto">
          <a:xfrm rot="966482">
            <a:off x="11134531" y="3764944"/>
            <a:ext cx="214576" cy="556448"/>
          </a:xfrm>
          <a:custGeom>
            <a:avLst/>
            <a:gdLst/>
            <a:ahLst/>
            <a:cxnLst/>
            <a:rect l="0" t="0" r="r" b="b"/>
            <a:pathLst>
              <a:path w="21585" h="21598">
                <a:moveTo>
                  <a:pt x="0" y="0"/>
                </a:moveTo>
                <a:lnTo>
                  <a:pt x="21585" y="2"/>
                </a:lnTo>
                <a:lnTo>
                  <a:pt x="21600" y="21600"/>
                </a:lnTo>
                <a:lnTo>
                  <a:pt x="15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003DCC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5" name="AutoShape 47"/>
          <p:cNvSpPr>
            <a:spLocks/>
          </p:cNvSpPr>
          <p:nvPr/>
        </p:nvSpPr>
        <p:spPr bwMode="auto">
          <a:xfrm rot="966482">
            <a:off x="11412217" y="3841814"/>
            <a:ext cx="214576" cy="556448"/>
          </a:xfrm>
          <a:custGeom>
            <a:avLst/>
            <a:gdLst/>
            <a:ahLst/>
            <a:cxnLst/>
            <a:rect l="0" t="0" r="r" b="b"/>
            <a:pathLst>
              <a:path w="21585" h="21598">
                <a:moveTo>
                  <a:pt x="0" y="0"/>
                </a:moveTo>
                <a:lnTo>
                  <a:pt x="21585" y="2"/>
                </a:lnTo>
                <a:lnTo>
                  <a:pt x="21600" y="21600"/>
                </a:lnTo>
                <a:lnTo>
                  <a:pt x="15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003DCC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6" name="AutoShape 48"/>
          <p:cNvSpPr>
            <a:spLocks/>
          </p:cNvSpPr>
          <p:nvPr/>
        </p:nvSpPr>
        <p:spPr bwMode="auto">
          <a:xfrm rot="966482">
            <a:off x="10037556" y="3564164"/>
            <a:ext cx="86060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7" name="AutoShape 49"/>
          <p:cNvSpPr>
            <a:spLocks/>
          </p:cNvSpPr>
          <p:nvPr/>
        </p:nvSpPr>
        <p:spPr bwMode="auto">
          <a:xfrm rot="966482">
            <a:off x="9531525" y="3421897"/>
            <a:ext cx="84912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8" name="AutoShape 50"/>
          <p:cNvSpPr>
            <a:spLocks/>
          </p:cNvSpPr>
          <p:nvPr/>
        </p:nvSpPr>
        <p:spPr bwMode="auto">
          <a:xfrm rot="966482">
            <a:off x="9391534" y="3378299"/>
            <a:ext cx="86060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9" name="AutoShape 51"/>
          <p:cNvSpPr>
            <a:spLocks/>
          </p:cNvSpPr>
          <p:nvPr/>
        </p:nvSpPr>
        <p:spPr bwMode="auto">
          <a:xfrm rot="966482">
            <a:off x="9653156" y="3491883"/>
            <a:ext cx="351124" cy="299449"/>
          </a:xfrm>
          <a:custGeom>
            <a:avLst/>
            <a:gdLst/>
            <a:ahLst/>
            <a:cxnLst/>
            <a:rect l="0" t="0" r="r" b="b"/>
            <a:pathLst>
              <a:path w="21595" h="21593">
                <a:moveTo>
                  <a:pt x="0" y="0"/>
                </a:moveTo>
                <a:lnTo>
                  <a:pt x="21595" y="7"/>
                </a:lnTo>
                <a:lnTo>
                  <a:pt x="21600" y="21600"/>
                </a:lnTo>
                <a:lnTo>
                  <a:pt x="5" y="21593"/>
                </a:lnTo>
                <a:close/>
                <a:moveTo>
                  <a:pt x="0" y="0"/>
                </a:moveTo>
              </a:path>
            </a:pathLst>
          </a:custGeom>
          <a:solidFill>
            <a:srgbClr val="FCBD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0" name="AutoShape 52"/>
          <p:cNvSpPr>
            <a:spLocks/>
          </p:cNvSpPr>
          <p:nvPr/>
        </p:nvSpPr>
        <p:spPr bwMode="auto">
          <a:xfrm rot="966482">
            <a:off x="9346783" y="3441401"/>
            <a:ext cx="830763" cy="359110"/>
          </a:xfrm>
          <a:custGeom>
            <a:avLst/>
            <a:gdLst/>
            <a:ahLst/>
            <a:cxnLst/>
            <a:rect l="0" t="0" r="r" b="b"/>
            <a:pathLst>
              <a:path w="21597" h="21587">
                <a:moveTo>
                  <a:pt x="0" y="0"/>
                </a:moveTo>
                <a:lnTo>
                  <a:pt x="21597" y="13"/>
                </a:lnTo>
                <a:lnTo>
                  <a:pt x="21600" y="21600"/>
                </a:lnTo>
                <a:lnTo>
                  <a:pt x="3" y="21587"/>
                </a:lnTo>
                <a:close/>
                <a:moveTo>
                  <a:pt x="0" y="0"/>
                </a:moveTo>
              </a:path>
            </a:pathLst>
          </a:custGeom>
          <a:noFill/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1" name="AutoShape 53"/>
          <p:cNvSpPr>
            <a:spLocks/>
          </p:cNvSpPr>
          <p:nvPr/>
        </p:nvSpPr>
        <p:spPr bwMode="auto">
          <a:xfrm rot="966482">
            <a:off x="10184431" y="3546954"/>
            <a:ext cx="1558255" cy="830656"/>
          </a:xfrm>
          <a:custGeom>
            <a:avLst/>
            <a:gdLst/>
            <a:ahLst/>
            <a:cxnLst/>
            <a:rect l="0" t="0" r="r" b="b"/>
            <a:pathLst>
              <a:path w="21597" h="21589">
                <a:moveTo>
                  <a:pt x="0" y="0"/>
                </a:moveTo>
                <a:lnTo>
                  <a:pt x="21597" y="11"/>
                </a:lnTo>
                <a:lnTo>
                  <a:pt x="21600" y="21600"/>
                </a:lnTo>
                <a:lnTo>
                  <a:pt x="3" y="21589"/>
                </a:lnTo>
                <a:close/>
                <a:moveTo>
                  <a:pt x="0" y="0"/>
                </a:moveTo>
              </a:path>
            </a:pathLst>
          </a:custGeom>
          <a:noFill/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319804" y="2917078"/>
            <a:ext cx="743556" cy="743460"/>
            <a:chOff x="8319804" y="2917078"/>
            <a:chExt cx="743556" cy="743460"/>
          </a:xfrm>
        </p:grpSpPr>
        <p:sp>
          <p:nvSpPr>
            <p:cNvPr id="135" name="Oval 17"/>
            <p:cNvSpPr>
              <a:spLocks/>
            </p:cNvSpPr>
            <p:nvPr/>
          </p:nvSpPr>
          <p:spPr bwMode="auto">
            <a:xfrm>
              <a:off x="8338163" y="2935435"/>
              <a:ext cx="706837" cy="706746"/>
            </a:xfrm>
            <a:prstGeom prst="ellipse">
              <a:avLst/>
            </a:prstGeom>
            <a:noFill/>
            <a:ln w="50800">
              <a:solidFill>
                <a:srgbClr val="4527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6" name="Oval 18"/>
            <p:cNvSpPr>
              <a:spLocks/>
            </p:cNvSpPr>
            <p:nvPr/>
          </p:nvSpPr>
          <p:spPr bwMode="auto">
            <a:xfrm>
              <a:off x="8356522" y="2953792"/>
              <a:ext cx="670118" cy="670032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2" name="Rectangle 54"/>
            <p:cNvSpPr>
              <a:spLocks/>
            </p:cNvSpPr>
            <p:nvPr/>
          </p:nvSpPr>
          <p:spPr bwMode="auto">
            <a:xfrm>
              <a:off x="8439140" y="3082291"/>
              <a:ext cx="504884" cy="27536"/>
            </a:xfrm>
            <a:prstGeom prst="rect">
              <a:avLst/>
            </a:prstGeom>
            <a:solidFill>
              <a:srgbClr val="0044FE"/>
            </a:solidFill>
            <a:ln w="15875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3" name="Rectangle 55"/>
            <p:cNvSpPr>
              <a:spLocks/>
            </p:cNvSpPr>
            <p:nvPr/>
          </p:nvSpPr>
          <p:spPr bwMode="auto">
            <a:xfrm>
              <a:off x="8439140" y="3467789"/>
              <a:ext cx="504884" cy="27536"/>
            </a:xfrm>
            <a:prstGeom prst="rect">
              <a:avLst/>
            </a:prstGeom>
            <a:solidFill>
              <a:srgbClr val="0044FE"/>
            </a:solidFill>
            <a:ln w="15875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" name="AutoShape 56"/>
            <p:cNvSpPr>
              <a:spLocks/>
            </p:cNvSpPr>
            <p:nvPr/>
          </p:nvSpPr>
          <p:spPr bwMode="auto">
            <a:xfrm>
              <a:off x="8485038" y="3027220"/>
              <a:ext cx="27539" cy="5139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2712"/>
            </a:solidFill>
            <a:ln w="15875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5" name="AutoShape 57"/>
            <p:cNvSpPr>
              <a:spLocks/>
            </p:cNvSpPr>
            <p:nvPr/>
          </p:nvSpPr>
          <p:spPr bwMode="auto">
            <a:xfrm>
              <a:off x="8870586" y="3027220"/>
              <a:ext cx="27539" cy="5139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2712"/>
            </a:solidFill>
            <a:ln w="15875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6" name="AutoShape 58"/>
            <p:cNvSpPr>
              <a:spLocks/>
            </p:cNvSpPr>
            <p:nvPr/>
          </p:nvSpPr>
          <p:spPr bwMode="auto">
            <a:xfrm>
              <a:off x="8540117" y="3265862"/>
              <a:ext cx="293751" cy="36714"/>
            </a:xfrm>
            <a:prstGeom prst="roundRect">
              <a:avLst>
                <a:gd name="adj" fmla="val 50000"/>
              </a:avLst>
            </a:prstGeom>
            <a:solidFill>
              <a:srgbClr val="6293FE"/>
            </a:solidFill>
            <a:ln w="15875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7" name="Oval 59"/>
            <p:cNvSpPr>
              <a:spLocks/>
            </p:cNvSpPr>
            <p:nvPr/>
          </p:nvSpPr>
          <p:spPr bwMode="auto">
            <a:xfrm>
              <a:off x="8319804" y="2917078"/>
              <a:ext cx="743556" cy="74346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Measurements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926079"/>
            <a:ext cx="3561911" cy="3570621"/>
          </a:xfrm>
        </p:spPr>
        <p:txBody>
          <a:bodyPr>
            <a:noAutofit/>
          </a:bodyPr>
          <a:lstStyle/>
          <a:p>
            <a:r>
              <a:rPr lang="en-US" sz="2400" b="1" dirty="0"/>
              <a:t>Polarized </a:t>
            </a:r>
            <a:r>
              <a:rPr lang="en-US" sz="2400" b="1" baseline="30000" dirty="0"/>
              <a:t>3</a:t>
            </a:r>
            <a:r>
              <a:rPr lang="en-US" sz="2400" b="1" dirty="0"/>
              <a:t>He </a:t>
            </a:r>
            <a:r>
              <a:rPr lang="en-US" sz="2400" b="1" dirty="0" smtClean="0"/>
              <a:t>Target</a:t>
            </a:r>
            <a:endParaRPr lang="en-US" sz="24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7" name="Rectangle 5"/>
          <p:cNvSpPr>
            <a:spLocks/>
          </p:cNvSpPr>
          <p:nvPr/>
        </p:nvSpPr>
        <p:spPr bwMode="auto">
          <a:xfrm rot="12433263">
            <a:off x="9062065" y="1942084"/>
            <a:ext cx="578321" cy="174878"/>
          </a:xfrm>
          <a:prstGeom prst="rect">
            <a:avLst/>
          </a:pr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599" y="6459785"/>
            <a:ext cx="5281863" cy="365125"/>
          </a:xfrm>
        </p:spPr>
        <p:txBody>
          <a:bodyPr/>
          <a:lstStyle/>
          <a:p>
            <a:r>
              <a:rPr lang="en-US" dirty="0" smtClean="0"/>
              <a:t>Hall A Collaboration Meeting	Elena Long &lt;ellie@jlab.org&gt;</a:t>
            </a:r>
            <a:endParaRPr lang="en-US" dirty="0"/>
          </a:p>
        </p:txBody>
      </p:sp>
      <p:sp>
        <p:nvSpPr>
          <p:cNvPr id="70" name="Rectangle 52"/>
          <p:cNvSpPr>
            <a:spLocks/>
          </p:cNvSpPr>
          <p:nvPr/>
        </p:nvSpPr>
        <p:spPr bwMode="auto">
          <a:xfrm>
            <a:off x="7339254" y="2436844"/>
            <a:ext cx="1611211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Chalkboard" charset="0"/>
              </a:defRPr>
            </a:lvl1pPr>
            <a:lvl2pPr algn="l">
              <a:defRPr sz="1200">
                <a:solidFill>
                  <a:schemeClr val="tx1"/>
                </a:solidFill>
                <a:latin typeface="Chalkboard" charset="0"/>
              </a:defRPr>
            </a:lvl2pPr>
            <a:lvl3pPr algn="l">
              <a:defRPr sz="1200">
                <a:solidFill>
                  <a:schemeClr val="tx1"/>
                </a:solidFill>
                <a:latin typeface="Chalkboard" charset="0"/>
              </a:defRPr>
            </a:lvl3pPr>
            <a:lvl4pPr algn="l">
              <a:defRPr sz="1200">
                <a:solidFill>
                  <a:schemeClr val="tx1"/>
                </a:solidFill>
                <a:latin typeface="Chalkboard" charset="0"/>
              </a:defRPr>
            </a:lvl4pPr>
            <a:lvl5pPr algn="l">
              <a:defRPr sz="1200">
                <a:solidFill>
                  <a:schemeClr val="tx1"/>
                </a:solidFill>
                <a:latin typeface="Chalkboar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alkboar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alkboar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alkboar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alkboard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sz="2400" b="1" dirty="0">
                <a:latin typeface="+mj-lt"/>
                <a:ea typeface="Baskerville" charset="0"/>
                <a:cs typeface="Baskerville" charset="0"/>
                <a:sym typeface="Baskerville" charset="0"/>
              </a:rPr>
              <a:t>Polarized </a:t>
            </a:r>
            <a:r>
              <a:rPr lang="en-US" sz="2400" b="1" baseline="32000" dirty="0">
                <a:latin typeface="+mj-lt"/>
                <a:ea typeface="Baskerville" charset="0"/>
                <a:cs typeface="Baskerville" charset="0"/>
                <a:sym typeface="Baskerville" charset="0"/>
              </a:rPr>
              <a:t>3</a:t>
            </a:r>
            <a:r>
              <a:rPr lang="en-US" sz="2400" b="1" dirty="0">
                <a:latin typeface="+mj-lt"/>
                <a:ea typeface="Baskerville" charset="0"/>
                <a:cs typeface="Baskerville" charset="0"/>
                <a:sym typeface="Baskerville" charset="0"/>
              </a:rPr>
              <a:t>He</a:t>
            </a:r>
          </a:p>
          <a:p>
            <a:pPr algn="ctr">
              <a:lnSpc>
                <a:spcPct val="70000"/>
              </a:lnSpc>
            </a:pPr>
            <a:r>
              <a:rPr lang="en-US" sz="2400" b="1" dirty="0">
                <a:latin typeface="+mj-lt"/>
                <a:ea typeface="Baskerville" charset="0"/>
                <a:cs typeface="Baskerville" charset="0"/>
                <a:sym typeface="Baskerville" charset="0"/>
              </a:rPr>
              <a:t>Target</a:t>
            </a:r>
          </a:p>
        </p:txBody>
      </p:sp>
    </p:spTree>
    <p:extLst>
      <p:ext uri="{BB962C8B-B14F-4D97-AF65-F5344CB8AC3E}">
        <p14:creationId xmlns:p14="http://schemas.microsoft.com/office/powerpoint/2010/main" val="18246967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"/>
          <p:cNvSpPr>
            <a:spLocks/>
          </p:cNvSpPr>
          <p:nvPr/>
        </p:nvSpPr>
        <p:spPr bwMode="auto">
          <a:xfrm>
            <a:off x="4171727" y="3183254"/>
            <a:ext cx="339605" cy="220284"/>
          </a:xfrm>
          <a:prstGeom prst="rect">
            <a:avLst/>
          </a:prstGeom>
          <a:noFill/>
          <a:ln w="50800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0" name="Line 3"/>
          <p:cNvSpPr>
            <a:spLocks noChangeShapeType="1"/>
          </p:cNvSpPr>
          <p:nvPr/>
        </p:nvSpPr>
        <p:spPr bwMode="auto">
          <a:xfrm rot="10800000" flipH="1">
            <a:off x="8701909" y="1521943"/>
            <a:ext cx="912233" cy="1768012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Line 4"/>
          <p:cNvSpPr>
            <a:spLocks noChangeShapeType="1"/>
          </p:cNvSpPr>
          <p:nvPr/>
        </p:nvSpPr>
        <p:spPr bwMode="auto">
          <a:xfrm>
            <a:off x="8692729" y="3280777"/>
            <a:ext cx="388990" cy="1250573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Line 6"/>
          <p:cNvSpPr>
            <a:spLocks noChangeShapeType="1"/>
          </p:cNvSpPr>
          <p:nvPr/>
        </p:nvSpPr>
        <p:spPr bwMode="auto">
          <a:xfrm>
            <a:off x="8692729" y="3280777"/>
            <a:ext cx="388990" cy="1250573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Line 7"/>
          <p:cNvSpPr>
            <a:spLocks noChangeShapeType="1"/>
          </p:cNvSpPr>
          <p:nvPr/>
        </p:nvSpPr>
        <p:spPr bwMode="auto">
          <a:xfrm rot="10800000">
            <a:off x="8686992" y="3293397"/>
            <a:ext cx="3078644" cy="905231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Line 8"/>
          <p:cNvSpPr>
            <a:spLocks noChangeShapeType="1"/>
          </p:cNvSpPr>
          <p:nvPr/>
        </p:nvSpPr>
        <p:spPr bwMode="auto">
          <a:xfrm flipH="1">
            <a:off x="8682402" y="2473067"/>
            <a:ext cx="3085528" cy="819183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Line 9"/>
          <p:cNvSpPr>
            <a:spLocks noChangeShapeType="1"/>
          </p:cNvSpPr>
          <p:nvPr/>
        </p:nvSpPr>
        <p:spPr bwMode="auto">
          <a:xfrm>
            <a:off x="4193526" y="3293397"/>
            <a:ext cx="8056339" cy="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Rectangle 10"/>
          <p:cNvSpPr>
            <a:spLocks/>
          </p:cNvSpPr>
          <p:nvPr/>
        </p:nvSpPr>
        <p:spPr bwMode="auto">
          <a:xfrm>
            <a:off x="4703000" y="3201612"/>
            <a:ext cx="651759" cy="174392"/>
          </a:xfrm>
          <a:prstGeom prst="rect">
            <a:avLst/>
          </a:prstGeom>
          <a:solidFill>
            <a:srgbClr val="2B4714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9" name="Rectangle 11"/>
          <p:cNvSpPr>
            <a:spLocks/>
          </p:cNvSpPr>
          <p:nvPr/>
        </p:nvSpPr>
        <p:spPr bwMode="auto">
          <a:xfrm>
            <a:off x="5620970" y="3201612"/>
            <a:ext cx="312110" cy="174392"/>
          </a:xfrm>
          <a:prstGeom prst="rect">
            <a:avLst/>
          </a:prstGeom>
          <a:solidFill>
            <a:srgbClr val="D90B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0" name="Rectangle 12"/>
          <p:cNvSpPr>
            <a:spLocks/>
          </p:cNvSpPr>
          <p:nvPr/>
        </p:nvSpPr>
        <p:spPr bwMode="auto">
          <a:xfrm>
            <a:off x="6079955" y="3201612"/>
            <a:ext cx="137696" cy="174392"/>
          </a:xfrm>
          <a:prstGeom prst="rect">
            <a:avLst/>
          </a:prstGeom>
          <a:solidFill>
            <a:srgbClr val="FCBD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1" name="Rectangle 13"/>
          <p:cNvSpPr>
            <a:spLocks/>
          </p:cNvSpPr>
          <p:nvPr/>
        </p:nvSpPr>
        <p:spPr bwMode="auto">
          <a:xfrm>
            <a:off x="6392065" y="3128184"/>
            <a:ext cx="284571" cy="321248"/>
          </a:xfrm>
          <a:prstGeom prst="rect">
            <a:avLst/>
          </a:prstGeom>
          <a:solidFill>
            <a:srgbClr val="C632F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2" name="Rectangle 14"/>
          <p:cNvSpPr>
            <a:spLocks/>
          </p:cNvSpPr>
          <p:nvPr/>
        </p:nvSpPr>
        <p:spPr bwMode="auto">
          <a:xfrm>
            <a:off x="6795972" y="3201612"/>
            <a:ext cx="642579" cy="174392"/>
          </a:xfrm>
          <a:prstGeom prst="rect">
            <a:avLst/>
          </a:prstGeom>
          <a:solidFill>
            <a:srgbClr val="003DCC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" name="Rectangle 15"/>
          <p:cNvSpPr>
            <a:spLocks/>
          </p:cNvSpPr>
          <p:nvPr/>
        </p:nvSpPr>
        <p:spPr bwMode="auto">
          <a:xfrm>
            <a:off x="7576247" y="3201612"/>
            <a:ext cx="128516" cy="165213"/>
          </a:xfrm>
          <a:prstGeom prst="rect">
            <a:avLst/>
          </a:prstGeom>
          <a:solidFill>
            <a:srgbClr val="66B132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4" name="Rectangle 16"/>
          <p:cNvSpPr>
            <a:spLocks/>
          </p:cNvSpPr>
          <p:nvPr/>
        </p:nvSpPr>
        <p:spPr bwMode="auto">
          <a:xfrm>
            <a:off x="7814920" y="3201612"/>
            <a:ext cx="128516" cy="165213"/>
          </a:xfrm>
          <a:prstGeom prst="rect">
            <a:avLst/>
          </a:prstGeom>
          <a:solidFill>
            <a:srgbClr val="66B132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5" name="Oval 17"/>
          <p:cNvSpPr>
            <a:spLocks/>
          </p:cNvSpPr>
          <p:nvPr/>
        </p:nvSpPr>
        <p:spPr bwMode="auto">
          <a:xfrm>
            <a:off x="8338163" y="2935435"/>
            <a:ext cx="706837" cy="706746"/>
          </a:xfrm>
          <a:prstGeom prst="ellipse">
            <a:avLst/>
          </a:prstGeom>
          <a:noFill/>
          <a:ln w="50800">
            <a:solidFill>
              <a:srgbClr val="4527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6" name="Oval 18"/>
          <p:cNvSpPr>
            <a:spLocks/>
          </p:cNvSpPr>
          <p:nvPr/>
        </p:nvSpPr>
        <p:spPr bwMode="auto">
          <a:xfrm>
            <a:off x="8356522" y="2953792"/>
            <a:ext cx="670118" cy="670032"/>
          </a:xfrm>
          <a:prstGeom prst="ellipse">
            <a:avLst/>
          </a:prstGeom>
          <a:noFill/>
          <a:ln w="158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7" name="Rectangle 19"/>
          <p:cNvSpPr>
            <a:spLocks/>
          </p:cNvSpPr>
          <p:nvPr/>
        </p:nvSpPr>
        <p:spPr bwMode="auto">
          <a:xfrm>
            <a:off x="12037584" y="3018042"/>
            <a:ext cx="212281" cy="532354"/>
          </a:xfrm>
          <a:prstGeom prst="rect">
            <a:avLst/>
          </a:prstGeom>
          <a:solidFill>
            <a:srgbClr val="808080">
              <a:alpha val="25000"/>
            </a:srgbClr>
          </a:solidFill>
          <a:ln w="38100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8" name="Oval 20"/>
          <p:cNvSpPr>
            <a:spLocks/>
          </p:cNvSpPr>
          <p:nvPr/>
        </p:nvSpPr>
        <p:spPr bwMode="auto">
          <a:xfrm>
            <a:off x="7888357" y="2485688"/>
            <a:ext cx="1606448" cy="1606241"/>
          </a:xfrm>
          <a:prstGeom prst="ellipse">
            <a:avLst/>
          </a:prstGeom>
          <a:noFill/>
          <a:ln w="12700">
            <a:solidFill>
              <a:srgbClr val="47CCFC">
                <a:alpha val="25000"/>
              </a:srgbClr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9" name="Oval 21"/>
          <p:cNvSpPr>
            <a:spLocks/>
          </p:cNvSpPr>
          <p:nvPr/>
        </p:nvSpPr>
        <p:spPr bwMode="auto">
          <a:xfrm>
            <a:off x="5474095" y="62559"/>
            <a:ext cx="6434974" cy="6434141"/>
          </a:xfrm>
          <a:prstGeom prst="ellipse">
            <a:avLst/>
          </a:prstGeom>
          <a:noFill/>
          <a:ln w="25400">
            <a:solidFill>
              <a:srgbClr val="00BAFB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0" name="AutoShape 22"/>
          <p:cNvSpPr>
            <a:spLocks/>
          </p:cNvSpPr>
          <p:nvPr/>
        </p:nvSpPr>
        <p:spPr bwMode="auto">
          <a:xfrm rot="20711821">
            <a:off x="10595223" y="2442090"/>
            <a:ext cx="351124" cy="556448"/>
          </a:xfrm>
          <a:custGeom>
            <a:avLst/>
            <a:gdLst/>
            <a:ahLst/>
            <a:cxnLst/>
            <a:rect l="0" t="0" r="r" b="b"/>
            <a:pathLst>
              <a:path w="21591" h="21596">
                <a:moveTo>
                  <a:pt x="0" y="0"/>
                </a:moveTo>
                <a:lnTo>
                  <a:pt x="21591" y="4"/>
                </a:lnTo>
                <a:lnTo>
                  <a:pt x="21600" y="21600"/>
                </a:lnTo>
                <a:lnTo>
                  <a:pt x="9" y="21596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1" name="Line 23"/>
          <p:cNvSpPr>
            <a:spLocks noChangeShapeType="1"/>
          </p:cNvSpPr>
          <p:nvPr/>
        </p:nvSpPr>
        <p:spPr bwMode="auto">
          <a:xfrm>
            <a:off x="10246394" y="2578620"/>
            <a:ext cx="142285" cy="525470"/>
          </a:xfrm>
          <a:prstGeom prst="line">
            <a:avLst/>
          </a:prstGeom>
          <a:noFill/>
          <a:ln w="38100">
            <a:solidFill>
              <a:schemeClr val="tx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Line 24"/>
          <p:cNvSpPr>
            <a:spLocks noChangeShapeType="1"/>
          </p:cNvSpPr>
          <p:nvPr/>
        </p:nvSpPr>
        <p:spPr bwMode="auto">
          <a:xfrm>
            <a:off x="10323274" y="2555674"/>
            <a:ext cx="143433" cy="525470"/>
          </a:xfrm>
          <a:prstGeom prst="line">
            <a:avLst/>
          </a:prstGeom>
          <a:noFill/>
          <a:ln w="38100">
            <a:solidFill>
              <a:schemeClr val="tx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AutoShape 25"/>
          <p:cNvSpPr>
            <a:spLocks/>
          </p:cNvSpPr>
          <p:nvPr/>
        </p:nvSpPr>
        <p:spPr bwMode="auto">
          <a:xfrm rot="20693958">
            <a:off x="10469002" y="2522402"/>
            <a:ext cx="26392" cy="556448"/>
          </a:xfrm>
          <a:custGeom>
            <a:avLst/>
            <a:gdLst/>
            <a:ahLst/>
            <a:cxnLst/>
            <a:rect l="0" t="0" r="r" b="b"/>
            <a:pathLst>
              <a:path w="21474" h="21600">
                <a:moveTo>
                  <a:pt x="0" y="0"/>
                </a:moveTo>
                <a:lnTo>
                  <a:pt x="21474" y="0"/>
                </a:lnTo>
                <a:lnTo>
                  <a:pt x="21600" y="21600"/>
                </a:lnTo>
                <a:lnTo>
                  <a:pt x="126" y="21600"/>
                </a:lnTo>
                <a:close/>
                <a:moveTo>
                  <a:pt x="0" y="0"/>
                </a:moveTo>
              </a:path>
            </a:pathLst>
          </a:custGeom>
          <a:solidFill>
            <a:srgbClr val="1D300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4" name="AutoShape 26"/>
          <p:cNvSpPr>
            <a:spLocks/>
          </p:cNvSpPr>
          <p:nvPr/>
        </p:nvSpPr>
        <p:spPr bwMode="auto">
          <a:xfrm rot="20693958">
            <a:off x="11062241" y="2362925"/>
            <a:ext cx="26392" cy="556448"/>
          </a:xfrm>
          <a:custGeom>
            <a:avLst/>
            <a:gdLst/>
            <a:ahLst/>
            <a:cxnLst/>
            <a:rect l="0" t="0" r="r" b="b"/>
            <a:pathLst>
              <a:path w="21474" h="21600">
                <a:moveTo>
                  <a:pt x="0" y="0"/>
                </a:moveTo>
                <a:lnTo>
                  <a:pt x="21474" y="0"/>
                </a:lnTo>
                <a:lnTo>
                  <a:pt x="21600" y="21600"/>
                </a:lnTo>
                <a:lnTo>
                  <a:pt x="126" y="21600"/>
                </a:lnTo>
                <a:close/>
                <a:moveTo>
                  <a:pt x="0" y="0"/>
                </a:moveTo>
              </a:path>
            </a:pathLst>
          </a:custGeom>
          <a:solidFill>
            <a:srgbClr val="1D300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" name="AutoShape 27"/>
          <p:cNvSpPr>
            <a:spLocks/>
          </p:cNvSpPr>
          <p:nvPr/>
        </p:nvSpPr>
        <p:spPr bwMode="auto">
          <a:xfrm rot="20711821">
            <a:off x="11159775" y="2309001"/>
            <a:ext cx="214576" cy="556448"/>
          </a:xfrm>
          <a:custGeom>
            <a:avLst/>
            <a:gdLst/>
            <a:ahLst/>
            <a:cxnLst/>
            <a:rect l="0" t="0" r="r" b="b"/>
            <a:pathLst>
              <a:path w="21585" h="21598">
                <a:moveTo>
                  <a:pt x="0" y="0"/>
                </a:moveTo>
                <a:lnTo>
                  <a:pt x="21585" y="2"/>
                </a:lnTo>
                <a:lnTo>
                  <a:pt x="21600" y="21600"/>
                </a:lnTo>
                <a:lnTo>
                  <a:pt x="15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003DCC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" name="AutoShape 28"/>
          <p:cNvSpPr>
            <a:spLocks/>
          </p:cNvSpPr>
          <p:nvPr/>
        </p:nvSpPr>
        <p:spPr bwMode="auto">
          <a:xfrm rot="20711821">
            <a:off x="11437461" y="2233278"/>
            <a:ext cx="214576" cy="556448"/>
          </a:xfrm>
          <a:custGeom>
            <a:avLst/>
            <a:gdLst/>
            <a:ahLst/>
            <a:cxnLst/>
            <a:rect l="0" t="0" r="r" b="b"/>
            <a:pathLst>
              <a:path w="21585" h="21598">
                <a:moveTo>
                  <a:pt x="0" y="0"/>
                </a:moveTo>
                <a:lnTo>
                  <a:pt x="21585" y="2"/>
                </a:lnTo>
                <a:lnTo>
                  <a:pt x="21600" y="21600"/>
                </a:lnTo>
                <a:lnTo>
                  <a:pt x="15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003DCC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7" name="AutoShape 29"/>
          <p:cNvSpPr>
            <a:spLocks/>
          </p:cNvSpPr>
          <p:nvPr/>
        </p:nvSpPr>
        <p:spPr bwMode="auto">
          <a:xfrm rot="20711821">
            <a:off x="10058210" y="2751865"/>
            <a:ext cx="86060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8" name="AutoShape 30"/>
          <p:cNvSpPr>
            <a:spLocks/>
          </p:cNvSpPr>
          <p:nvPr/>
        </p:nvSpPr>
        <p:spPr bwMode="auto">
          <a:xfrm rot="20711821">
            <a:off x="9551032" y="2890690"/>
            <a:ext cx="86060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9" name="AutoShape 31"/>
          <p:cNvSpPr>
            <a:spLocks/>
          </p:cNvSpPr>
          <p:nvPr/>
        </p:nvSpPr>
        <p:spPr bwMode="auto">
          <a:xfrm rot="20711821">
            <a:off x="9407599" y="2929699"/>
            <a:ext cx="84912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0" name="AutoShape 32"/>
          <p:cNvSpPr>
            <a:spLocks/>
          </p:cNvSpPr>
          <p:nvPr/>
        </p:nvSpPr>
        <p:spPr bwMode="auto">
          <a:xfrm rot="20711821">
            <a:off x="9671515" y="2819556"/>
            <a:ext cx="351124" cy="299449"/>
          </a:xfrm>
          <a:custGeom>
            <a:avLst/>
            <a:gdLst/>
            <a:ahLst/>
            <a:cxnLst/>
            <a:rect l="0" t="0" r="r" b="b"/>
            <a:pathLst>
              <a:path w="21595" h="21593">
                <a:moveTo>
                  <a:pt x="0" y="0"/>
                </a:moveTo>
                <a:lnTo>
                  <a:pt x="21595" y="7"/>
                </a:lnTo>
                <a:lnTo>
                  <a:pt x="21600" y="21600"/>
                </a:lnTo>
                <a:lnTo>
                  <a:pt x="5" y="21593"/>
                </a:lnTo>
                <a:close/>
                <a:moveTo>
                  <a:pt x="0" y="0"/>
                </a:moveTo>
              </a:path>
            </a:pathLst>
          </a:custGeom>
          <a:solidFill>
            <a:srgbClr val="FCBD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1" name="AutoShape 33"/>
          <p:cNvSpPr>
            <a:spLocks/>
          </p:cNvSpPr>
          <p:nvPr/>
        </p:nvSpPr>
        <p:spPr bwMode="auto">
          <a:xfrm rot="20711821">
            <a:off x="9365143" y="2805789"/>
            <a:ext cx="830763" cy="359110"/>
          </a:xfrm>
          <a:custGeom>
            <a:avLst/>
            <a:gdLst/>
            <a:ahLst/>
            <a:cxnLst/>
            <a:rect l="0" t="0" r="r" b="b"/>
            <a:pathLst>
              <a:path w="21597" h="21587">
                <a:moveTo>
                  <a:pt x="0" y="0"/>
                </a:moveTo>
                <a:lnTo>
                  <a:pt x="21597" y="13"/>
                </a:lnTo>
                <a:lnTo>
                  <a:pt x="21600" y="21600"/>
                </a:lnTo>
                <a:lnTo>
                  <a:pt x="3" y="21587"/>
                </a:lnTo>
                <a:close/>
                <a:moveTo>
                  <a:pt x="0" y="0"/>
                </a:moveTo>
              </a:path>
            </a:pathLst>
          </a:custGeom>
          <a:noFill/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2" name="AutoShape 34"/>
          <p:cNvSpPr>
            <a:spLocks/>
          </p:cNvSpPr>
          <p:nvPr/>
        </p:nvSpPr>
        <p:spPr bwMode="auto">
          <a:xfrm rot="20711821">
            <a:off x="10207381" y="2245899"/>
            <a:ext cx="1559402" cy="830656"/>
          </a:xfrm>
          <a:custGeom>
            <a:avLst/>
            <a:gdLst/>
            <a:ahLst/>
            <a:cxnLst/>
            <a:rect l="0" t="0" r="r" b="b"/>
            <a:pathLst>
              <a:path w="21597" h="21589">
                <a:moveTo>
                  <a:pt x="0" y="0"/>
                </a:moveTo>
                <a:lnTo>
                  <a:pt x="21597" y="11"/>
                </a:lnTo>
                <a:lnTo>
                  <a:pt x="21600" y="21600"/>
                </a:lnTo>
                <a:lnTo>
                  <a:pt x="3" y="21589"/>
                </a:lnTo>
                <a:close/>
                <a:moveTo>
                  <a:pt x="0" y="0"/>
                </a:moveTo>
              </a:path>
            </a:pathLst>
          </a:custGeom>
          <a:noFill/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" name="Rectangle 35"/>
          <p:cNvSpPr>
            <a:spLocks/>
          </p:cNvSpPr>
          <p:nvPr/>
        </p:nvSpPr>
        <p:spPr bwMode="auto">
          <a:xfrm rot="20627071">
            <a:off x="8719121" y="3709873"/>
            <a:ext cx="284571" cy="229463"/>
          </a:xfrm>
          <a:prstGeom prst="rect">
            <a:avLst/>
          </a:prstGeom>
          <a:solidFill>
            <a:srgbClr val="FCBD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" name="Rectangle 36"/>
          <p:cNvSpPr>
            <a:spLocks/>
          </p:cNvSpPr>
          <p:nvPr/>
        </p:nvSpPr>
        <p:spPr bwMode="auto">
          <a:xfrm rot="20627071">
            <a:off x="8802886" y="4257142"/>
            <a:ext cx="385548" cy="45893"/>
          </a:xfrm>
          <a:prstGeom prst="rect">
            <a:avLst/>
          </a:prstGeom>
          <a:solidFill>
            <a:srgbClr val="1D300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5" name="Rectangle 37"/>
          <p:cNvSpPr>
            <a:spLocks/>
          </p:cNvSpPr>
          <p:nvPr/>
        </p:nvSpPr>
        <p:spPr bwMode="auto">
          <a:xfrm rot="20627071">
            <a:off x="8789116" y="4212396"/>
            <a:ext cx="385548" cy="18357"/>
          </a:xfrm>
          <a:prstGeom prst="rect">
            <a:avLst/>
          </a:prstGeom>
          <a:solidFill>
            <a:srgbClr val="1D300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6" name="Line 38"/>
          <p:cNvSpPr>
            <a:spLocks noChangeShapeType="1"/>
          </p:cNvSpPr>
          <p:nvPr/>
        </p:nvSpPr>
        <p:spPr bwMode="auto">
          <a:xfrm rot="10800000" flipH="1">
            <a:off x="8791411" y="4118317"/>
            <a:ext cx="358009" cy="104406"/>
          </a:xfrm>
          <a:prstGeom prst="line">
            <a:avLst/>
          </a:prstGeom>
          <a:noFill/>
          <a:ln w="38100">
            <a:solidFill>
              <a:schemeClr val="tx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" name="Line 39"/>
          <p:cNvSpPr>
            <a:spLocks noChangeShapeType="1"/>
          </p:cNvSpPr>
          <p:nvPr/>
        </p:nvSpPr>
        <p:spPr bwMode="auto">
          <a:xfrm rot="10800000" flipH="1">
            <a:off x="8786821" y="4005880"/>
            <a:ext cx="297193" cy="87196"/>
          </a:xfrm>
          <a:prstGeom prst="line">
            <a:avLst/>
          </a:prstGeom>
          <a:noFill/>
          <a:ln w="38100">
            <a:solidFill>
              <a:schemeClr val="tx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" name="Rectangle 40"/>
          <p:cNvSpPr>
            <a:spLocks/>
          </p:cNvSpPr>
          <p:nvPr/>
        </p:nvSpPr>
        <p:spPr bwMode="auto">
          <a:xfrm rot="20627071">
            <a:off x="8689287" y="3984081"/>
            <a:ext cx="569142" cy="385498"/>
          </a:xfrm>
          <a:prstGeom prst="rect">
            <a:avLst/>
          </a:prstGeom>
          <a:noFill/>
          <a:ln w="15875">
            <a:solidFill>
              <a:schemeClr val="tx1">
                <a:alpha val="25000"/>
              </a:schemeClr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9" name="AutoShape 41"/>
          <p:cNvSpPr>
            <a:spLocks/>
          </p:cNvSpPr>
          <p:nvPr/>
        </p:nvSpPr>
        <p:spPr bwMode="auto">
          <a:xfrm rot="966482">
            <a:off x="10572274" y="3623824"/>
            <a:ext cx="351124" cy="556448"/>
          </a:xfrm>
          <a:custGeom>
            <a:avLst/>
            <a:gdLst/>
            <a:ahLst/>
            <a:cxnLst/>
            <a:rect l="0" t="0" r="r" b="b"/>
            <a:pathLst>
              <a:path w="21591" h="21596">
                <a:moveTo>
                  <a:pt x="0" y="0"/>
                </a:moveTo>
                <a:lnTo>
                  <a:pt x="21591" y="4"/>
                </a:lnTo>
                <a:lnTo>
                  <a:pt x="21600" y="21600"/>
                </a:lnTo>
                <a:lnTo>
                  <a:pt x="9" y="21596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0" name="Line 42"/>
          <p:cNvSpPr>
            <a:spLocks noChangeShapeType="1"/>
          </p:cNvSpPr>
          <p:nvPr/>
        </p:nvSpPr>
        <p:spPr bwMode="auto">
          <a:xfrm flipH="1">
            <a:off x="10223445" y="3511387"/>
            <a:ext cx="148023" cy="524323"/>
          </a:xfrm>
          <a:prstGeom prst="line">
            <a:avLst/>
          </a:prstGeom>
          <a:noFill/>
          <a:ln w="38100">
            <a:solidFill>
              <a:schemeClr val="tx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" name="Line 43"/>
          <p:cNvSpPr>
            <a:spLocks noChangeShapeType="1"/>
          </p:cNvSpPr>
          <p:nvPr/>
        </p:nvSpPr>
        <p:spPr bwMode="auto">
          <a:xfrm flipH="1">
            <a:off x="10301473" y="3530891"/>
            <a:ext cx="148023" cy="524323"/>
          </a:xfrm>
          <a:prstGeom prst="line">
            <a:avLst/>
          </a:prstGeom>
          <a:noFill/>
          <a:ln w="38100">
            <a:solidFill>
              <a:schemeClr val="tx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" name="AutoShape 44"/>
          <p:cNvSpPr>
            <a:spLocks/>
          </p:cNvSpPr>
          <p:nvPr/>
        </p:nvSpPr>
        <p:spPr bwMode="auto">
          <a:xfrm rot="948617">
            <a:off x="10446053" y="3544659"/>
            <a:ext cx="26392" cy="556448"/>
          </a:xfrm>
          <a:custGeom>
            <a:avLst/>
            <a:gdLst/>
            <a:ahLst/>
            <a:cxnLst/>
            <a:rect l="0" t="0" r="r" b="b"/>
            <a:pathLst>
              <a:path w="21474" h="21600">
                <a:moveTo>
                  <a:pt x="0" y="0"/>
                </a:moveTo>
                <a:lnTo>
                  <a:pt x="21474" y="0"/>
                </a:lnTo>
                <a:lnTo>
                  <a:pt x="21600" y="21600"/>
                </a:lnTo>
                <a:lnTo>
                  <a:pt x="126" y="21600"/>
                </a:lnTo>
                <a:close/>
                <a:moveTo>
                  <a:pt x="0" y="0"/>
                </a:moveTo>
              </a:path>
            </a:pathLst>
          </a:custGeom>
          <a:solidFill>
            <a:srgbClr val="1D300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" name="AutoShape 45"/>
          <p:cNvSpPr>
            <a:spLocks/>
          </p:cNvSpPr>
          <p:nvPr/>
        </p:nvSpPr>
        <p:spPr bwMode="auto">
          <a:xfrm rot="948617">
            <a:off x="11036996" y="3712167"/>
            <a:ext cx="26392" cy="556448"/>
          </a:xfrm>
          <a:custGeom>
            <a:avLst/>
            <a:gdLst/>
            <a:ahLst/>
            <a:cxnLst/>
            <a:rect l="0" t="0" r="r" b="b"/>
            <a:pathLst>
              <a:path w="21474" h="21600">
                <a:moveTo>
                  <a:pt x="0" y="0"/>
                </a:moveTo>
                <a:lnTo>
                  <a:pt x="21474" y="0"/>
                </a:lnTo>
                <a:lnTo>
                  <a:pt x="21600" y="21600"/>
                </a:lnTo>
                <a:lnTo>
                  <a:pt x="126" y="21600"/>
                </a:lnTo>
                <a:close/>
                <a:moveTo>
                  <a:pt x="0" y="0"/>
                </a:moveTo>
              </a:path>
            </a:pathLst>
          </a:custGeom>
          <a:solidFill>
            <a:srgbClr val="1D300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" name="AutoShape 46"/>
          <p:cNvSpPr>
            <a:spLocks/>
          </p:cNvSpPr>
          <p:nvPr/>
        </p:nvSpPr>
        <p:spPr bwMode="auto">
          <a:xfrm rot="966482">
            <a:off x="11134531" y="3764944"/>
            <a:ext cx="214576" cy="556448"/>
          </a:xfrm>
          <a:custGeom>
            <a:avLst/>
            <a:gdLst/>
            <a:ahLst/>
            <a:cxnLst/>
            <a:rect l="0" t="0" r="r" b="b"/>
            <a:pathLst>
              <a:path w="21585" h="21598">
                <a:moveTo>
                  <a:pt x="0" y="0"/>
                </a:moveTo>
                <a:lnTo>
                  <a:pt x="21585" y="2"/>
                </a:lnTo>
                <a:lnTo>
                  <a:pt x="21600" y="21600"/>
                </a:lnTo>
                <a:lnTo>
                  <a:pt x="15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003DCC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5" name="AutoShape 47"/>
          <p:cNvSpPr>
            <a:spLocks/>
          </p:cNvSpPr>
          <p:nvPr/>
        </p:nvSpPr>
        <p:spPr bwMode="auto">
          <a:xfrm rot="966482">
            <a:off x="11412217" y="3841814"/>
            <a:ext cx="214576" cy="556448"/>
          </a:xfrm>
          <a:custGeom>
            <a:avLst/>
            <a:gdLst/>
            <a:ahLst/>
            <a:cxnLst/>
            <a:rect l="0" t="0" r="r" b="b"/>
            <a:pathLst>
              <a:path w="21585" h="21598">
                <a:moveTo>
                  <a:pt x="0" y="0"/>
                </a:moveTo>
                <a:lnTo>
                  <a:pt x="21585" y="2"/>
                </a:lnTo>
                <a:lnTo>
                  <a:pt x="21600" y="21600"/>
                </a:lnTo>
                <a:lnTo>
                  <a:pt x="15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003DCC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6" name="AutoShape 48"/>
          <p:cNvSpPr>
            <a:spLocks/>
          </p:cNvSpPr>
          <p:nvPr/>
        </p:nvSpPr>
        <p:spPr bwMode="auto">
          <a:xfrm rot="966482">
            <a:off x="10037556" y="3564164"/>
            <a:ext cx="86060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7" name="AutoShape 49"/>
          <p:cNvSpPr>
            <a:spLocks/>
          </p:cNvSpPr>
          <p:nvPr/>
        </p:nvSpPr>
        <p:spPr bwMode="auto">
          <a:xfrm rot="966482">
            <a:off x="9531525" y="3421897"/>
            <a:ext cx="84912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8" name="AutoShape 50"/>
          <p:cNvSpPr>
            <a:spLocks/>
          </p:cNvSpPr>
          <p:nvPr/>
        </p:nvSpPr>
        <p:spPr bwMode="auto">
          <a:xfrm rot="966482">
            <a:off x="9391534" y="3378299"/>
            <a:ext cx="86060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9" name="AutoShape 51"/>
          <p:cNvSpPr>
            <a:spLocks/>
          </p:cNvSpPr>
          <p:nvPr/>
        </p:nvSpPr>
        <p:spPr bwMode="auto">
          <a:xfrm rot="966482">
            <a:off x="9653156" y="3491883"/>
            <a:ext cx="351124" cy="299449"/>
          </a:xfrm>
          <a:custGeom>
            <a:avLst/>
            <a:gdLst/>
            <a:ahLst/>
            <a:cxnLst/>
            <a:rect l="0" t="0" r="r" b="b"/>
            <a:pathLst>
              <a:path w="21595" h="21593">
                <a:moveTo>
                  <a:pt x="0" y="0"/>
                </a:moveTo>
                <a:lnTo>
                  <a:pt x="21595" y="7"/>
                </a:lnTo>
                <a:lnTo>
                  <a:pt x="21600" y="21600"/>
                </a:lnTo>
                <a:lnTo>
                  <a:pt x="5" y="21593"/>
                </a:lnTo>
                <a:close/>
                <a:moveTo>
                  <a:pt x="0" y="0"/>
                </a:moveTo>
              </a:path>
            </a:pathLst>
          </a:custGeom>
          <a:solidFill>
            <a:srgbClr val="FCBD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0" name="AutoShape 52"/>
          <p:cNvSpPr>
            <a:spLocks/>
          </p:cNvSpPr>
          <p:nvPr/>
        </p:nvSpPr>
        <p:spPr bwMode="auto">
          <a:xfrm rot="966482">
            <a:off x="9346783" y="3441401"/>
            <a:ext cx="830763" cy="359110"/>
          </a:xfrm>
          <a:custGeom>
            <a:avLst/>
            <a:gdLst/>
            <a:ahLst/>
            <a:cxnLst/>
            <a:rect l="0" t="0" r="r" b="b"/>
            <a:pathLst>
              <a:path w="21597" h="21587">
                <a:moveTo>
                  <a:pt x="0" y="0"/>
                </a:moveTo>
                <a:lnTo>
                  <a:pt x="21597" y="13"/>
                </a:lnTo>
                <a:lnTo>
                  <a:pt x="21600" y="21600"/>
                </a:lnTo>
                <a:lnTo>
                  <a:pt x="3" y="21587"/>
                </a:lnTo>
                <a:close/>
                <a:moveTo>
                  <a:pt x="0" y="0"/>
                </a:moveTo>
              </a:path>
            </a:pathLst>
          </a:custGeom>
          <a:noFill/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1" name="AutoShape 53"/>
          <p:cNvSpPr>
            <a:spLocks/>
          </p:cNvSpPr>
          <p:nvPr/>
        </p:nvSpPr>
        <p:spPr bwMode="auto">
          <a:xfrm rot="966482">
            <a:off x="10184431" y="3546954"/>
            <a:ext cx="1558255" cy="830656"/>
          </a:xfrm>
          <a:custGeom>
            <a:avLst/>
            <a:gdLst/>
            <a:ahLst/>
            <a:cxnLst/>
            <a:rect l="0" t="0" r="r" b="b"/>
            <a:pathLst>
              <a:path w="21597" h="21589">
                <a:moveTo>
                  <a:pt x="0" y="0"/>
                </a:moveTo>
                <a:lnTo>
                  <a:pt x="21597" y="11"/>
                </a:lnTo>
                <a:lnTo>
                  <a:pt x="21600" y="21600"/>
                </a:lnTo>
                <a:lnTo>
                  <a:pt x="3" y="21589"/>
                </a:lnTo>
                <a:close/>
                <a:moveTo>
                  <a:pt x="0" y="0"/>
                </a:moveTo>
              </a:path>
            </a:pathLst>
          </a:custGeom>
          <a:noFill/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2" name="Rectangle 54"/>
          <p:cNvSpPr>
            <a:spLocks/>
          </p:cNvSpPr>
          <p:nvPr/>
        </p:nvSpPr>
        <p:spPr bwMode="auto">
          <a:xfrm>
            <a:off x="8439140" y="3082291"/>
            <a:ext cx="504884" cy="27536"/>
          </a:xfrm>
          <a:prstGeom prst="rect">
            <a:avLst/>
          </a:prstGeom>
          <a:solidFill>
            <a:srgbClr val="0044FE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3" name="Rectangle 55"/>
          <p:cNvSpPr>
            <a:spLocks/>
          </p:cNvSpPr>
          <p:nvPr/>
        </p:nvSpPr>
        <p:spPr bwMode="auto">
          <a:xfrm>
            <a:off x="8439140" y="3467789"/>
            <a:ext cx="504884" cy="27536"/>
          </a:xfrm>
          <a:prstGeom prst="rect">
            <a:avLst/>
          </a:prstGeom>
          <a:solidFill>
            <a:srgbClr val="0044FE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" name="AutoShape 56"/>
          <p:cNvSpPr>
            <a:spLocks/>
          </p:cNvSpPr>
          <p:nvPr/>
        </p:nvSpPr>
        <p:spPr bwMode="auto">
          <a:xfrm>
            <a:off x="8485038" y="3027220"/>
            <a:ext cx="27539" cy="51399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2712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5" name="AutoShape 57"/>
          <p:cNvSpPr>
            <a:spLocks/>
          </p:cNvSpPr>
          <p:nvPr/>
        </p:nvSpPr>
        <p:spPr bwMode="auto">
          <a:xfrm>
            <a:off x="8870586" y="3027220"/>
            <a:ext cx="27539" cy="51399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2712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6" name="AutoShape 58"/>
          <p:cNvSpPr>
            <a:spLocks/>
          </p:cNvSpPr>
          <p:nvPr/>
        </p:nvSpPr>
        <p:spPr bwMode="auto">
          <a:xfrm>
            <a:off x="8540117" y="3265862"/>
            <a:ext cx="293751" cy="36714"/>
          </a:xfrm>
          <a:prstGeom prst="roundRect">
            <a:avLst>
              <a:gd name="adj" fmla="val 50000"/>
            </a:avLst>
          </a:prstGeom>
          <a:solidFill>
            <a:srgbClr val="6293FE"/>
          </a:solidFill>
          <a:ln w="158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7" name="Oval 59"/>
          <p:cNvSpPr>
            <a:spLocks/>
          </p:cNvSpPr>
          <p:nvPr/>
        </p:nvSpPr>
        <p:spPr bwMode="auto">
          <a:xfrm>
            <a:off x="8319804" y="2917078"/>
            <a:ext cx="743556" cy="743460"/>
          </a:xfrm>
          <a:prstGeom prst="ellipse">
            <a:avLst/>
          </a:prstGeom>
          <a:noFill/>
          <a:ln w="158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91" name="Group 90"/>
          <p:cNvGrpSpPr/>
          <p:nvPr/>
        </p:nvGrpSpPr>
        <p:grpSpPr>
          <a:xfrm>
            <a:off x="3398365" y="-295277"/>
            <a:ext cx="5351074" cy="3492425"/>
            <a:chOff x="3228899" y="-131482"/>
            <a:chExt cx="5351074" cy="3492425"/>
          </a:xfrm>
        </p:grpSpPr>
        <p:pic>
          <p:nvPicPr>
            <p:cNvPr id="179" name="Picture 6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899" y="-131482"/>
              <a:ext cx="5351074" cy="349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1" name="Group 73"/>
            <p:cNvGrpSpPr>
              <a:grpSpLocks/>
            </p:cNvGrpSpPr>
            <p:nvPr/>
          </p:nvGrpSpPr>
          <p:grpSpPr bwMode="auto">
            <a:xfrm>
              <a:off x="4403491" y="679228"/>
              <a:ext cx="2980724" cy="738871"/>
              <a:chOff x="-1822" y="433"/>
              <a:chExt cx="2598" cy="644"/>
            </a:xfrm>
          </p:grpSpPr>
          <p:sp>
            <p:nvSpPr>
              <p:cNvPr id="182" name="Line 74"/>
              <p:cNvSpPr>
                <a:spLocks noChangeShapeType="1"/>
              </p:cNvSpPr>
              <p:nvPr/>
            </p:nvSpPr>
            <p:spPr bwMode="auto">
              <a:xfrm>
                <a:off x="0" y="537"/>
                <a:ext cx="776" cy="0"/>
              </a:xfrm>
              <a:prstGeom prst="line">
                <a:avLst/>
              </a:prstGeom>
              <a:noFill/>
              <a:ln w="25400">
                <a:solidFill>
                  <a:srgbClr val="FF6666"/>
                </a:solidFill>
                <a:prstDash val="solid"/>
                <a:round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Line 75"/>
              <p:cNvSpPr>
                <a:spLocks noChangeShapeType="1"/>
              </p:cNvSpPr>
              <p:nvPr/>
            </p:nvSpPr>
            <p:spPr bwMode="auto">
              <a:xfrm>
                <a:off x="0" y="697"/>
                <a:ext cx="776" cy="0"/>
              </a:xfrm>
              <a:prstGeom prst="line">
                <a:avLst/>
              </a:prstGeom>
              <a:noFill/>
              <a:ln w="25400">
                <a:solidFill>
                  <a:srgbClr val="FF6666"/>
                </a:solidFill>
                <a:prstDash val="solid"/>
                <a:round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Line 76"/>
              <p:cNvSpPr>
                <a:spLocks noChangeShapeType="1"/>
              </p:cNvSpPr>
              <p:nvPr/>
            </p:nvSpPr>
            <p:spPr bwMode="auto">
              <a:xfrm>
                <a:off x="0" y="857"/>
                <a:ext cx="776" cy="0"/>
              </a:xfrm>
              <a:prstGeom prst="line">
                <a:avLst/>
              </a:prstGeom>
              <a:noFill/>
              <a:ln w="25400">
                <a:solidFill>
                  <a:srgbClr val="FF6666"/>
                </a:solidFill>
                <a:prstDash val="solid"/>
                <a:round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Line 77"/>
              <p:cNvSpPr>
                <a:spLocks noChangeShapeType="1"/>
              </p:cNvSpPr>
              <p:nvPr/>
            </p:nvSpPr>
            <p:spPr bwMode="auto">
              <a:xfrm>
                <a:off x="0" y="1017"/>
                <a:ext cx="776" cy="0"/>
              </a:xfrm>
              <a:prstGeom prst="line">
                <a:avLst/>
              </a:prstGeom>
              <a:noFill/>
              <a:ln w="25400">
                <a:solidFill>
                  <a:srgbClr val="FF6666"/>
                </a:solidFill>
                <a:prstDash val="solid"/>
                <a:round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Rectangle 78"/>
              <p:cNvSpPr>
                <a:spLocks/>
              </p:cNvSpPr>
              <p:nvPr/>
            </p:nvSpPr>
            <p:spPr bwMode="auto">
              <a:xfrm>
                <a:off x="-1822" y="433"/>
                <a:ext cx="1105" cy="6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FF6666"/>
                    </a:solidFill>
                    <a:latin typeface="Baskerville" charset="0"/>
                    <a:ea typeface="Baskerville" charset="0"/>
                    <a:cs typeface="Baskerville" charset="0"/>
                    <a:sym typeface="Baskerville" charset="0"/>
                  </a:rPr>
                  <a:t>Pumping</a:t>
                </a:r>
              </a:p>
              <a:p>
                <a:pPr algn="ctr"/>
                <a:r>
                  <a:rPr lang="en-US" sz="2400" dirty="0">
                    <a:solidFill>
                      <a:srgbClr val="FF6666"/>
                    </a:solidFill>
                    <a:latin typeface="Baskerville" charset="0"/>
                    <a:ea typeface="Baskerville" charset="0"/>
                    <a:cs typeface="Baskerville" charset="0"/>
                    <a:sym typeface="Baskerville" charset="0"/>
                  </a:rPr>
                  <a:t>Chamber</a:t>
                </a:r>
              </a:p>
            </p:txBody>
          </p:sp>
        </p:grpSp>
        <p:sp>
          <p:nvSpPr>
            <p:cNvPr id="187" name="Rectangle 79"/>
            <p:cNvSpPr>
              <a:spLocks/>
            </p:cNvSpPr>
            <p:nvPr/>
          </p:nvSpPr>
          <p:spPr bwMode="auto">
            <a:xfrm>
              <a:off x="4186863" y="2242457"/>
              <a:ext cx="4056903" cy="752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Chalkboard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Chalkboard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Chalkboard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Chalkboard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Chalkboard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halkboard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halkboard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halkboard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halkboard" charset="0"/>
                </a:defRPr>
              </a:lvl9pPr>
            </a:lstStyle>
            <a:p>
              <a:pPr algn="ctr"/>
              <a:r>
                <a:rPr lang="en-US" sz="2000" dirty="0">
                  <a:solidFill>
                    <a:srgbClr val="000092"/>
                  </a:solidFill>
                  <a:latin typeface="Baskerville" charset="0"/>
                  <a:ea typeface="Baskerville" charset="0"/>
                  <a:cs typeface="Baskerville" charset="0"/>
                  <a:sym typeface="Baskerville" charset="0"/>
                </a:rPr>
                <a:t>Target Chamber</a:t>
              </a:r>
            </a:p>
            <a:p>
              <a:pPr algn="ctr"/>
              <a:r>
                <a:rPr lang="en-US" sz="2000" dirty="0">
                  <a:solidFill>
                    <a:srgbClr val="000092"/>
                  </a:solidFill>
                  <a:latin typeface="Baskerville" charset="0"/>
                  <a:ea typeface="Baskerville" charset="0"/>
                  <a:cs typeface="Baskerville" charset="0"/>
                  <a:sym typeface="Baskerville" charset="0"/>
                </a:rPr>
                <a:t>(Nuclear Physics Happens Here)</a:t>
              </a:r>
            </a:p>
          </p:txBody>
        </p:sp>
        <p:sp>
          <p:nvSpPr>
            <p:cNvPr id="188" name="Line 80"/>
            <p:cNvSpPr>
              <a:spLocks noChangeShapeType="1"/>
            </p:cNvSpPr>
            <p:nvPr/>
          </p:nvSpPr>
          <p:spPr bwMode="auto">
            <a:xfrm flipH="1">
              <a:off x="4143917" y="2198396"/>
              <a:ext cx="1315970" cy="0"/>
            </a:xfrm>
            <a:prstGeom prst="line">
              <a:avLst/>
            </a:prstGeom>
            <a:noFill/>
            <a:ln w="5080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81"/>
            <p:cNvSpPr>
              <a:spLocks noChangeShapeType="1"/>
            </p:cNvSpPr>
            <p:nvPr/>
          </p:nvSpPr>
          <p:spPr bwMode="auto">
            <a:xfrm flipH="1">
              <a:off x="5245338" y="2198396"/>
              <a:ext cx="2025010" cy="0"/>
            </a:xfrm>
            <a:prstGeom prst="line">
              <a:avLst/>
            </a:prstGeom>
            <a:noFill/>
            <a:ln w="5080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82"/>
            <p:cNvSpPr>
              <a:spLocks noChangeShapeType="1"/>
            </p:cNvSpPr>
            <p:nvPr/>
          </p:nvSpPr>
          <p:spPr bwMode="auto">
            <a:xfrm flipH="1">
              <a:off x="6007155" y="2198396"/>
              <a:ext cx="2025010" cy="0"/>
            </a:xfrm>
            <a:prstGeom prst="line">
              <a:avLst/>
            </a:prstGeom>
            <a:noFill/>
            <a:ln w="50800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Measurements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0" name="Rectangle 5"/>
          <p:cNvSpPr>
            <a:spLocks/>
          </p:cNvSpPr>
          <p:nvPr/>
        </p:nvSpPr>
        <p:spPr bwMode="auto">
          <a:xfrm rot="12433263">
            <a:off x="9062065" y="1942084"/>
            <a:ext cx="578321" cy="174878"/>
          </a:xfrm>
          <a:prstGeom prst="rect">
            <a:avLst/>
          </a:pr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599" y="6459785"/>
            <a:ext cx="5281863" cy="365125"/>
          </a:xfrm>
        </p:spPr>
        <p:txBody>
          <a:bodyPr/>
          <a:lstStyle/>
          <a:p>
            <a:r>
              <a:rPr lang="en-US" dirty="0" smtClean="0"/>
              <a:t>Hall A Collaboration Meeting	Elena Long &lt;ellie@jlab.org&gt;</a:t>
            </a:r>
            <a:endParaRPr lang="en-US" dirty="0"/>
          </a:p>
        </p:txBody>
      </p:sp>
      <p:pic>
        <p:nvPicPr>
          <p:cNvPr id="82" name="Picture 6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450" y="223896"/>
            <a:ext cx="3388078" cy="278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795" y="3741920"/>
            <a:ext cx="5322047" cy="24713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 Placeholder 3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457199" y="2926080"/>
                <a:ext cx="3559129" cy="3379124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 smtClean="0"/>
                  <a:t>Polarized </a:t>
                </a:r>
                <a:r>
                  <a:rPr lang="en-US" sz="2400" b="1" baseline="30000" dirty="0"/>
                  <a:t>3</a:t>
                </a:r>
                <a:r>
                  <a:rPr lang="en-US" sz="2400" b="1" dirty="0"/>
                  <a:t>He Target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Optically </a:t>
                </a:r>
                <a:r>
                  <a:rPr lang="en-US" sz="1400" dirty="0"/>
                  <a:t>pumped </a:t>
                </a:r>
                <a:r>
                  <a:rPr lang="en-US" sz="1400" dirty="0" err="1" smtClean="0"/>
                  <a:t>Rb</a:t>
                </a:r>
                <a:r>
                  <a:rPr lang="en-US" sz="1400" dirty="0" smtClean="0"/>
                  <a:t> and K vapor </a:t>
                </a:r>
                <a:r>
                  <a:rPr lang="en-US" sz="1400" dirty="0"/>
                  <a:t>used to polarized </a:t>
                </a:r>
                <a:r>
                  <a:rPr lang="en-US" sz="1400" baseline="30000" dirty="0"/>
                  <a:t>3</a:t>
                </a:r>
                <a:r>
                  <a:rPr lang="en-US" sz="1400" dirty="0"/>
                  <a:t>He via spin exchange (SEOP)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NMR and EPR used to measure </a:t>
                </a:r>
                <a:r>
                  <a:rPr lang="en-US" sz="1400" i="1" dirty="0" err="1"/>
                  <a:t>P</a:t>
                </a:r>
                <a:r>
                  <a:rPr lang="en-US" sz="1400" i="1" baseline="-25000" dirty="0" err="1"/>
                  <a:t>t</a:t>
                </a:r>
                <a:endParaRPr lang="en-US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N present in cell to absorb photons from spin-exchange</a:t>
                </a:r>
                <a:br>
                  <a:rPr lang="en-US" sz="1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mr>
                      <m:mr>
                        <m:e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5.3</m:t>
                          </m:r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±0.8% </m:t>
                          </m:r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at</m:t>
                          </m:r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=0.1</m:t>
                          </m:r>
                        </m:e>
                      </m:mr>
                      <m:mr>
                        <m:e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2.4</m:t>
                          </m:r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±0.3% </m:t>
                          </m:r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at</m:t>
                          </m:r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=0.5</m:t>
                          </m:r>
                        </m:e>
                      </m:mr>
                      <m:mr>
                        <m:e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2.8</m:t>
                          </m:r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±1.2% </m:t>
                          </m:r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at</m:t>
                          </m:r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=1.0</m:t>
                          </m:r>
                        </m:e>
                      </m:mr>
                    </m:m>
                  </m:oMath>
                </a14:m>
                <a:endParaRPr lang="en-US" sz="1400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Achieved </a:t>
                </a:r>
                <a:r>
                  <a:rPr lang="en-US" sz="1400" i="1" dirty="0" err="1" smtClean="0"/>
                  <a:t>P</a:t>
                </a:r>
                <a:r>
                  <a:rPr lang="en-US" sz="1400" i="1" baseline="-25000" dirty="0" err="1" smtClean="0"/>
                  <a:t>t</a:t>
                </a:r>
                <a:r>
                  <a:rPr lang="en-US" sz="1400" dirty="0" smtClean="0"/>
                  <a:t> </a:t>
                </a:r>
                <a:r>
                  <a:rPr lang="en-US" sz="1400" dirty="0"/>
                  <a:t>of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51.4 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±0.4±2.8 %</m:t>
                    </m:r>
                  </m:oMath>
                </a14:m>
                <a:endParaRPr lang="en-US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Details in Y. Zhang, Ph.D. Thesis, Rutgers, 2013</a:t>
                </a:r>
              </a:p>
            </p:txBody>
          </p:sp>
        </mc:Choice>
        <mc:Fallback xmlns="">
          <p:sp>
            <p:nvSpPr>
              <p:cNvPr id="8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457199" y="2926080"/>
                <a:ext cx="3559129" cy="3379124"/>
              </a:xfrm>
              <a:blipFill rotWithShape="0">
                <a:blip r:embed="rId5"/>
                <a:stretch>
                  <a:fillRect l="-2568" t="-2527" b="-5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5794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"/>
          <p:cNvSpPr>
            <a:spLocks/>
          </p:cNvSpPr>
          <p:nvPr/>
        </p:nvSpPr>
        <p:spPr bwMode="auto">
          <a:xfrm>
            <a:off x="4171727" y="3183254"/>
            <a:ext cx="339605" cy="220284"/>
          </a:xfrm>
          <a:prstGeom prst="rect">
            <a:avLst/>
          </a:prstGeom>
          <a:noFill/>
          <a:ln w="50800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0" name="Line 3"/>
          <p:cNvSpPr>
            <a:spLocks noChangeShapeType="1"/>
          </p:cNvSpPr>
          <p:nvPr/>
        </p:nvSpPr>
        <p:spPr bwMode="auto">
          <a:xfrm rot="10800000" flipH="1">
            <a:off x="8701909" y="1521943"/>
            <a:ext cx="912233" cy="1768012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Line 4"/>
          <p:cNvSpPr>
            <a:spLocks noChangeShapeType="1"/>
          </p:cNvSpPr>
          <p:nvPr/>
        </p:nvSpPr>
        <p:spPr bwMode="auto">
          <a:xfrm>
            <a:off x="8692729" y="3280777"/>
            <a:ext cx="388990" cy="1250573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Line 6"/>
          <p:cNvSpPr>
            <a:spLocks noChangeShapeType="1"/>
          </p:cNvSpPr>
          <p:nvPr/>
        </p:nvSpPr>
        <p:spPr bwMode="auto">
          <a:xfrm>
            <a:off x="8692729" y="3280777"/>
            <a:ext cx="388990" cy="1250573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Line 7"/>
          <p:cNvSpPr>
            <a:spLocks noChangeShapeType="1"/>
          </p:cNvSpPr>
          <p:nvPr/>
        </p:nvSpPr>
        <p:spPr bwMode="auto">
          <a:xfrm rot="10800000">
            <a:off x="8686992" y="3293397"/>
            <a:ext cx="3078644" cy="905231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Line 8"/>
          <p:cNvSpPr>
            <a:spLocks noChangeShapeType="1"/>
          </p:cNvSpPr>
          <p:nvPr/>
        </p:nvSpPr>
        <p:spPr bwMode="auto">
          <a:xfrm flipH="1">
            <a:off x="8682402" y="2473067"/>
            <a:ext cx="3085528" cy="819183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Line 9"/>
          <p:cNvSpPr>
            <a:spLocks noChangeShapeType="1"/>
          </p:cNvSpPr>
          <p:nvPr/>
        </p:nvSpPr>
        <p:spPr bwMode="auto">
          <a:xfrm>
            <a:off x="4193526" y="3293397"/>
            <a:ext cx="8056339" cy="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Rectangle 10"/>
          <p:cNvSpPr>
            <a:spLocks/>
          </p:cNvSpPr>
          <p:nvPr/>
        </p:nvSpPr>
        <p:spPr bwMode="auto">
          <a:xfrm>
            <a:off x="4703000" y="3201612"/>
            <a:ext cx="651759" cy="174392"/>
          </a:xfrm>
          <a:prstGeom prst="rect">
            <a:avLst/>
          </a:prstGeom>
          <a:solidFill>
            <a:srgbClr val="2B4714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9" name="Rectangle 11"/>
          <p:cNvSpPr>
            <a:spLocks/>
          </p:cNvSpPr>
          <p:nvPr/>
        </p:nvSpPr>
        <p:spPr bwMode="auto">
          <a:xfrm>
            <a:off x="5620970" y="3201612"/>
            <a:ext cx="312110" cy="174392"/>
          </a:xfrm>
          <a:prstGeom prst="rect">
            <a:avLst/>
          </a:prstGeom>
          <a:solidFill>
            <a:srgbClr val="D90B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0" name="Rectangle 12"/>
          <p:cNvSpPr>
            <a:spLocks/>
          </p:cNvSpPr>
          <p:nvPr/>
        </p:nvSpPr>
        <p:spPr bwMode="auto">
          <a:xfrm>
            <a:off x="6079955" y="3201612"/>
            <a:ext cx="137696" cy="174392"/>
          </a:xfrm>
          <a:prstGeom prst="rect">
            <a:avLst/>
          </a:prstGeom>
          <a:solidFill>
            <a:srgbClr val="FCBD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1" name="Rectangle 13"/>
          <p:cNvSpPr>
            <a:spLocks/>
          </p:cNvSpPr>
          <p:nvPr/>
        </p:nvSpPr>
        <p:spPr bwMode="auto">
          <a:xfrm>
            <a:off x="6392065" y="3128184"/>
            <a:ext cx="284571" cy="321248"/>
          </a:xfrm>
          <a:prstGeom prst="rect">
            <a:avLst/>
          </a:prstGeom>
          <a:solidFill>
            <a:srgbClr val="C632F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2" name="Rectangle 14"/>
          <p:cNvSpPr>
            <a:spLocks/>
          </p:cNvSpPr>
          <p:nvPr/>
        </p:nvSpPr>
        <p:spPr bwMode="auto">
          <a:xfrm>
            <a:off x="6795972" y="3201612"/>
            <a:ext cx="642579" cy="174392"/>
          </a:xfrm>
          <a:prstGeom prst="rect">
            <a:avLst/>
          </a:prstGeom>
          <a:solidFill>
            <a:srgbClr val="003DCC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" name="Rectangle 15"/>
          <p:cNvSpPr>
            <a:spLocks/>
          </p:cNvSpPr>
          <p:nvPr/>
        </p:nvSpPr>
        <p:spPr bwMode="auto">
          <a:xfrm>
            <a:off x="7576247" y="3201612"/>
            <a:ext cx="128516" cy="165213"/>
          </a:xfrm>
          <a:prstGeom prst="rect">
            <a:avLst/>
          </a:prstGeom>
          <a:solidFill>
            <a:srgbClr val="66B132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4" name="Rectangle 16"/>
          <p:cNvSpPr>
            <a:spLocks/>
          </p:cNvSpPr>
          <p:nvPr/>
        </p:nvSpPr>
        <p:spPr bwMode="auto">
          <a:xfrm>
            <a:off x="7814920" y="3201612"/>
            <a:ext cx="128516" cy="165213"/>
          </a:xfrm>
          <a:prstGeom prst="rect">
            <a:avLst/>
          </a:prstGeom>
          <a:solidFill>
            <a:srgbClr val="66B132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5" name="Oval 17"/>
          <p:cNvSpPr>
            <a:spLocks/>
          </p:cNvSpPr>
          <p:nvPr/>
        </p:nvSpPr>
        <p:spPr bwMode="auto">
          <a:xfrm>
            <a:off x="8338163" y="2935435"/>
            <a:ext cx="706837" cy="706746"/>
          </a:xfrm>
          <a:prstGeom prst="ellipse">
            <a:avLst/>
          </a:prstGeom>
          <a:noFill/>
          <a:ln w="50800">
            <a:solidFill>
              <a:schemeClr val="accent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6" name="Oval 18"/>
          <p:cNvSpPr>
            <a:spLocks/>
          </p:cNvSpPr>
          <p:nvPr/>
        </p:nvSpPr>
        <p:spPr bwMode="auto">
          <a:xfrm>
            <a:off x="8356522" y="2953792"/>
            <a:ext cx="670118" cy="670032"/>
          </a:xfrm>
          <a:prstGeom prst="ellipse">
            <a:avLst/>
          </a:prstGeom>
          <a:noFill/>
          <a:ln w="15875">
            <a:solidFill>
              <a:schemeClr val="accent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7" name="Rectangle 19"/>
          <p:cNvSpPr>
            <a:spLocks/>
          </p:cNvSpPr>
          <p:nvPr/>
        </p:nvSpPr>
        <p:spPr bwMode="auto">
          <a:xfrm>
            <a:off x="12037584" y="3018042"/>
            <a:ext cx="212281" cy="532354"/>
          </a:xfrm>
          <a:prstGeom prst="rect">
            <a:avLst/>
          </a:prstGeom>
          <a:solidFill>
            <a:srgbClr val="808080">
              <a:alpha val="25000"/>
            </a:srgbClr>
          </a:solidFill>
          <a:ln w="38100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8" name="Oval 20"/>
          <p:cNvSpPr>
            <a:spLocks/>
          </p:cNvSpPr>
          <p:nvPr/>
        </p:nvSpPr>
        <p:spPr bwMode="auto">
          <a:xfrm>
            <a:off x="7888357" y="2485688"/>
            <a:ext cx="1606448" cy="1606241"/>
          </a:xfrm>
          <a:prstGeom prst="ellipse">
            <a:avLst/>
          </a:prstGeom>
          <a:noFill/>
          <a:ln w="12700">
            <a:solidFill>
              <a:srgbClr val="47CCFC">
                <a:alpha val="25000"/>
              </a:srgbClr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9" name="Oval 21"/>
          <p:cNvSpPr>
            <a:spLocks/>
          </p:cNvSpPr>
          <p:nvPr/>
        </p:nvSpPr>
        <p:spPr bwMode="auto">
          <a:xfrm>
            <a:off x="5474095" y="62559"/>
            <a:ext cx="6434974" cy="6434141"/>
          </a:xfrm>
          <a:prstGeom prst="ellipse">
            <a:avLst/>
          </a:prstGeom>
          <a:noFill/>
          <a:ln w="25400">
            <a:solidFill>
              <a:srgbClr val="00BAFB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0" name="AutoShape 22"/>
          <p:cNvSpPr>
            <a:spLocks/>
          </p:cNvSpPr>
          <p:nvPr/>
        </p:nvSpPr>
        <p:spPr bwMode="auto">
          <a:xfrm rot="20711821">
            <a:off x="10595223" y="2442090"/>
            <a:ext cx="351124" cy="556448"/>
          </a:xfrm>
          <a:custGeom>
            <a:avLst/>
            <a:gdLst/>
            <a:ahLst/>
            <a:cxnLst/>
            <a:rect l="0" t="0" r="r" b="b"/>
            <a:pathLst>
              <a:path w="21591" h="21596">
                <a:moveTo>
                  <a:pt x="0" y="0"/>
                </a:moveTo>
                <a:lnTo>
                  <a:pt x="21591" y="4"/>
                </a:lnTo>
                <a:lnTo>
                  <a:pt x="21600" y="21600"/>
                </a:lnTo>
                <a:lnTo>
                  <a:pt x="9" y="21596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1" name="Line 23"/>
          <p:cNvSpPr>
            <a:spLocks noChangeShapeType="1"/>
          </p:cNvSpPr>
          <p:nvPr/>
        </p:nvSpPr>
        <p:spPr bwMode="auto">
          <a:xfrm>
            <a:off x="10246394" y="2578620"/>
            <a:ext cx="142285" cy="525470"/>
          </a:xfrm>
          <a:prstGeom prst="line">
            <a:avLst/>
          </a:prstGeom>
          <a:noFill/>
          <a:ln w="38100">
            <a:solidFill>
              <a:schemeClr val="tx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Line 24"/>
          <p:cNvSpPr>
            <a:spLocks noChangeShapeType="1"/>
          </p:cNvSpPr>
          <p:nvPr/>
        </p:nvSpPr>
        <p:spPr bwMode="auto">
          <a:xfrm>
            <a:off x="10323274" y="2555674"/>
            <a:ext cx="143433" cy="525470"/>
          </a:xfrm>
          <a:prstGeom prst="line">
            <a:avLst/>
          </a:prstGeom>
          <a:noFill/>
          <a:ln w="38100">
            <a:solidFill>
              <a:schemeClr val="tx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AutoShape 25"/>
          <p:cNvSpPr>
            <a:spLocks/>
          </p:cNvSpPr>
          <p:nvPr/>
        </p:nvSpPr>
        <p:spPr bwMode="auto">
          <a:xfrm rot="20693958">
            <a:off x="10469002" y="2522402"/>
            <a:ext cx="26392" cy="556448"/>
          </a:xfrm>
          <a:custGeom>
            <a:avLst/>
            <a:gdLst/>
            <a:ahLst/>
            <a:cxnLst/>
            <a:rect l="0" t="0" r="r" b="b"/>
            <a:pathLst>
              <a:path w="21474" h="21600">
                <a:moveTo>
                  <a:pt x="0" y="0"/>
                </a:moveTo>
                <a:lnTo>
                  <a:pt x="21474" y="0"/>
                </a:lnTo>
                <a:lnTo>
                  <a:pt x="21600" y="21600"/>
                </a:lnTo>
                <a:lnTo>
                  <a:pt x="126" y="21600"/>
                </a:lnTo>
                <a:close/>
                <a:moveTo>
                  <a:pt x="0" y="0"/>
                </a:moveTo>
              </a:path>
            </a:pathLst>
          </a:custGeom>
          <a:solidFill>
            <a:srgbClr val="1D300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4" name="AutoShape 26"/>
          <p:cNvSpPr>
            <a:spLocks/>
          </p:cNvSpPr>
          <p:nvPr/>
        </p:nvSpPr>
        <p:spPr bwMode="auto">
          <a:xfrm rot="20693958">
            <a:off x="11062241" y="2362925"/>
            <a:ext cx="26392" cy="556448"/>
          </a:xfrm>
          <a:custGeom>
            <a:avLst/>
            <a:gdLst/>
            <a:ahLst/>
            <a:cxnLst/>
            <a:rect l="0" t="0" r="r" b="b"/>
            <a:pathLst>
              <a:path w="21474" h="21600">
                <a:moveTo>
                  <a:pt x="0" y="0"/>
                </a:moveTo>
                <a:lnTo>
                  <a:pt x="21474" y="0"/>
                </a:lnTo>
                <a:lnTo>
                  <a:pt x="21600" y="21600"/>
                </a:lnTo>
                <a:lnTo>
                  <a:pt x="126" y="21600"/>
                </a:lnTo>
                <a:close/>
                <a:moveTo>
                  <a:pt x="0" y="0"/>
                </a:moveTo>
              </a:path>
            </a:pathLst>
          </a:custGeom>
          <a:solidFill>
            <a:srgbClr val="1D300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" name="AutoShape 27"/>
          <p:cNvSpPr>
            <a:spLocks/>
          </p:cNvSpPr>
          <p:nvPr/>
        </p:nvSpPr>
        <p:spPr bwMode="auto">
          <a:xfrm rot="20711821">
            <a:off x="11159775" y="2309001"/>
            <a:ext cx="214576" cy="556448"/>
          </a:xfrm>
          <a:custGeom>
            <a:avLst/>
            <a:gdLst/>
            <a:ahLst/>
            <a:cxnLst/>
            <a:rect l="0" t="0" r="r" b="b"/>
            <a:pathLst>
              <a:path w="21585" h="21598">
                <a:moveTo>
                  <a:pt x="0" y="0"/>
                </a:moveTo>
                <a:lnTo>
                  <a:pt x="21585" y="2"/>
                </a:lnTo>
                <a:lnTo>
                  <a:pt x="21600" y="21600"/>
                </a:lnTo>
                <a:lnTo>
                  <a:pt x="15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003DCC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" name="AutoShape 28"/>
          <p:cNvSpPr>
            <a:spLocks/>
          </p:cNvSpPr>
          <p:nvPr/>
        </p:nvSpPr>
        <p:spPr bwMode="auto">
          <a:xfrm rot="20711821">
            <a:off x="11437461" y="2233278"/>
            <a:ext cx="214576" cy="556448"/>
          </a:xfrm>
          <a:custGeom>
            <a:avLst/>
            <a:gdLst/>
            <a:ahLst/>
            <a:cxnLst/>
            <a:rect l="0" t="0" r="r" b="b"/>
            <a:pathLst>
              <a:path w="21585" h="21598">
                <a:moveTo>
                  <a:pt x="0" y="0"/>
                </a:moveTo>
                <a:lnTo>
                  <a:pt x="21585" y="2"/>
                </a:lnTo>
                <a:lnTo>
                  <a:pt x="21600" y="21600"/>
                </a:lnTo>
                <a:lnTo>
                  <a:pt x="15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003DCC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7" name="AutoShape 29"/>
          <p:cNvSpPr>
            <a:spLocks/>
          </p:cNvSpPr>
          <p:nvPr/>
        </p:nvSpPr>
        <p:spPr bwMode="auto">
          <a:xfrm rot="20711821">
            <a:off x="10058210" y="2751865"/>
            <a:ext cx="86060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8" name="AutoShape 30"/>
          <p:cNvSpPr>
            <a:spLocks/>
          </p:cNvSpPr>
          <p:nvPr/>
        </p:nvSpPr>
        <p:spPr bwMode="auto">
          <a:xfrm rot="20711821">
            <a:off x="9551032" y="2890690"/>
            <a:ext cx="86060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9" name="AutoShape 31"/>
          <p:cNvSpPr>
            <a:spLocks/>
          </p:cNvSpPr>
          <p:nvPr/>
        </p:nvSpPr>
        <p:spPr bwMode="auto">
          <a:xfrm rot="20711821">
            <a:off x="9407599" y="2929699"/>
            <a:ext cx="84912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0" name="AutoShape 32"/>
          <p:cNvSpPr>
            <a:spLocks/>
          </p:cNvSpPr>
          <p:nvPr/>
        </p:nvSpPr>
        <p:spPr bwMode="auto">
          <a:xfrm rot="20711821">
            <a:off x="9671515" y="2819556"/>
            <a:ext cx="351124" cy="299449"/>
          </a:xfrm>
          <a:custGeom>
            <a:avLst/>
            <a:gdLst/>
            <a:ahLst/>
            <a:cxnLst/>
            <a:rect l="0" t="0" r="r" b="b"/>
            <a:pathLst>
              <a:path w="21595" h="21593">
                <a:moveTo>
                  <a:pt x="0" y="0"/>
                </a:moveTo>
                <a:lnTo>
                  <a:pt x="21595" y="7"/>
                </a:lnTo>
                <a:lnTo>
                  <a:pt x="21600" y="21600"/>
                </a:lnTo>
                <a:lnTo>
                  <a:pt x="5" y="21593"/>
                </a:lnTo>
                <a:close/>
                <a:moveTo>
                  <a:pt x="0" y="0"/>
                </a:moveTo>
              </a:path>
            </a:pathLst>
          </a:custGeom>
          <a:solidFill>
            <a:srgbClr val="FCBD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1" name="AutoShape 33"/>
          <p:cNvSpPr>
            <a:spLocks/>
          </p:cNvSpPr>
          <p:nvPr/>
        </p:nvSpPr>
        <p:spPr bwMode="auto">
          <a:xfrm rot="20711821">
            <a:off x="9365143" y="2805789"/>
            <a:ext cx="830763" cy="359110"/>
          </a:xfrm>
          <a:custGeom>
            <a:avLst/>
            <a:gdLst/>
            <a:ahLst/>
            <a:cxnLst/>
            <a:rect l="0" t="0" r="r" b="b"/>
            <a:pathLst>
              <a:path w="21597" h="21587">
                <a:moveTo>
                  <a:pt x="0" y="0"/>
                </a:moveTo>
                <a:lnTo>
                  <a:pt x="21597" y="13"/>
                </a:lnTo>
                <a:lnTo>
                  <a:pt x="21600" y="21600"/>
                </a:lnTo>
                <a:lnTo>
                  <a:pt x="3" y="21587"/>
                </a:lnTo>
                <a:close/>
                <a:moveTo>
                  <a:pt x="0" y="0"/>
                </a:moveTo>
              </a:path>
            </a:pathLst>
          </a:custGeom>
          <a:noFill/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2" name="AutoShape 34"/>
          <p:cNvSpPr>
            <a:spLocks/>
          </p:cNvSpPr>
          <p:nvPr/>
        </p:nvSpPr>
        <p:spPr bwMode="auto">
          <a:xfrm rot="20711821">
            <a:off x="10207381" y="2245899"/>
            <a:ext cx="1559402" cy="830656"/>
          </a:xfrm>
          <a:custGeom>
            <a:avLst/>
            <a:gdLst/>
            <a:ahLst/>
            <a:cxnLst/>
            <a:rect l="0" t="0" r="r" b="b"/>
            <a:pathLst>
              <a:path w="21597" h="21589">
                <a:moveTo>
                  <a:pt x="0" y="0"/>
                </a:moveTo>
                <a:lnTo>
                  <a:pt x="21597" y="11"/>
                </a:lnTo>
                <a:lnTo>
                  <a:pt x="21600" y="21600"/>
                </a:lnTo>
                <a:lnTo>
                  <a:pt x="3" y="21589"/>
                </a:lnTo>
                <a:close/>
                <a:moveTo>
                  <a:pt x="0" y="0"/>
                </a:moveTo>
              </a:path>
            </a:pathLst>
          </a:custGeom>
          <a:noFill/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" name="Rectangle 35"/>
          <p:cNvSpPr>
            <a:spLocks/>
          </p:cNvSpPr>
          <p:nvPr/>
        </p:nvSpPr>
        <p:spPr bwMode="auto">
          <a:xfrm rot="20627071">
            <a:off x="8719121" y="3709873"/>
            <a:ext cx="284571" cy="229463"/>
          </a:xfrm>
          <a:prstGeom prst="rect">
            <a:avLst/>
          </a:prstGeom>
          <a:solidFill>
            <a:srgbClr val="FCBD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" name="Rectangle 36"/>
          <p:cNvSpPr>
            <a:spLocks/>
          </p:cNvSpPr>
          <p:nvPr/>
        </p:nvSpPr>
        <p:spPr bwMode="auto">
          <a:xfrm rot="20627071">
            <a:off x="8802886" y="4257142"/>
            <a:ext cx="385548" cy="45893"/>
          </a:xfrm>
          <a:prstGeom prst="rect">
            <a:avLst/>
          </a:prstGeom>
          <a:solidFill>
            <a:srgbClr val="1D300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5" name="Rectangle 37"/>
          <p:cNvSpPr>
            <a:spLocks/>
          </p:cNvSpPr>
          <p:nvPr/>
        </p:nvSpPr>
        <p:spPr bwMode="auto">
          <a:xfrm rot="20627071">
            <a:off x="8789116" y="4212396"/>
            <a:ext cx="385548" cy="18357"/>
          </a:xfrm>
          <a:prstGeom prst="rect">
            <a:avLst/>
          </a:prstGeom>
          <a:solidFill>
            <a:srgbClr val="1D300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6" name="Line 38"/>
          <p:cNvSpPr>
            <a:spLocks noChangeShapeType="1"/>
          </p:cNvSpPr>
          <p:nvPr/>
        </p:nvSpPr>
        <p:spPr bwMode="auto">
          <a:xfrm rot="10800000" flipH="1">
            <a:off x="8791411" y="4118317"/>
            <a:ext cx="358009" cy="104406"/>
          </a:xfrm>
          <a:prstGeom prst="line">
            <a:avLst/>
          </a:prstGeom>
          <a:noFill/>
          <a:ln w="38100">
            <a:solidFill>
              <a:schemeClr val="tx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" name="Line 39"/>
          <p:cNvSpPr>
            <a:spLocks noChangeShapeType="1"/>
          </p:cNvSpPr>
          <p:nvPr/>
        </p:nvSpPr>
        <p:spPr bwMode="auto">
          <a:xfrm rot="10800000" flipH="1">
            <a:off x="8786821" y="4005880"/>
            <a:ext cx="297193" cy="87196"/>
          </a:xfrm>
          <a:prstGeom prst="line">
            <a:avLst/>
          </a:prstGeom>
          <a:noFill/>
          <a:ln w="38100">
            <a:solidFill>
              <a:schemeClr val="tx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" name="Rectangle 40"/>
          <p:cNvSpPr>
            <a:spLocks/>
          </p:cNvSpPr>
          <p:nvPr/>
        </p:nvSpPr>
        <p:spPr bwMode="auto">
          <a:xfrm rot="20627071">
            <a:off x="8689287" y="3984081"/>
            <a:ext cx="569142" cy="385498"/>
          </a:xfrm>
          <a:prstGeom prst="rect">
            <a:avLst/>
          </a:prstGeom>
          <a:noFill/>
          <a:ln w="15875">
            <a:solidFill>
              <a:schemeClr val="tx1">
                <a:alpha val="25000"/>
              </a:schemeClr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9" name="AutoShape 41"/>
          <p:cNvSpPr>
            <a:spLocks/>
          </p:cNvSpPr>
          <p:nvPr/>
        </p:nvSpPr>
        <p:spPr bwMode="auto">
          <a:xfrm rot="966482">
            <a:off x="10572274" y="3623824"/>
            <a:ext cx="351124" cy="556448"/>
          </a:xfrm>
          <a:custGeom>
            <a:avLst/>
            <a:gdLst/>
            <a:ahLst/>
            <a:cxnLst/>
            <a:rect l="0" t="0" r="r" b="b"/>
            <a:pathLst>
              <a:path w="21591" h="21596">
                <a:moveTo>
                  <a:pt x="0" y="0"/>
                </a:moveTo>
                <a:lnTo>
                  <a:pt x="21591" y="4"/>
                </a:lnTo>
                <a:lnTo>
                  <a:pt x="21600" y="21600"/>
                </a:lnTo>
                <a:lnTo>
                  <a:pt x="9" y="21596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0" name="Line 42"/>
          <p:cNvSpPr>
            <a:spLocks noChangeShapeType="1"/>
          </p:cNvSpPr>
          <p:nvPr/>
        </p:nvSpPr>
        <p:spPr bwMode="auto">
          <a:xfrm flipH="1">
            <a:off x="10223445" y="3511387"/>
            <a:ext cx="148023" cy="524323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" name="Line 43"/>
          <p:cNvSpPr>
            <a:spLocks noChangeShapeType="1"/>
          </p:cNvSpPr>
          <p:nvPr/>
        </p:nvSpPr>
        <p:spPr bwMode="auto">
          <a:xfrm flipH="1">
            <a:off x="10301473" y="3530891"/>
            <a:ext cx="148023" cy="524323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" name="AutoShape 44"/>
          <p:cNvSpPr>
            <a:spLocks/>
          </p:cNvSpPr>
          <p:nvPr/>
        </p:nvSpPr>
        <p:spPr bwMode="auto">
          <a:xfrm rot="948617">
            <a:off x="10446053" y="3544659"/>
            <a:ext cx="26392" cy="556448"/>
          </a:xfrm>
          <a:custGeom>
            <a:avLst/>
            <a:gdLst/>
            <a:ahLst/>
            <a:cxnLst/>
            <a:rect l="0" t="0" r="r" b="b"/>
            <a:pathLst>
              <a:path w="21474" h="21600">
                <a:moveTo>
                  <a:pt x="0" y="0"/>
                </a:moveTo>
                <a:lnTo>
                  <a:pt x="21474" y="0"/>
                </a:lnTo>
                <a:lnTo>
                  <a:pt x="21600" y="21600"/>
                </a:lnTo>
                <a:lnTo>
                  <a:pt x="126" y="21600"/>
                </a:lnTo>
                <a:close/>
                <a:moveTo>
                  <a:pt x="0" y="0"/>
                </a:moveTo>
              </a:path>
            </a:pathLst>
          </a:custGeom>
          <a:solidFill>
            <a:srgbClr val="1D300D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" name="AutoShape 45"/>
          <p:cNvSpPr>
            <a:spLocks/>
          </p:cNvSpPr>
          <p:nvPr/>
        </p:nvSpPr>
        <p:spPr bwMode="auto">
          <a:xfrm rot="948617">
            <a:off x="11036996" y="3712167"/>
            <a:ext cx="26392" cy="556448"/>
          </a:xfrm>
          <a:custGeom>
            <a:avLst/>
            <a:gdLst/>
            <a:ahLst/>
            <a:cxnLst/>
            <a:rect l="0" t="0" r="r" b="b"/>
            <a:pathLst>
              <a:path w="21474" h="21600">
                <a:moveTo>
                  <a:pt x="0" y="0"/>
                </a:moveTo>
                <a:lnTo>
                  <a:pt x="21474" y="0"/>
                </a:lnTo>
                <a:lnTo>
                  <a:pt x="21600" y="21600"/>
                </a:lnTo>
                <a:lnTo>
                  <a:pt x="126" y="21600"/>
                </a:lnTo>
                <a:close/>
                <a:moveTo>
                  <a:pt x="0" y="0"/>
                </a:moveTo>
              </a:path>
            </a:pathLst>
          </a:custGeom>
          <a:solidFill>
            <a:srgbClr val="1D300D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" name="AutoShape 46"/>
          <p:cNvSpPr>
            <a:spLocks/>
          </p:cNvSpPr>
          <p:nvPr/>
        </p:nvSpPr>
        <p:spPr bwMode="auto">
          <a:xfrm rot="966482">
            <a:off x="11134531" y="3764944"/>
            <a:ext cx="214576" cy="556448"/>
          </a:xfrm>
          <a:custGeom>
            <a:avLst/>
            <a:gdLst/>
            <a:ahLst/>
            <a:cxnLst/>
            <a:rect l="0" t="0" r="r" b="b"/>
            <a:pathLst>
              <a:path w="21585" h="21598">
                <a:moveTo>
                  <a:pt x="0" y="0"/>
                </a:moveTo>
                <a:lnTo>
                  <a:pt x="21585" y="2"/>
                </a:lnTo>
                <a:lnTo>
                  <a:pt x="21600" y="21600"/>
                </a:lnTo>
                <a:lnTo>
                  <a:pt x="15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003DCC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5" name="AutoShape 47"/>
          <p:cNvSpPr>
            <a:spLocks/>
          </p:cNvSpPr>
          <p:nvPr/>
        </p:nvSpPr>
        <p:spPr bwMode="auto">
          <a:xfrm rot="966482">
            <a:off x="11412217" y="3841814"/>
            <a:ext cx="214576" cy="556448"/>
          </a:xfrm>
          <a:custGeom>
            <a:avLst/>
            <a:gdLst/>
            <a:ahLst/>
            <a:cxnLst/>
            <a:rect l="0" t="0" r="r" b="b"/>
            <a:pathLst>
              <a:path w="21585" h="21598">
                <a:moveTo>
                  <a:pt x="0" y="0"/>
                </a:moveTo>
                <a:lnTo>
                  <a:pt x="21585" y="2"/>
                </a:lnTo>
                <a:lnTo>
                  <a:pt x="21600" y="21600"/>
                </a:lnTo>
                <a:lnTo>
                  <a:pt x="15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003DCC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6" name="AutoShape 48"/>
          <p:cNvSpPr>
            <a:spLocks/>
          </p:cNvSpPr>
          <p:nvPr/>
        </p:nvSpPr>
        <p:spPr bwMode="auto">
          <a:xfrm rot="966482">
            <a:off x="10037556" y="3564164"/>
            <a:ext cx="86060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7" name="AutoShape 49"/>
          <p:cNvSpPr>
            <a:spLocks/>
          </p:cNvSpPr>
          <p:nvPr/>
        </p:nvSpPr>
        <p:spPr bwMode="auto">
          <a:xfrm rot="966482">
            <a:off x="9531525" y="3421897"/>
            <a:ext cx="84912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8" name="AutoShape 50"/>
          <p:cNvSpPr>
            <a:spLocks/>
          </p:cNvSpPr>
          <p:nvPr/>
        </p:nvSpPr>
        <p:spPr bwMode="auto">
          <a:xfrm rot="966482">
            <a:off x="9391534" y="3378299"/>
            <a:ext cx="86060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9" name="AutoShape 51"/>
          <p:cNvSpPr>
            <a:spLocks/>
          </p:cNvSpPr>
          <p:nvPr/>
        </p:nvSpPr>
        <p:spPr bwMode="auto">
          <a:xfrm rot="966482">
            <a:off x="9653156" y="3491883"/>
            <a:ext cx="351124" cy="299449"/>
          </a:xfrm>
          <a:custGeom>
            <a:avLst/>
            <a:gdLst/>
            <a:ahLst/>
            <a:cxnLst/>
            <a:rect l="0" t="0" r="r" b="b"/>
            <a:pathLst>
              <a:path w="21595" h="21593">
                <a:moveTo>
                  <a:pt x="0" y="0"/>
                </a:moveTo>
                <a:lnTo>
                  <a:pt x="21595" y="7"/>
                </a:lnTo>
                <a:lnTo>
                  <a:pt x="21600" y="21600"/>
                </a:lnTo>
                <a:lnTo>
                  <a:pt x="5" y="21593"/>
                </a:lnTo>
                <a:close/>
                <a:moveTo>
                  <a:pt x="0" y="0"/>
                </a:moveTo>
              </a:path>
            </a:pathLst>
          </a:custGeom>
          <a:solidFill>
            <a:srgbClr val="FCBD00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0" name="AutoShape 52"/>
          <p:cNvSpPr>
            <a:spLocks/>
          </p:cNvSpPr>
          <p:nvPr/>
        </p:nvSpPr>
        <p:spPr bwMode="auto">
          <a:xfrm rot="966482">
            <a:off x="9346783" y="3441401"/>
            <a:ext cx="830763" cy="359110"/>
          </a:xfrm>
          <a:custGeom>
            <a:avLst/>
            <a:gdLst/>
            <a:ahLst/>
            <a:cxnLst/>
            <a:rect l="0" t="0" r="r" b="b"/>
            <a:pathLst>
              <a:path w="21597" h="21587">
                <a:moveTo>
                  <a:pt x="0" y="0"/>
                </a:moveTo>
                <a:lnTo>
                  <a:pt x="21597" y="13"/>
                </a:lnTo>
                <a:lnTo>
                  <a:pt x="21600" y="21600"/>
                </a:lnTo>
                <a:lnTo>
                  <a:pt x="3" y="21587"/>
                </a:lnTo>
                <a:close/>
                <a:moveTo>
                  <a:pt x="0" y="0"/>
                </a:moveTo>
              </a:path>
            </a:pathLst>
          </a:custGeom>
          <a:noFill/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1" name="AutoShape 53"/>
          <p:cNvSpPr>
            <a:spLocks/>
          </p:cNvSpPr>
          <p:nvPr/>
        </p:nvSpPr>
        <p:spPr bwMode="auto">
          <a:xfrm rot="966482">
            <a:off x="10184431" y="3546954"/>
            <a:ext cx="1558255" cy="830656"/>
          </a:xfrm>
          <a:custGeom>
            <a:avLst/>
            <a:gdLst/>
            <a:ahLst/>
            <a:cxnLst/>
            <a:rect l="0" t="0" r="r" b="b"/>
            <a:pathLst>
              <a:path w="21597" h="21589">
                <a:moveTo>
                  <a:pt x="0" y="0"/>
                </a:moveTo>
                <a:lnTo>
                  <a:pt x="21597" y="11"/>
                </a:lnTo>
                <a:lnTo>
                  <a:pt x="21600" y="21600"/>
                </a:lnTo>
                <a:lnTo>
                  <a:pt x="3" y="21589"/>
                </a:lnTo>
                <a:close/>
                <a:moveTo>
                  <a:pt x="0" y="0"/>
                </a:moveTo>
              </a:path>
            </a:pathLst>
          </a:custGeom>
          <a:noFill/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2" name="Rectangle 54"/>
          <p:cNvSpPr>
            <a:spLocks/>
          </p:cNvSpPr>
          <p:nvPr/>
        </p:nvSpPr>
        <p:spPr bwMode="auto">
          <a:xfrm>
            <a:off x="8439140" y="3082291"/>
            <a:ext cx="504884" cy="27536"/>
          </a:xfrm>
          <a:prstGeom prst="rect">
            <a:avLst/>
          </a:prstGeom>
          <a:solidFill>
            <a:srgbClr val="0044FE">
              <a:alpha val="25000"/>
            </a:srgbClr>
          </a:solidFill>
          <a:ln w="15875">
            <a:solidFill>
              <a:schemeClr val="accent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3" name="Rectangle 55"/>
          <p:cNvSpPr>
            <a:spLocks/>
          </p:cNvSpPr>
          <p:nvPr/>
        </p:nvSpPr>
        <p:spPr bwMode="auto">
          <a:xfrm>
            <a:off x="8439140" y="3467789"/>
            <a:ext cx="504884" cy="27536"/>
          </a:xfrm>
          <a:prstGeom prst="rect">
            <a:avLst/>
          </a:prstGeom>
          <a:solidFill>
            <a:srgbClr val="0044FE">
              <a:alpha val="25000"/>
            </a:srgbClr>
          </a:solidFill>
          <a:ln w="15875">
            <a:solidFill>
              <a:schemeClr val="accent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" name="AutoShape 56"/>
          <p:cNvSpPr>
            <a:spLocks/>
          </p:cNvSpPr>
          <p:nvPr/>
        </p:nvSpPr>
        <p:spPr bwMode="auto">
          <a:xfrm>
            <a:off x="8485038" y="3027220"/>
            <a:ext cx="27539" cy="51399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2712">
              <a:alpha val="25000"/>
            </a:srgbClr>
          </a:solidFill>
          <a:ln w="15875">
            <a:solidFill>
              <a:schemeClr val="accent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5" name="AutoShape 57"/>
          <p:cNvSpPr>
            <a:spLocks/>
          </p:cNvSpPr>
          <p:nvPr/>
        </p:nvSpPr>
        <p:spPr bwMode="auto">
          <a:xfrm>
            <a:off x="8870586" y="3027220"/>
            <a:ext cx="27539" cy="51399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2712">
              <a:alpha val="25000"/>
            </a:srgbClr>
          </a:solidFill>
          <a:ln w="15875">
            <a:solidFill>
              <a:schemeClr val="accent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6" name="AutoShape 58"/>
          <p:cNvSpPr>
            <a:spLocks/>
          </p:cNvSpPr>
          <p:nvPr/>
        </p:nvSpPr>
        <p:spPr bwMode="auto">
          <a:xfrm>
            <a:off x="8540117" y="3265862"/>
            <a:ext cx="293751" cy="36714"/>
          </a:xfrm>
          <a:prstGeom prst="roundRect">
            <a:avLst>
              <a:gd name="adj" fmla="val 50000"/>
            </a:avLst>
          </a:prstGeom>
          <a:solidFill>
            <a:srgbClr val="6293FE">
              <a:alpha val="25000"/>
            </a:srgbClr>
          </a:solidFill>
          <a:ln w="15875">
            <a:solidFill>
              <a:schemeClr val="accent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7" name="Oval 59"/>
          <p:cNvSpPr>
            <a:spLocks/>
          </p:cNvSpPr>
          <p:nvPr/>
        </p:nvSpPr>
        <p:spPr bwMode="auto">
          <a:xfrm>
            <a:off x="8319804" y="2917078"/>
            <a:ext cx="743556" cy="743460"/>
          </a:xfrm>
          <a:prstGeom prst="ellipse">
            <a:avLst/>
          </a:prstGeom>
          <a:noFill/>
          <a:ln w="15875">
            <a:solidFill>
              <a:schemeClr val="accent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Measurements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b="1" dirty="0" smtClean="0"/>
              <a:t>Right HRS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8" name="Rectangle 5"/>
          <p:cNvSpPr>
            <a:spLocks/>
          </p:cNvSpPr>
          <p:nvPr/>
        </p:nvSpPr>
        <p:spPr bwMode="auto">
          <a:xfrm rot="12433263">
            <a:off x="9062065" y="1942084"/>
            <a:ext cx="578321" cy="174878"/>
          </a:xfrm>
          <a:prstGeom prst="rect">
            <a:avLst/>
          </a:pr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599" y="6459785"/>
            <a:ext cx="5281863" cy="365125"/>
          </a:xfrm>
        </p:spPr>
        <p:txBody>
          <a:bodyPr/>
          <a:lstStyle/>
          <a:p>
            <a:r>
              <a:rPr lang="en-US" dirty="0" smtClean="0"/>
              <a:t>Hall A Collaboration Meeting	Elena Long &lt;ellie@jlab.org&gt;</a:t>
            </a:r>
            <a:endParaRPr lang="en-US" dirty="0"/>
          </a:p>
        </p:txBody>
      </p:sp>
      <p:sp>
        <p:nvSpPr>
          <p:cNvPr id="70" name="Rectangle 69"/>
          <p:cNvSpPr>
            <a:spLocks/>
          </p:cNvSpPr>
          <p:nvPr/>
        </p:nvSpPr>
        <p:spPr bwMode="auto">
          <a:xfrm>
            <a:off x="9971271" y="4511426"/>
            <a:ext cx="1170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Chalkboard" charset="0"/>
              </a:defRPr>
            </a:lvl1pPr>
            <a:lvl2pPr algn="l">
              <a:defRPr sz="1200">
                <a:solidFill>
                  <a:schemeClr val="tx1"/>
                </a:solidFill>
                <a:latin typeface="Chalkboard" charset="0"/>
              </a:defRPr>
            </a:lvl2pPr>
            <a:lvl3pPr algn="l">
              <a:defRPr sz="1200">
                <a:solidFill>
                  <a:schemeClr val="tx1"/>
                </a:solidFill>
                <a:latin typeface="Chalkboard" charset="0"/>
              </a:defRPr>
            </a:lvl3pPr>
            <a:lvl4pPr algn="l">
              <a:defRPr sz="1200">
                <a:solidFill>
                  <a:schemeClr val="tx1"/>
                </a:solidFill>
                <a:latin typeface="Chalkboard" charset="0"/>
              </a:defRPr>
            </a:lvl4pPr>
            <a:lvl5pPr algn="l">
              <a:defRPr sz="1200">
                <a:solidFill>
                  <a:schemeClr val="tx1"/>
                </a:solidFill>
                <a:latin typeface="Chalkboar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alkboar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alkboar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alkboar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alkboard" charset="0"/>
              </a:defRPr>
            </a:lvl9pPr>
          </a:lstStyle>
          <a:p>
            <a:pPr algn="ctr"/>
            <a:r>
              <a:rPr lang="en-US" sz="2400" b="1" dirty="0">
                <a:latin typeface="+mj-lt"/>
                <a:ea typeface="Baskerville SemiBold" charset="0"/>
                <a:cs typeface="Baskerville SemiBold" charset="0"/>
                <a:sym typeface="Baskerville SemiBold" charset="0"/>
              </a:rPr>
              <a:t>Right HRS</a:t>
            </a:r>
          </a:p>
        </p:txBody>
      </p:sp>
    </p:spTree>
    <p:extLst>
      <p:ext uri="{BB962C8B-B14F-4D97-AF65-F5344CB8AC3E}">
        <p14:creationId xmlns:p14="http://schemas.microsoft.com/office/powerpoint/2010/main" val="21613796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"/>
          <p:cNvSpPr>
            <a:spLocks/>
          </p:cNvSpPr>
          <p:nvPr/>
        </p:nvSpPr>
        <p:spPr bwMode="auto">
          <a:xfrm>
            <a:off x="4171727" y="3183254"/>
            <a:ext cx="339605" cy="220284"/>
          </a:xfrm>
          <a:prstGeom prst="rect">
            <a:avLst/>
          </a:prstGeom>
          <a:noFill/>
          <a:ln w="50800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0" name="Line 3"/>
          <p:cNvSpPr>
            <a:spLocks noChangeShapeType="1"/>
          </p:cNvSpPr>
          <p:nvPr/>
        </p:nvSpPr>
        <p:spPr bwMode="auto">
          <a:xfrm rot="10800000" flipH="1">
            <a:off x="8701909" y="1521943"/>
            <a:ext cx="912233" cy="1768012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Line 4"/>
          <p:cNvSpPr>
            <a:spLocks noChangeShapeType="1"/>
          </p:cNvSpPr>
          <p:nvPr/>
        </p:nvSpPr>
        <p:spPr bwMode="auto">
          <a:xfrm>
            <a:off x="8692729" y="3280777"/>
            <a:ext cx="388990" cy="1250573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Line 6"/>
          <p:cNvSpPr>
            <a:spLocks noChangeShapeType="1"/>
          </p:cNvSpPr>
          <p:nvPr/>
        </p:nvSpPr>
        <p:spPr bwMode="auto">
          <a:xfrm>
            <a:off x="8692729" y="3280777"/>
            <a:ext cx="388990" cy="1250573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Line 7"/>
          <p:cNvSpPr>
            <a:spLocks noChangeShapeType="1"/>
          </p:cNvSpPr>
          <p:nvPr/>
        </p:nvSpPr>
        <p:spPr bwMode="auto">
          <a:xfrm rot="10800000">
            <a:off x="8686992" y="3293397"/>
            <a:ext cx="3078644" cy="905231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Line 8"/>
          <p:cNvSpPr>
            <a:spLocks noChangeShapeType="1"/>
          </p:cNvSpPr>
          <p:nvPr/>
        </p:nvSpPr>
        <p:spPr bwMode="auto">
          <a:xfrm flipH="1">
            <a:off x="8682402" y="2473067"/>
            <a:ext cx="3085528" cy="819183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Line 9"/>
          <p:cNvSpPr>
            <a:spLocks noChangeShapeType="1"/>
          </p:cNvSpPr>
          <p:nvPr/>
        </p:nvSpPr>
        <p:spPr bwMode="auto">
          <a:xfrm>
            <a:off x="4193526" y="3293397"/>
            <a:ext cx="8056339" cy="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Rectangle 10"/>
          <p:cNvSpPr>
            <a:spLocks/>
          </p:cNvSpPr>
          <p:nvPr/>
        </p:nvSpPr>
        <p:spPr bwMode="auto">
          <a:xfrm>
            <a:off x="4703000" y="3201612"/>
            <a:ext cx="651759" cy="174392"/>
          </a:xfrm>
          <a:prstGeom prst="rect">
            <a:avLst/>
          </a:prstGeom>
          <a:solidFill>
            <a:srgbClr val="2B4714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9" name="Rectangle 11"/>
          <p:cNvSpPr>
            <a:spLocks/>
          </p:cNvSpPr>
          <p:nvPr/>
        </p:nvSpPr>
        <p:spPr bwMode="auto">
          <a:xfrm>
            <a:off x="5620970" y="3201612"/>
            <a:ext cx="312110" cy="174392"/>
          </a:xfrm>
          <a:prstGeom prst="rect">
            <a:avLst/>
          </a:prstGeom>
          <a:solidFill>
            <a:srgbClr val="D90B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0" name="Rectangle 12"/>
          <p:cNvSpPr>
            <a:spLocks/>
          </p:cNvSpPr>
          <p:nvPr/>
        </p:nvSpPr>
        <p:spPr bwMode="auto">
          <a:xfrm>
            <a:off x="6079955" y="3201612"/>
            <a:ext cx="137696" cy="174392"/>
          </a:xfrm>
          <a:prstGeom prst="rect">
            <a:avLst/>
          </a:prstGeom>
          <a:solidFill>
            <a:srgbClr val="FCBD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1" name="Rectangle 13"/>
          <p:cNvSpPr>
            <a:spLocks/>
          </p:cNvSpPr>
          <p:nvPr/>
        </p:nvSpPr>
        <p:spPr bwMode="auto">
          <a:xfrm>
            <a:off x="6392065" y="3128184"/>
            <a:ext cx="284571" cy="321248"/>
          </a:xfrm>
          <a:prstGeom prst="rect">
            <a:avLst/>
          </a:prstGeom>
          <a:solidFill>
            <a:srgbClr val="C632F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2" name="Rectangle 14"/>
          <p:cNvSpPr>
            <a:spLocks/>
          </p:cNvSpPr>
          <p:nvPr/>
        </p:nvSpPr>
        <p:spPr bwMode="auto">
          <a:xfrm>
            <a:off x="6795972" y="3201612"/>
            <a:ext cx="642579" cy="174392"/>
          </a:xfrm>
          <a:prstGeom prst="rect">
            <a:avLst/>
          </a:prstGeom>
          <a:solidFill>
            <a:srgbClr val="003DCC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" name="Rectangle 15"/>
          <p:cNvSpPr>
            <a:spLocks/>
          </p:cNvSpPr>
          <p:nvPr/>
        </p:nvSpPr>
        <p:spPr bwMode="auto">
          <a:xfrm>
            <a:off x="7576247" y="3201612"/>
            <a:ext cx="128516" cy="165213"/>
          </a:xfrm>
          <a:prstGeom prst="rect">
            <a:avLst/>
          </a:prstGeom>
          <a:solidFill>
            <a:srgbClr val="66B132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4" name="Rectangle 16"/>
          <p:cNvSpPr>
            <a:spLocks/>
          </p:cNvSpPr>
          <p:nvPr/>
        </p:nvSpPr>
        <p:spPr bwMode="auto">
          <a:xfrm>
            <a:off x="7814920" y="3201612"/>
            <a:ext cx="128516" cy="165213"/>
          </a:xfrm>
          <a:prstGeom prst="rect">
            <a:avLst/>
          </a:prstGeom>
          <a:solidFill>
            <a:srgbClr val="66B132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5" name="Oval 17"/>
          <p:cNvSpPr>
            <a:spLocks/>
          </p:cNvSpPr>
          <p:nvPr/>
        </p:nvSpPr>
        <p:spPr bwMode="auto">
          <a:xfrm>
            <a:off x="8338163" y="2935435"/>
            <a:ext cx="706837" cy="706746"/>
          </a:xfrm>
          <a:prstGeom prst="ellipse">
            <a:avLst/>
          </a:prstGeom>
          <a:noFill/>
          <a:ln w="50800">
            <a:solidFill>
              <a:schemeClr val="accent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6" name="Oval 18"/>
          <p:cNvSpPr>
            <a:spLocks/>
          </p:cNvSpPr>
          <p:nvPr/>
        </p:nvSpPr>
        <p:spPr bwMode="auto">
          <a:xfrm>
            <a:off x="8356522" y="2953792"/>
            <a:ext cx="670118" cy="670032"/>
          </a:xfrm>
          <a:prstGeom prst="ellipse">
            <a:avLst/>
          </a:prstGeom>
          <a:noFill/>
          <a:ln w="15875">
            <a:solidFill>
              <a:schemeClr val="accent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7" name="Rectangle 19"/>
          <p:cNvSpPr>
            <a:spLocks/>
          </p:cNvSpPr>
          <p:nvPr/>
        </p:nvSpPr>
        <p:spPr bwMode="auto">
          <a:xfrm>
            <a:off x="12037584" y="3018042"/>
            <a:ext cx="212281" cy="532354"/>
          </a:xfrm>
          <a:prstGeom prst="rect">
            <a:avLst/>
          </a:prstGeom>
          <a:solidFill>
            <a:srgbClr val="808080">
              <a:alpha val="25000"/>
            </a:srgbClr>
          </a:solidFill>
          <a:ln w="38100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8" name="Oval 20"/>
          <p:cNvSpPr>
            <a:spLocks/>
          </p:cNvSpPr>
          <p:nvPr/>
        </p:nvSpPr>
        <p:spPr bwMode="auto">
          <a:xfrm>
            <a:off x="7888357" y="2485688"/>
            <a:ext cx="1606448" cy="1606241"/>
          </a:xfrm>
          <a:prstGeom prst="ellipse">
            <a:avLst/>
          </a:prstGeom>
          <a:noFill/>
          <a:ln w="12700">
            <a:solidFill>
              <a:srgbClr val="47CCFC">
                <a:alpha val="25000"/>
              </a:srgbClr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9" name="Oval 21"/>
          <p:cNvSpPr>
            <a:spLocks/>
          </p:cNvSpPr>
          <p:nvPr/>
        </p:nvSpPr>
        <p:spPr bwMode="auto">
          <a:xfrm>
            <a:off x="5474095" y="62559"/>
            <a:ext cx="6434974" cy="6434141"/>
          </a:xfrm>
          <a:prstGeom prst="ellipse">
            <a:avLst/>
          </a:prstGeom>
          <a:noFill/>
          <a:ln w="25400">
            <a:solidFill>
              <a:srgbClr val="00BAFB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0" name="AutoShape 22"/>
          <p:cNvSpPr>
            <a:spLocks/>
          </p:cNvSpPr>
          <p:nvPr/>
        </p:nvSpPr>
        <p:spPr bwMode="auto">
          <a:xfrm rot="20711821">
            <a:off x="10595223" y="2442090"/>
            <a:ext cx="351124" cy="556448"/>
          </a:xfrm>
          <a:custGeom>
            <a:avLst/>
            <a:gdLst/>
            <a:ahLst/>
            <a:cxnLst/>
            <a:rect l="0" t="0" r="r" b="b"/>
            <a:pathLst>
              <a:path w="21591" h="21596">
                <a:moveTo>
                  <a:pt x="0" y="0"/>
                </a:moveTo>
                <a:lnTo>
                  <a:pt x="21591" y="4"/>
                </a:lnTo>
                <a:lnTo>
                  <a:pt x="21600" y="21600"/>
                </a:lnTo>
                <a:lnTo>
                  <a:pt x="9" y="21596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1" name="Line 23"/>
          <p:cNvSpPr>
            <a:spLocks noChangeShapeType="1"/>
          </p:cNvSpPr>
          <p:nvPr/>
        </p:nvSpPr>
        <p:spPr bwMode="auto">
          <a:xfrm>
            <a:off x="10246394" y="2578620"/>
            <a:ext cx="142285" cy="525470"/>
          </a:xfrm>
          <a:prstGeom prst="line">
            <a:avLst/>
          </a:prstGeom>
          <a:noFill/>
          <a:ln w="38100">
            <a:solidFill>
              <a:schemeClr val="tx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Line 24"/>
          <p:cNvSpPr>
            <a:spLocks noChangeShapeType="1"/>
          </p:cNvSpPr>
          <p:nvPr/>
        </p:nvSpPr>
        <p:spPr bwMode="auto">
          <a:xfrm>
            <a:off x="10323274" y="2555674"/>
            <a:ext cx="143433" cy="525470"/>
          </a:xfrm>
          <a:prstGeom prst="line">
            <a:avLst/>
          </a:prstGeom>
          <a:noFill/>
          <a:ln w="38100">
            <a:solidFill>
              <a:schemeClr val="tx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AutoShape 25"/>
          <p:cNvSpPr>
            <a:spLocks/>
          </p:cNvSpPr>
          <p:nvPr/>
        </p:nvSpPr>
        <p:spPr bwMode="auto">
          <a:xfrm rot="20693958">
            <a:off x="10469002" y="2522402"/>
            <a:ext cx="26392" cy="556448"/>
          </a:xfrm>
          <a:custGeom>
            <a:avLst/>
            <a:gdLst/>
            <a:ahLst/>
            <a:cxnLst/>
            <a:rect l="0" t="0" r="r" b="b"/>
            <a:pathLst>
              <a:path w="21474" h="21600">
                <a:moveTo>
                  <a:pt x="0" y="0"/>
                </a:moveTo>
                <a:lnTo>
                  <a:pt x="21474" y="0"/>
                </a:lnTo>
                <a:lnTo>
                  <a:pt x="21600" y="21600"/>
                </a:lnTo>
                <a:lnTo>
                  <a:pt x="126" y="21600"/>
                </a:lnTo>
                <a:close/>
                <a:moveTo>
                  <a:pt x="0" y="0"/>
                </a:moveTo>
              </a:path>
            </a:pathLst>
          </a:custGeom>
          <a:solidFill>
            <a:srgbClr val="1D300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4" name="AutoShape 26"/>
          <p:cNvSpPr>
            <a:spLocks/>
          </p:cNvSpPr>
          <p:nvPr/>
        </p:nvSpPr>
        <p:spPr bwMode="auto">
          <a:xfrm rot="20693958">
            <a:off x="11062241" y="2362925"/>
            <a:ext cx="26392" cy="556448"/>
          </a:xfrm>
          <a:custGeom>
            <a:avLst/>
            <a:gdLst/>
            <a:ahLst/>
            <a:cxnLst/>
            <a:rect l="0" t="0" r="r" b="b"/>
            <a:pathLst>
              <a:path w="21474" h="21600">
                <a:moveTo>
                  <a:pt x="0" y="0"/>
                </a:moveTo>
                <a:lnTo>
                  <a:pt x="21474" y="0"/>
                </a:lnTo>
                <a:lnTo>
                  <a:pt x="21600" y="21600"/>
                </a:lnTo>
                <a:lnTo>
                  <a:pt x="126" y="21600"/>
                </a:lnTo>
                <a:close/>
                <a:moveTo>
                  <a:pt x="0" y="0"/>
                </a:moveTo>
              </a:path>
            </a:pathLst>
          </a:custGeom>
          <a:solidFill>
            <a:srgbClr val="1D300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" name="AutoShape 27"/>
          <p:cNvSpPr>
            <a:spLocks/>
          </p:cNvSpPr>
          <p:nvPr/>
        </p:nvSpPr>
        <p:spPr bwMode="auto">
          <a:xfrm rot="20711821">
            <a:off x="11159775" y="2309001"/>
            <a:ext cx="214576" cy="556448"/>
          </a:xfrm>
          <a:custGeom>
            <a:avLst/>
            <a:gdLst/>
            <a:ahLst/>
            <a:cxnLst/>
            <a:rect l="0" t="0" r="r" b="b"/>
            <a:pathLst>
              <a:path w="21585" h="21598">
                <a:moveTo>
                  <a:pt x="0" y="0"/>
                </a:moveTo>
                <a:lnTo>
                  <a:pt x="21585" y="2"/>
                </a:lnTo>
                <a:lnTo>
                  <a:pt x="21600" y="21600"/>
                </a:lnTo>
                <a:lnTo>
                  <a:pt x="15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003DCC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" name="AutoShape 28"/>
          <p:cNvSpPr>
            <a:spLocks/>
          </p:cNvSpPr>
          <p:nvPr/>
        </p:nvSpPr>
        <p:spPr bwMode="auto">
          <a:xfrm rot="20711821">
            <a:off x="11437461" y="2233278"/>
            <a:ext cx="214576" cy="556448"/>
          </a:xfrm>
          <a:custGeom>
            <a:avLst/>
            <a:gdLst/>
            <a:ahLst/>
            <a:cxnLst/>
            <a:rect l="0" t="0" r="r" b="b"/>
            <a:pathLst>
              <a:path w="21585" h="21598">
                <a:moveTo>
                  <a:pt x="0" y="0"/>
                </a:moveTo>
                <a:lnTo>
                  <a:pt x="21585" y="2"/>
                </a:lnTo>
                <a:lnTo>
                  <a:pt x="21600" y="21600"/>
                </a:lnTo>
                <a:lnTo>
                  <a:pt x="15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003DCC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7" name="AutoShape 29"/>
          <p:cNvSpPr>
            <a:spLocks/>
          </p:cNvSpPr>
          <p:nvPr/>
        </p:nvSpPr>
        <p:spPr bwMode="auto">
          <a:xfrm rot="20711821">
            <a:off x="10058210" y="2751865"/>
            <a:ext cx="86060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8" name="AutoShape 30"/>
          <p:cNvSpPr>
            <a:spLocks/>
          </p:cNvSpPr>
          <p:nvPr/>
        </p:nvSpPr>
        <p:spPr bwMode="auto">
          <a:xfrm rot="20711821">
            <a:off x="9551032" y="2890690"/>
            <a:ext cx="86060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9" name="AutoShape 31"/>
          <p:cNvSpPr>
            <a:spLocks/>
          </p:cNvSpPr>
          <p:nvPr/>
        </p:nvSpPr>
        <p:spPr bwMode="auto">
          <a:xfrm rot="20711821">
            <a:off x="9407599" y="2929699"/>
            <a:ext cx="84912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0" name="AutoShape 32"/>
          <p:cNvSpPr>
            <a:spLocks/>
          </p:cNvSpPr>
          <p:nvPr/>
        </p:nvSpPr>
        <p:spPr bwMode="auto">
          <a:xfrm rot="20711821">
            <a:off x="9671515" y="2819556"/>
            <a:ext cx="351124" cy="299449"/>
          </a:xfrm>
          <a:custGeom>
            <a:avLst/>
            <a:gdLst/>
            <a:ahLst/>
            <a:cxnLst/>
            <a:rect l="0" t="0" r="r" b="b"/>
            <a:pathLst>
              <a:path w="21595" h="21593">
                <a:moveTo>
                  <a:pt x="0" y="0"/>
                </a:moveTo>
                <a:lnTo>
                  <a:pt x="21595" y="7"/>
                </a:lnTo>
                <a:lnTo>
                  <a:pt x="21600" y="21600"/>
                </a:lnTo>
                <a:lnTo>
                  <a:pt x="5" y="21593"/>
                </a:lnTo>
                <a:close/>
                <a:moveTo>
                  <a:pt x="0" y="0"/>
                </a:moveTo>
              </a:path>
            </a:pathLst>
          </a:custGeom>
          <a:solidFill>
            <a:srgbClr val="FCBD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1" name="AutoShape 33"/>
          <p:cNvSpPr>
            <a:spLocks/>
          </p:cNvSpPr>
          <p:nvPr/>
        </p:nvSpPr>
        <p:spPr bwMode="auto">
          <a:xfrm rot="20711821">
            <a:off x="9365143" y="2805789"/>
            <a:ext cx="830763" cy="359110"/>
          </a:xfrm>
          <a:custGeom>
            <a:avLst/>
            <a:gdLst/>
            <a:ahLst/>
            <a:cxnLst/>
            <a:rect l="0" t="0" r="r" b="b"/>
            <a:pathLst>
              <a:path w="21597" h="21587">
                <a:moveTo>
                  <a:pt x="0" y="0"/>
                </a:moveTo>
                <a:lnTo>
                  <a:pt x="21597" y="13"/>
                </a:lnTo>
                <a:lnTo>
                  <a:pt x="21600" y="21600"/>
                </a:lnTo>
                <a:lnTo>
                  <a:pt x="3" y="21587"/>
                </a:lnTo>
                <a:close/>
                <a:moveTo>
                  <a:pt x="0" y="0"/>
                </a:moveTo>
              </a:path>
            </a:pathLst>
          </a:custGeom>
          <a:noFill/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2" name="AutoShape 34"/>
          <p:cNvSpPr>
            <a:spLocks/>
          </p:cNvSpPr>
          <p:nvPr/>
        </p:nvSpPr>
        <p:spPr bwMode="auto">
          <a:xfrm rot="20711821">
            <a:off x="10207381" y="2245899"/>
            <a:ext cx="1559402" cy="830656"/>
          </a:xfrm>
          <a:custGeom>
            <a:avLst/>
            <a:gdLst/>
            <a:ahLst/>
            <a:cxnLst/>
            <a:rect l="0" t="0" r="r" b="b"/>
            <a:pathLst>
              <a:path w="21597" h="21589">
                <a:moveTo>
                  <a:pt x="0" y="0"/>
                </a:moveTo>
                <a:lnTo>
                  <a:pt x="21597" y="11"/>
                </a:lnTo>
                <a:lnTo>
                  <a:pt x="21600" y="21600"/>
                </a:lnTo>
                <a:lnTo>
                  <a:pt x="3" y="21589"/>
                </a:lnTo>
                <a:close/>
                <a:moveTo>
                  <a:pt x="0" y="0"/>
                </a:moveTo>
              </a:path>
            </a:pathLst>
          </a:custGeom>
          <a:noFill/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" name="Rectangle 35"/>
          <p:cNvSpPr>
            <a:spLocks/>
          </p:cNvSpPr>
          <p:nvPr/>
        </p:nvSpPr>
        <p:spPr bwMode="auto">
          <a:xfrm rot="20627071">
            <a:off x="8719121" y="3709873"/>
            <a:ext cx="284571" cy="229463"/>
          </a:xfrm>
          <a:prstGeom prst="rect">
            <a:avLst/>
          </a:prstGeom>
          <a:solidFill>
            <a:srgbClr val="FCBD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" name="Rectangle 36"/>
          <p:cNvSpPr>
            <a:spLocks/>
          </p:cNvSpPr>
          <p:nvPr/>
        </p:nvSpPr>
        <p:spPr bwMode="auto">
          <a:xfrm rot="20627071">
            <a:off x="8802886" y="4257142"/>
            <a:ext cx="385548" cy="45893"/>
          </a:xfrm>
          <a:prstGeom prst="rect">
            <a:avLst/>
          </a:prstGeom>
          <a:solidFill>
            <a:srgbClr val="1D300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5" name="Rectangle 37"/>
          <p:cNvSpPr>
            <a:spLocks/>
          </p:cNvSpPr>
          <p:nvPr/>
        </p:nvSpPr>
        <p:spPr bwMode="auto">
          <a:xfrm rot="20627071">
            <a:off x="8789116" y="4212396"/>
            <a:ext cx="385548" cy="18357"/>
          </a:xfrm>
          <a:prstGeom prst="rect">
            <a:avLst/>
          </a:prstGeom>
          <a:solidFill>
            <a:srgbClr val="1D300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6" name="Line 38"/>
          <p:cNvSpPr>
            <a:spLocks noChangeShapeType="1"/>
          </p:cNvSpPr>
          <p:nvPr/>
        </p:nvSpPr>
        <p:spPr bwMode="auto">
          <a:xfrm rot="10800000" flipH="1">
            <a:off x="8791411" y="4118317"/>
            <a:ext cx="358009" cy="104406"/>
          </a:xfrm>
          <a:prstGeom prst="line">
            <a:avLst/>
          </a:prstGeom>
          <a:noFill/>
          <a:ln w="38100">
            <a:solidFill>
              <a:schemeClr val="tx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" name="Line 39"/>
          <p:cNvSpPr>
            <a:spLocks noChangeShapeType="1"/>
          </p:cNvSpPr>
          <p:nvPr/>
        </p:nvSpPr>
        <p:spPr bwMode="auto">
          <a:xfrm rot="10800000" flipH="1">
            <a:off x="8786821" y="4005880"/>
            <a:ext cx="297193" cy="87196"/>
          </a:xfrm>
          <a:prstGeom prst="line">
            <a:avLst/>
          </a:prstGeom>
          <a:noFill/>
          <a:ln w="38100">
            <a:solidFill>
              <a:schemeClr val="tx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" name="Rectangle 40"/>
          <p:cNvSpPr>
            <a:spLocks/>
          </p:cNvSpPr>
          <p:nvPr/>
        </p:nvSpPr>
        <p:spPr bwMode="auto">
          <a:xfrm rot="20627071">
            <a:off x="8689287" y="3984081"/>
            <a:ext cx="569142" cy="385498"/>
          </a:xfrm>
          <a:prstGeom prst="rect">
            <a:avLst/>
          </a:prstGeom>
          <a:noFill/>
          <a:ln w="15875">
            <a:solidFill>
              <a:schemeClr val="tx1">
                <a:alpha val="25000"/>
              </a:schemeClr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9" name="AutoShape 41"/>
          <p:cNvSpPr>
            <a:spLocks/>
          </p:cNvSpPr>
          <p:nvPr/>
        </p:nvSpPr>
        <p:spPr bwMode="auto">
          <a:xfrm rot="966482">
            <a:off x="10572274" y="3623824"/>
            <a:ext cx="351124" cy="556448"/>
          </a:xfrm>
          <a:custGeom>
            <a:avLst/>
            <a:gdLst/>
            <a:ahLst/>
            <a:cxnLst/>
            <a:rect l="0" t="0" r="r" b="b"/>
            <a:pathLst>
              <a:path w="21591" h="21596">
                <a:moveTo>
                  <a:pt x="0" y="0"/>
                </a:moveTo>
                <a:lnTo>
                  <a:pt x="21591" y="4"/>
                </a:lnTo>
                <a:lnTo>
                  <a:pt x="21600" y="21600"/>
                </a:lnTo>
                <a:lnTo>
                  <a:pt x="9" y="21596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0" name="Line 42"/>
          <p:cNvSpPr>
            <a:spLocks noChangeShapeType="1"/>
          </p:cNvSpPr>
          <p:nvPr/>
        </p:nvSpPr>
        <p:spPr bwMode="auto">
          <a:xfrm flipH="1">
            <a:off x="10223445" y="3511387"/>
            <a:ext cx="148023" cy="524323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" name="Line 43"/>
          <p:cNvSpPr>
            <a:spLocks noChangeShapeType="1"/>
          </p:cNvSpPr>
          <p:nvPr/>
        </p:nvSpPr>
        <p:spPr bwMode="auto">
          <a:xfrm flipH="1">
            <a:off x="10301473" y="3530891"/>
            <a:ext cx="148023" cy="524323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" name="AutoShape 44"/>
          <p:cNvSpPr>
            <a:spLocks/>
          </p:cNvSpPr>
          <p:nvPr/>
        </p:nvSpPr>
        <p:spPr bwMode="auto">
          <a:xfrm rot="948617">
            <a:off x="10446053" y="3544659"/>
            <a:ext cx="26392" cy="556448"/>
          </a:xfrm>
          <a:custGeom>
            <a:avLst/>
            <a:gdLst/>
            <a:ahLst/>
            <a:cxnLst/>
            <a:rect l="0" t="0" r="r" b="b"/>
            <a:pathLst>
              <a:path w="21474" h="21600">
                <a:moveTo>
                  <a:pt x="0" y="0"/>
                </a:moveTo>
                <a:lnTo>
                  <a:pt x="21474" y="0"/>
                </a:lnTo>
                <a:lnTo>
                  <a:pt x="21600" y="21600"/>
                </a:lnTo>
                <a:lnTo>
                  <a:pt x="126" y="21600"/>
                </a:lnTo>
                <a:close/>
                <a:moveTo>
                  <a:pt x="0" y="0"/>
                </a:moveTo>
              </a:path>
            </a:pathLst>
          </a:custGeom>
          <a:solidFill>
            <a:srgbClr val="1D300D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" name="AutoShape 45"/>
          <p:cNvSpPr>
            <a:spLocks/>
          </p:cNvSpPr>
          <p:nvPr/>
        </p:nvSpPr>
        <p:spPr bwMode="auto">
          <a:xfrm rot="948617">
            <a:off x="11036996" y="3712167"/>
            <a:ext cx="26392" cy="556448"/>
          </a:xfrm>
          <a:custGeom>
            <a:avLst/>
            <a:gdLst/>
            <a:ahLst/>
            <a:cxnLst/>
            <a:rect l="0" t="0" r="r" b="b"/>
            <a:pathLst>
              <a:path w="21474" h="21600">
                <a:moveTo>
                  <a:pt x="0" y="0"/>
                </a:moveTo>
                <a:lnTo>
                  <a:pt x="21474" y="0"/>
                </a:lnTo>
                <a:lnTo>
                  <a:pt x="21600" y="21600"/>
                </a:lnTo>
                <a:lnTo>
                  <a:pt x="126" y="21600"/>
                </a:lnTo>
                <a:close/>
                <a:moveTo>
                  <a:pt x="0" y="0"/>
                </a:moveTo>
              </a:path>
            </a:pathLst>
          </a:custGeom>
          <a:solidFill>
            <a:srgbClr val="1D300D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" name="AutoShape 46"/>
          <p:cNvSpPr>
            <a:spLocks/>
          </p:cNvSpPr>
          <p:nvPr/>
        </p:nvSpPr>
        <p:spPr bwMode="auto">
          <a:xfrm rot="966482">
            <a:off x="11134531" y="3764944"/>
            <a:ext cx="214576" cy="556448"/>
          </a:xfrm>
          <a:custGeom>
            <a:avLst/>
            <a:gdLst/>
            <a:ahLst/>
            <a:cxnLst/>
            <a:rect l="0" t="0" r="r" b="b"/>
            <a:pathLst>
              <a:path w="21585" h="21598">
                <a:moveTo>
                  <a:pt x="0" y="0"/>
                </a:moveTo>
                <a:lnTo>
                  <a:pt x="21585" y="2"/>
                </a:lnTo>
                <a:lnTo>
                  <a:pt x="21600" y="21600"/>
                </a:lnTo>
                <a:lnTo>
                  <a:pt x="15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003DCC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5" name="AutoShape 47"/>
          <p:cNvSpPr>
            <a:spLocks/>
          </p:cNvSpPr>
          <p:nvPr/>
        </p:nvSpPr>
        <p:spPr bwMode="auto">
          <a:xfrm rot="966482">
            <a:off x="11412217" y="3841814"/>
            <a:ext cx="214576" cy="556448"/>
          </a:xfrm>
          <a:custGeom>
            <a:avLst/>
            <a:gdLst/>
            <a:ahLst/>
            <a:cxnLst/>
            <a:rect l="0" t="0" r="r" b="b"/>
            <a:pathLst>
              <a:path w="21585" h="21598">
                <a:moveTo>
                  <a:pt x="0" y="0"/>
                </a:moveTo>
                <a:lnTo>
                  <a:pt x="21585" y="2"/>
                </a:lnTo>
                <a:lnTo>
                  <a:pt x="21600" y="21600"/>
                </a:lnTo>
                <a:lnTo>
                  <a:pt x="15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003DCC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6" name="AutoShape 48"/>
          <p:cNvSpPr>
            <a:spLocks/>
          </p:cNvSpPr>
          <p:nvPr/>
        </p:nvSpPr>
        <p:spPr bwMode="auto">
          <a:xfrm rot="966482">
            <a:off x="10037556" y="3564164"/>
            <a:ext cx="86060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7" name="AutoShape 49"/>
          <p:cNvSpPr>
            <a:spLocks/>
          </p:cNvSpPr>
          <p:nvPr/>
        </p:nvSpPr>
        <p:spPr bwMode="auto">
          <a:xfrm rot="966482">
            <a:off x="9531525" y="3421897"/>
            <a:ext cx="84912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8" name="AutoShape 50"/>
          <p:cNvSpPr>
            <a:spLocks/>
          </p:cNvSpPr>
          <p:nvPr/>
        </p:nvSpPr>
        <p:spPr bwMode="auto">
          <a:xfrm rot="966482">
            <a:off x="9391534" y="3378299"/>
            <a:ext cx="86060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9" name="AutoShape 51"/>
          <p:cNvSpPr>
            <a:spLocks/>
          </p:cNvSpPr>
          <p:nvPr/>
        </p:nvSpPr>
        <p:spPr bwMode="auto">
          <a:xfrm rot="966482">
            <a:off x="9653156" y="3491883"/>
            <a:ext cx="351124" cy="299449"/>
          </a:xfrm>
          <a:custGeom>
            <a:avLst/>
            <a:gdLst/>
            <a:ahLst/>
            <a:cxnLst/>
            <a:rect l="0" t="0" r="r" b="b"/>
            <a:pathLst>
              <a:path w="21595" h="21593">
                <a:moveTo>
                  <a:pt x="0" y="0"/>
                </a:moveTo>
                <a:lnTo>
                  <a:pt x="21595" y="7"/>
                </a:lnTo>
                <a:lnTo>
                  <a:pt x="21600" y="21600"/>
                </a:lnTo>
                <a:lnTo>
                  <a:pt x="5" y="21593"/>
                </a:lnTo>
                <a:close/>
                <a:moveTo>
                  <a:pt x="0" y="0"/>
                </a:moveTo>
              </a:path>
            </a:pathLst>
          </a:custGeom>
          <a:solidFill>
            <a:srgbClr val="FCBD00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0" name="AutoShape 52"/>
          <p:cNvSpPr>
            <a:spLocks/>
          </p:cNvSpPr>
          <p:nvPr/>
        </p:nvSpPr>
        <p:spPr bwMode="auto">
          <a:xfrm rot="966482">
            <a:off x="9346783" y="3441401"/>
            <a:ext cx="830763" cy="359110"/>
          </a:xfrm>
          <a:custGeom>
            <a:avLst/>
            <a:gdLst/>
            <a:ahLst/>
            <a:cxnLst/>
            <a:rect l="0" t="0" r="r" b="b"/>
            <a:pathLst>
              <a:path w="21597" h="21587">
                <a:moveTo>
                  <a:pt x="0" y="0"/>
                </a:moveTo>
                <a:lnTo>
                  <a:pt x="21597" y="13"/>
                </a:lnTo>
                <a:lnTo>
                  <a:pt x="21600" y="21600"/>
                </a:lnTo>
                <a:lnTo>
                  <a:pt x="3" y="21587"/>
                </a:lnTo>
                <a:close/>
                <a:moveTo>
                  <a:pt x="0" y="0"/>
                </a:moveTo>
              </a:path>
            </a:pathLst>
          </a:custGeom>
          <a:noFill/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1" name="AutoShape 53"/>
          <p:cNvSpPr>
            <a:spLocks/>
          </p:cNvSpPr>
          <p:nvPr/>
        </p:nvSpPr>
        <p:spPr bwMode="auto">
          <a:xfrm rot="966482">
            <a:off x="10184431" y="3546954"/>
            <a:ext cx="1558255" cy="830656"/>
          </a:xfrm>
          <a:custGeom>
            <a:avLst/>
            <a:gdLst/>
            <a:ahLst/>
            <a:cxnLst/>
            <a:rect l="0" t="0" r="r" b="b"/>
            <a:pathLst>
              <a:path w="21597" h="21589">
                <a:moveTo>
                  <a:pt x="0" y="0"/>
                </a:moveTo>
                <a:lnTo>
                  <a:pt x="21597" y="11"/>
                </a:lnTo>
                <a:lnTo>
                  <a:pt x="21600" y="21600"/>
                </a:lnTo>
                <a:lnTo>
                  <a:pt x="3" y="21589"/>
                </a:lnTo>
                <a:close/>
                <a:moveTo>
                  <a:pt x="0" y="0"/>
                </a:moveTo>
              </a:path>
            </a:pathLst>
          </a:custGeom>
          <a:noFill/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2" name="Rectangle 54"/>
          <p:cNvSpPr>
            <a:spLocks/>
          </p:cNvSpPr>
          <p:nvPr/>
        </p:nvSpPr>
        <p:spPr bwMode="auto">
          <a:xfrm>
            <a:off x="8439140" y="3082291"/>
            <a:ext cx="504884" cy="27536"/>
          </a:xfrm>
          <a:prstGeom prst="rect">
            <a:avLst/>
          </a:prstGeom>
          <a:solidFill>
            <a:srgbClr val="0044FE">
              <a:alpha val="25000"/>
            </a:srgbClr>
          </a:solidFill>
          <a:ln w="15875">
            <a:solidFill>
              <a:schemeClr val="accent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3" name="Rectangle 55"/>
          <p:cNvSpPr>
            <a:spLocks/>
          </p:cNvSpPr>
          <p:nvPr/>
        </p:nvSpPr>
        <p:spPr bwMode="auto">
          <a:xfrm>
            <a:off x="8439140" y="3467789"/>
            <a:ext cx="504884" cy="27536"/>
          </a:xfrm>
          <a:prstGeom prst="rect">
            <a:avLst/>
          </a:prstGeom>
          <a:solidFill>
            <a:srgbClr val="0044FE">
              <a:alpha val="25000"/>
            </a:srgbClr>
          </a:solidFill>
          <a:ln w="15875">
            <a:solidFill>
              <a:schemeClr val="accent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" name="AutoShape 56"/>
          <p:cNvSpPr>
            <a:spLocks/>
          </p:cNvSpPr>
          <p:nvPr/>
        </p:nvSpPr>
        <p:spPr bwMode="auto">
          <a:xfrm>
            <a:off x="8485038" y="3027220"/>
            <a:ext cx="27539" cy="51399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2712">
              <a:alpha val="25000"/>
            </a:srgbClr>
          </a:solidFill>
          <a:ln w="15875">
            <a:solidFill>
              <a:schemeClr val="accent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5" name="AutoShape 57"/>
          <p:cNvSpPr>
            <a:spLocks/>
          </p:cNvSpPr>
          <p:nvPr/>
        </p:nvSpPr>
        <p:spPr bwMode="auto">
          <a:xfrm>
            <a:off x="8870586" y="3027220"/>
            <a:ext cx="27539" cy="51399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2712">
              <a:alpha val="25000"/>
            </a:srgbClr>
          </a:solidFill>
          <a:ln w="15875">
            <a:solidFill>
              <a:schemeClr val="accent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6" name="AutoShape 58"/>
          <p:cNvSpPr>
            <a:spLocks/>
          </p:cNvSpPr>
          <p:nvPr/>
        </p:nvSpPr>
        <p:spPr bwMode="auto">
          <a:xfrm>
            <a:off x="8540117" y="3265862"/>
            <a:ext cx="293751" cy="36714"/>
          </a:xfrm>
          <a:prstGeom prst="roundRect">
            <a:avLst>
              <a:gd name="adj" fmla="val 50000"/>
            </a:avLst>
          </a:prstGeom>
          <a:solidFill>
            <a:srgbClr val="6293FE">
              <a:alpha val="25000"/>
            </a:srgbClr>
          </a:solidFill>
          <a:ln w="15875">
            <a:solidFill>
              <a:schemeClr val="accent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7" name="Oval 59"/>
          <p:cNvSpPr>
            <a:spLocks/>
          </p:cNvSpPr>
          <p:nvPr/>
        </p:nvSpPr>
        <p:spPr bwMode="auto">
          <a:xfrm>
            <a:off x="8319804" y="2917078"/>
            <a:ext cx="743556" cy="743460"/>
          </a:xfrm>
          <a:prstGeom prst="ellipse">
            <a:avLst/>
          </a:prstGeom>
          <a:noFill/>
          <a:ln w="15875">
            <a:solidFill>
              <a:schemeClr val="accent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Measurements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b="1" dirty="0" smtClean="0"/>
              <a:t>Right HRS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Detected scattered electrons from </a:t>
            </a:r>
            <a:r>
              <a:rPr lang="en-US" sz="1800" baseline="30000" dirty="0"/>
              <a:t>3</a:t>
            </a:r>
            <a:r>
              <a:rPr lang="en-US" sz="1800" dirty="0"/>
              <a:t>He(</a:t>
            </a:r>
            <a:r>
              <a:rPr lang="en-US" sz="1800" i="1" dirty="0" err="1"/>
              <a:t>e,e’n</a:t>
            </a:r>
            <a:r>
              <a:rPr lang="en-US" sz="1800" dirty="0"/>
              <a:t>) and 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He(</a:t>
            </a:r>
            <a:r>
              <a:rPr lang="en-US" sz="1800" i="1" dirty="0" err="1" smtClean="0"/>
              <a:t>e,e</a:t>
            </a:r>
            <a:r>
              <a:rPr lang="en-US" sz="1800" i="1" dirty="0" smtClean="0"/>
              <a:t>’</a:t>
            </a:r>
            <a:r>
              <a:rPr lang="en-US" sz="18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Provided trigger for HAND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Detector package included VDCs, trigger scintillators, gas Cherenkov, and lead-glass calorimeters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8" name="Picture 5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41" y="60195"/>
            <a:ext cx="3357953" cy="301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Rectangle 5"/>
          <p:cNvSpPr>
            <a:spLocks/>
          </p:cNvSpPr>
          <p:nvPr/>
        </p:nvSpPr>
        <p:spPr bwMode="auto">
          <a:xfrm rot="12433263">
            <a:off x="9062065" y="1942084"/>
            <a:ext cx="578321" cy="174878"/>
          </a:xfrm>
          <a:prstGeom prst="rect">
            <a:avLst/>
          </a:pr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599" y="6459785"/>
            <a:ext cx="5281863" cy="365125"/>
          </a:xfrm>
        </p:spPr>
        <p:txBody>
          <a:bodyPr/>
          <a:lstStyle/>
          <a:p>
            <a:r>
              <a:rPr lang="en-US" dirty="0" smtClean="0"/>
              <a:t>Hall A Collaboration Meeting	Elena Long &lt;ellie@jlab.org&gt;</a:t>
            </a:r>
            <a:endParaRPr lang="en-US" dirty="0"/>
          </a:p>
        </p:txBody>
      </p:sp>
      <p:sp>
        <p:nvSpPr>
          <p:cNvPr id="71" name="Rectangle 69"/>
          <p:cNvSpPr>
            <a:spLocks/>
          </p:cNvSpPr>
          <p:nvPr/>
        </p:nvSpPr>
        <p:spPr bwMode="auto">
          <a:xfrm>
            <a:off x="9971271" y="4511426"/>
            <a:ext cx="1170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Chalkboard" charset="0"/>
              </a:defRPr>
            </a:lvl1pPr>
            <a:lvl2pPr algn="l">
              <a:defRPr sz="1200">
                <a:solidFill>
                  <a:schemeClr val="tx1"/>
                </a:solidFill>
                <a:latin typeface="Chalkboard" charset="0"/>
              </a:defRPr>
            </a:lvl2pPr>
            <a:lvl3pPr algn="l">
              <a:defRPr sz="1200">
                <a:solidFill>
                  <a:schemeClr val="tx1"/>
                </a:solidFill>
                <a:latin typeface="Chalkboard" charset="0"/>
              </a:defRPr>
            </a:lvl3pPr>
            <a:lvl4pPr algn="l">
              <a:defRPr sz="1200">
                <a:solidFill>
                  <a:schemeClr val="tx1"/>
                </a:solidFill>
                <a:latin typeface="Chalkboard" charset="0"/>
              </a:defRPr>
            </a:lvl4pPr>
            <a:lvl5pPr algn="l">
              <a:defRPr sz="1200">
                <a:solidFill>
                  <a:schemeClr val="tx1"/>
                </a:solidFill>
                <a:latin typeface="Chalkboar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alkboar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alkboar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alkboar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alkboard" charset="0"/>
              </a:defRPr>
            </a:lvl9pPr>
          </a:lstStyle>
          <a:p>
            <a:pPr algn="ctr"/>
            <a:r>
              <a:rPr lang="en-US" sz="2400" b="1" dirty="0">
                <a:latin typeface="+mj-lt"/>
                <a:ea typeface="Baskerville SemiBold" charset="0"/>
                <a:cs typeface="Baskerville SemiBold" charset="0"/>
                <a:sym typeface="Baskerville SemiBold" charset="0"/>
              </a:rPr>
              <a:t>Right HRS</a:t>
            </a:r>
          </a:p>
        </p:txBody>
      </p:sp>
    </p:spTree>
    <p:extLst>
      <p:ext uri="{BB962C8B-B14F-4D97-AF65-F5344CB8AC3E}">
        <p14:creationId xmlns:p14="http://schemas.microsoft.com/office/powerpoint/2010/main" val="4118054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"/>
          <p:cNvSpPr>
            <a:spLocks/>
          </p:cNvSpPr>
          <p:nvPr/>
        </p:nvSpPr>
        <p:spPr bwMode="auto">
          <a:xfrm>
            <a:off x="4171727" y="3183254"/>
            <a:ext cx="339605" cy="220284"/>
          </a:xfrm>
          <a:prstGeom prst="rect">
            <a:avLst/>
          </a:prstGeom>
          <a:noFill/>
          <a:ln w="50800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0" name="Line 3"/>
          <p:cNvSpPr>
            <a:spLocks noChangeShapeType="1"/>
          </p:cNvSpPr>
          <p:nvPr/>
        </p:nvSpPr>
        <p:spPr bwMode="auto">
          <a:xfrm rot="10800000" flipH="1">
            <a:off x="8701909" y="1521943"/>
            <a:ext cx="912233" cy="1768012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Line 4"/>
          <p:cNvSpPr>
            <a:spLocks noChangeShapeType="1"/>
          </p:cNvSpPr>
          <p:nvPr/>
        </p:nvSpPr>
        <p:spPr bwMode="auto">
          <a:xfrm>
            <a:off x="8692729" y="3280777"/>
            <a:ext cx="388990" cy="1250573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Line 6"/>
          <p:cNvSpPr>
            <a:spLocks noChangeShapeType="1"/>
          </p:cNvSpPr>
          <p:nvPr/>
        </p:nvSpPr>
        <p:spPr bwMode="auto">
          <a:xfrm>
            <a:off x="8692729" y="3280777"/>
            <a:ext cx="388990" cy="1250573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Line 7"/>
          <p:cNvSpPr>
            <a:spLocks noChangeShapeType="1"/>
          </p:cNvSpPr>
          <p:nvPr/>
        </p:nvSpPr>
        <p:spPr bwMode="auto">
          <a:xfrm rot="10800000">
            <a:off x="8686992" y="3293397"/>
            <a:ext cx="3078644" cy="905231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Line 8"/>
          <p:cNvSpPr>
            <a:spLocks noChangeShapeType="1"/>
          </p:cNvSpPr>
          <p:nvPr/>
        </p:nvSpPr>
        <p:spPr bwMode="auto">
          <a:xfrm flipH="1">
            <a:off x="8682402" y="2473067"/>
            <a:ext cx="3085528" cy="819183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Line 9"/>
          <p:cNvSpPr>
            <a:spLocks noChangeShapeType="1"/>
          </p:cNvSpPr>
          <p:nvPr/>
        </p:nvSpPr>
        <p:spPr bwMode="auto">
          <a:xfrm>
            <a:off x="4193526" y="3293397"/>
            <a:ext cx="8056339" cy="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Rectangle 10"/>
          <p:cNvSpPr>
            <a:spLocks/>
          </p:cNvSpPr>
          <p:nvPr/>
        </p:nvSpPr>
        <p:spPr bwMode="auto">
          <a:xfrm>
            <a:off x="4703000" y="3201612"/>
            <a:ext cx="651759" cy="174392"/>
          </a:xfrm>
          <a:prstGeom prst="rect">
            <a:avLst/>
          </a:prstGeom>
          <a:solidFill>
            <a:srgbClr val="2B4714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9" name="Rectangle 11"/>
          <p:cNvSpPr>
            <a:spLocks/>
          </p:cNvSpPr>
          <p:nvPr/>
        </p:nvSpPr>
        <p:spPr bwMode="auto">
          <a:xfrm>
            <a:off x="5620970" y="3201612"/>
            <a:ext cx="312110" cy="174392"/>
          </a:xfrm>
          <a:prstGeom prst="rect">
            <a:avLst/>
          </a:prstGeom>
          <a:solidFill>
            <a:srgbClr val="D90B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0" name="Rectangle 12"/>
          <p:cNvSpPr>
            <a:spLocks/>
          </p:cNvSpPr>
          <p:nvPr/>
        </p:nvSpPr>
        <p:spPr bwMode="auto">
          <a:xfrm>
            <a:off x="6079955" y="3201612"/>
            <a:ext cx="137696" cy="174392"/>
          </a:xfrm>
          <a:prstGeom prst="rect">
            <a:avLst/>
          </a:prstGeom>
          <a:solidFill>
            <a:srgbClr val="FCBD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1" name="Rectangle 13"/>
          <p:cNvSpPr>
            <a:spLocks/>
          </p:cNvSpPr>
          <p:nvPr/>
        </p:nvSpPr>
        <p:spPr bwMode="auto">
          <a:xfrm>
            <a:off x="6392065" y="3128184"/>
            <a:ext cx="284571" cy="321248"/>
          </a:xfrm>
          <a:prstGeom prst="rect">
            <a:avLst/>
          </a:prstGeom>
          <a:solidFill>
            <a:srgbClr val="C632F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2" name="Rectangle 14"/>
          <p:cNvSpPr>
            <a:spLocks/>
          </p:cNvSpPr>
          <p:nvPr/>
        </p:nvSpPr>
        <p:spPr bwMode="auto">
          <a:xfrm>
            <a:off x="6795972" y="3201612"/>
            <a:ext cx="642579" cy="174392"/>
          </a:xfrm>
          <a:prstGeom prst="rect">
            <a:avLst/>
          </a:prstGeom>
          <a:solidFill>
            <a:srgbClr val="003DCC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" name="Rectangle 15"/>
          <p:cNvSpPr>
            <a:spLocks/>
          </p:cNvSpPr>
          <p:nvPr/>
        </p:nvSpPr>
        <p:spPr bwMode="auto">
          <a:xfrm>
            <a:off x="7576247" y="3201612"/>
            <a:ext cx="128516" cy="165213"/>
          </a:xfrm>
          <a:prstGeom prst="rect">
            <a:avLst/>
          </a:prstGeom>
          <a:solidFill>
            <a:srgbClr val="66B132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4" name="Rectangle 16"/>
          <p:cNvSpPr>
            <a:spLocks/>
          </p:cNvSpPr>
          <p:nvPr/>
        </p:nvSpPr>
        <p:spPr bwMode="auto">
          <a:xfrm>
            <a:off x="7814920" y="3201612"/>
            <a:ext cx="128516" cy="165213"/>
          </a:xfrm>
          <a:prstGeom prst="rect">
            <a:avLst/>
          </a:prstGeom>
          <a:solidFill>
            <a:srgbClr val="66B132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5" name="Oval 17"/>
          <p:cNvSpPr>
            <a:spLocks/>
          </p:cNvSpPr>
          <p:nvPr/>
        </p:nvSpPr>
        <p:spPr bwMode="auto">
          <a:xfrm>
            <a:off x="8338163" y="2935435"/>
            <a:ext cx="706837" cy="706746"/>
          </a:xfrm>
          <a:prstGeom prst="ellipse">
            <a:avLst/>
          </a:prstGeom>
          <a:noFill/>
          <a:ln w="50800">
            <a:solidFill>
              <a:schemeClr val="accent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6" name="Oval 18"/>
          <p:cNvSpPr>
            <a:spLocks/>
          </p:cNvSpPr>
          <p:nvPr/>
        </p:nvSpPr>
        <p:spPr bwMode="auto">
          <a:xfrm>
            <a:off x="8356522" y="2953792"/>
            <a:ext cx="670118" cy="670032"/>
          </a:xfrm>
          <a:prstGeom prst="ellipse">
            <a:avLst/>
          </a:prstGeom>
          <a:noFill/>
          <a:ln w="15875">
            <a:solidFill>
              <a:schemeClr val="accent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7" name="Rectangle 19"/>
          <p:cNvSpPr>
            <a:spLocks/>
          </p:cNvSpPr>
          <p:nvPr/>
        </p:nvSpPr>
        <p:spPr bwMode="auto">
          <a:xfrm>
            <a:off x="12037584" y="3018042"/>
            <a:ext cx="212281" cy="532354"/>
          </a:xfrm>
          <a:prstGeom prst="rect">
            <a:avLst/>
          </a:prstGeom>
          <a:solidFill>
            <a:srgbClr val="808080">
              <a:alpha val="25000"/>
            </a:srgbClr>
          </a:solidFill>
          <a:ln w="38100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8" name="Oval 20"/>
          <p:cNvSpPr>
            <a:spLocks/>
          </p:cNvSpPr>
          <p:nvPr/>
        </p:nvSpPr>
        <p:spPr bwMode="auto">
          <a:xfrm>
            <a:off x="7888357" y="2485688"/>
            <a:ext cx="1606448" cy="1606241"/>
          </a:xfrm>
          <a:prstGeom prst="ellipse">
            <a:avLst/>
          </a:prstGeom>
          <a:noFill/>
          <a:ln w="12700">
            <a:solidFill>
              <a:srgbClr val="47CCFC">
                <a:alpha val="25000"/>
              </a:srgbClr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9" name="Oval 21"/>
          <p:cNvSpPr>
            <a:spLocks/>
          </p:cNvSpPr>
          <p:nvPr/>
        </p:nvSpPr>
        <p:spPr bwMode="auto">
          <a:xfrm>
            <a:off x="5474095" y="62559"/>
            <a:ext cx="6434974" cy="6434141"/>
          </a:xfrm>
          <a:prstGeom prst="ellipse">
            <a:avLst/>
          </a:prstGeom>
          <a:noFill/>
          <a:ln w="25400">
            <a:solidFill>
              <a:srgbClr val="00BAFB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0" name="AutoShape 22"/>
          <p:cNvSpPr>
            <a:spLocks/>
          </p:cNvSpPr>
          <p:nvPr/>
        </p:nvSpPr>
        <p:spPr bwMode="auto">
          <a:xfrm rot="20711821">
            <a:off x="10595223" y="2442090"/>
            <a:ext cx="351124" cy="556448"/>
          </a:xfrm>
          <a:custGeom>
            <a:avLst/>
            <a:gdLst/>
            <a:ahLst/>
            <a:cxnLst/>
            <a:rect l="0" t="0" r="r" b="b"/>
            <a:pathLst>
              <a:path w="21591" h="21596">
                <a:moveTo>
                  <a:pt x="0" y="0"/>
                </a:moveTo>
                <a:lnTo>
                  <a:pt x="21591" y="4"/>
                </a:lnTo>
                <a:lnTo>
                  <a:pt x="21600" y="21600"/>
                </a:lnTo>
                <a:lnTo>
                  <a:pt x="9" y="21596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1" name="Line 23"/>
          <p:cNvSpPr>
            <a:spLocks noChangeShapeType="1"/>
          </p:cNvSpPr>
          <p:nvPr/>
        </p:nvSpPr>
        <p:spPr bwMode="auto">
          <a:xfrm>
            <a:off x="10246394" y="2578620"/>
            <a:ext cx="142285" cy="525470"/>
          </a:xfrm>
          <a:prstGeom prst="line">
            <a:avLst/>
          </a:prstGeom>
          <a:noFill/>
          <a:ln w="38100">
            <a:solidFill>
              <a:schemeClr val="tx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Line 24"/>
          <p:cNvSpPr>
            <a:spLocks noChangeShapeType="1"/>
          </p:cNvSpPr>
          <p:nvPr/>
        </p:nvSpPr>
        <p:spPr bwMode="auto">
          <a:xfrm>
            <a:off x="10323274" y="2555674"/>
            <a:ext cx="143433" cy="525470"/>
          </a:xfrm>
          <a:prstGeom prst="line">
            <a:avLst/>
          </a:prstGeom>
          <a:noFill/>
          <a:ln w="38100">
            <a:solidFill>
              <a:schemeClr val="tx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AutoShape 25"/>
          <p:cNvSpPr>
            <a:spLocks/>
          </p:cNvSpPr>
          <p:nvPr/>
        </p:nvSpPr>
        <p:spPr bwMode="auto">
          <a:xfrm rot="20693958">
            <a:off x="10469002" y="2522402"/>
            <a:ext cx="26392" cy="556448"/>
          </a:xfrm>
          <a:custGeom>
            <a:avLst/>
            <a:gdLst/>
            <a:ahLst/>
            <a:cxnLst/>
            <a:rect l="0" t="0" r="r" b="b"/>
            <a:pathLst>
              <a:path w="21474" h="21600">
                <a:moveTo>
                  <a:pt x="0" y="0"/>
                </a:moveTo>
                <a:lnTo>
                  <a:pt x="21474" y="0"/>
                </a:lnTo>
                <a:lnTo>
                  <a:pt x="21600" y="21600"/>
                </a:lnTo>
                <a:lnTo>
                  <a:pt x="126" y="21600"/>
                </a:lnTo>
                <a:close/>
                <a:moveTo>
                  <a:pt x="0" y="0"/>
                </a:moveTo>
              </a:path>
            </a:pathLst>
          </a:custGeom>
          <a:solidFill>
            <a:srgbClr val="1D300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4" name="AutoShape 26"/>
          <p:cNvSpPr>
            <a:spLocks/>
          </p:cNvSpPr>
          <p:nvPr/>
        </p:nvSpPr>
        <p:spPr bwMode="auto">
          <a:xfrm rot="20693958">
            <a:off x="11062241" y="2362925"/>
            <a:ext cx="26392" cy="556448"/>
          </a:xfrm>
          <a:custGeom>
            <a:avLst/>
            <a:gdLst/>
            <a:ahLst/>
            <a:cxnLst/>
            <a:rect l="0" t="0" r="r" b="b"/>
            <a:pathLst>
              <a:path w="21474" h="21600">
                <a:moveTo>
                  <a:pt x="0" y="0"/>
                </a:moveTo>
                <a:lnTo>
                  <a:pt x="21474" y="0"/>
                </a:lnTo>
                <a:lnTo>
                  <a:pt x="21600" y="21600"/>
                </a:lnTo>
                <a:lnTo>
                  <a:pt x="126" y="21600"/>
                </a:lnTo>
                <a:close/>
                <a:moveTo>
                  <a:pt x="0" y="0"/>
                </a:moveTo>
              </a:path>
            </a:pathLst>
          </a:custGeom>
          <a:solidFill>
            <a:srgbClr val="1D300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" name="AutoShape 27"/>
          <p:cNvSpPr>
            <a:spLocks/>
          </p:cNvSpPr>
          <p:nvPr/>
        </p:nvSpPr>
        <p:spPr bwMode="auto">
          <a:xfrm rot="20711821">
            <a:off x="11159775" y="2309001"/>
            <a:ext cx="214576" cy="556448"/>
          </a:xfrm>
          <a:custGeom>
            <a:avLst/>
            <a:gdLst/>
            <a:ahLst/>
            <a:cxnLst/>
            <a:rect l="0" t="0" r="r" b="b"/>
            <a:pathLst>
              <a:path w="21585" h="21598">
                <a:moveTo>
                  <a:pt x="0" y="0"/>
                </a:moveTo>
                <a:lnTo>
                  <a:pt x="21585" y="2"/>
                </a:lnTo>
                <a:lnTo>
                  <a:pt x="21600" y="21600"/>
                </a:lnTo>
                <a:lnTo>
                  <a:pt x="15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003DCC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" name="AutoShape 28"/>
          <p:cNvSpPr>
            <a:spLocks/>
          </p:cNvSpPr>
          <p:nvPr/>
        </p:nvSpPr>
        <p:spPr bwMode="auto">
          <a:xfrm rot="20711821">
            <a:off x="11437461" y="2233278"/>
            <a:ext cx="214576" cy="556448"/>
          </a:xfrm>
          <a:custGeom>
            <a:avLst/>
            <a:gdLst/>
            <a:ahLst/>
            <a:cxnLst/>
            <a:rect l="0" t="0" r="r" b="b"/>
            <a:pathLst>
              <a:path w="21585" h="21598">
                <a:moveTo>
                  <a:pt x="0" y="0"/>
                </a:moveTo>
                <a:lnTo>
                  <a:pt x="21585" y="2"/>
                </a:lnTo>
                <a:lnTo>
                  <a:pt x="21600" y="21600"/>
                </a:lnTo>
                <a:lnTo>
                  <a:pt x="15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003DCC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7" name="AutoShape 29"/>
          <p:cNvSpPr>
            <a:spLocks/>
          </p:cNvSpPr>
          <p:nvPr/>
        </p:nvSpPr>
        <p:spPr bwMode="auto">
          <a:xfrm rot="20711821">
            <a:off x="10058210" y="2751865"/>
            <a:ext cx="86060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8" name="AutoShape 30"/>
          <p:cNvSpPr>
            <a:spLocks/>
          </p:cNvSpPr>
          <p:nvPr/>
        </p:nvSpPr>
        <p:spPr bwMode="auto">
          <a:xfrm rot="20711821">
            <a:off x="9551032" y="2890690"/>
            <a:ext cx="86060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9" name="AutoShape 31"/>
          <p:cNvSpPr>
            <a:spLocks/>
          </p:cNvSpPr>
          <p:nvPr/>
        </p:nvSpPr>
        <p:spPr bwMode="auto">
          <a:xfrm rot="20711821">
            <a:off x="9407599" y="2929699"/>
            <a:ext cx="84912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0" name="AutoShape 32"/>
          <p:cNvSpPr>
            <a:spLocks/>
          </p:cNvSpPr>
          <p:nvPr/>
        </p:nvSpPr>
        <p:spPr bwMode="auto">
          <a:xfrm rot="20711821">
            <a:off x="9671515" y="2819556"/>
            <a:ext cx="351124" cy="299449"/>
          </a:xfrm>
          <a:custGeom>
            <a:avLst/>
            <a:gdLst/>
            <a:ahLst/>
            <a:cxnLst/>
            <a:rect l="0" t="0" r="r" b="b"/>
            <a:pathLst>
              <a:path w="21595" h="21593">
                <a:moveTo>
                  <a:pt x="0" y="0"/>
                </a:moveTo>
                <a:lnTo>
                  <a:pt x="21595" y="7"/>
                </a:lnTo>
                <a:lnTo>
                  <a:pt x="21600" y="21600"/>
                </a:lnTo>
                <a:lnTo>
                  <a:pt x="5" y="21593"/>
                </a:lnTo>
                <a:close/>
                <a:moveTo>
                  <a:pt x="0" y="0"/>
                </a:moveTo>
              </a:path>
            </a:pathLst>
          </a:custGeom>
          <a:solidFill>
            <a:srgbClr val="FCBD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1" name="AutoShape 33"/>
          <p:cNvSpPr>
            <a:spLocks/>
          </p:cNvSpPr>
          <p:nvPr/>
        </p:nvSpPr>
        <p:spPr bwMode="auto">
          <a:xfrm rot="20711821">
            <a:off x="9365143" y="2805789"/>
            <a:ext cx="830763" cy="359110"/>
          </a:xfrm>
          <a:custGeom>
            <a:avLst/>
            <a:gdLst/>
            <a:ahLst/>
            <a:cxnLst/>
            <a:rect l="0" t="0" r="r" b="b"/>
            <a:pathLst>
              <a:path w="21597" h="21587">
                <a:moveTo>
                  <a:pt x="0" y="0"/>
                </a:moveTo>
                <a:lnTo>
                  <a:pt x="21597" y="13"/>
                </a:lnTo>
                <a:lnTo>
                  <a:pt x="21600" y="21600"/>
                </a:lnTo>
                <a:lnTo>
                  <a:pt x="3" y="21587"/>
                </a:lnTo>
                <a:close/>
                <a:moveTo>
                  <a:pt x="0" y="0"/>
                </a:moveTo>
              </a:path>
            </a:pathLst>
          </a:custGeom>
          <a:noFill/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2" name="AutoShape 34"/>
          <p:cNvSpPr>
            <a:spLocks/>
          </p:cNvSpPr>
          <p:nvPr/>
        </p:nvSpPr>
        <p:spPr bwMode="auto">
          <a:xfrm rot="20711821">
            <a:off x="10207381" y="2245899"/>
            <a:ext cx="1559402" cy="830656"/>
          </a:xfrm>
          <a:custGeom>
            <a:avLst/>
            <a:gdLst/>
            <a:ahLst/>
            <a:cxnLst/>
            <a:rect l="0" t="0" r="r" b="b"/>
            <a:pathLst>
              <a:path w="21597" h="21589">
                <a:moveTo>
                  <a:pt x="0" y="0"/>
                </a:moveTo>
                <a:lnTo>
                  <a:pt x="21597" y="11"/>
                </a:lnTo>
                <a:lnTo>
                  <a:pt x="21600" y="21600"/>
                </a:lnTo>
                <a:lnTo>
                  <a:pt x="3" y="21589"/>
                </a:lnTo>
                <a:close/>
                <a:moveTo>
                  <a:pt x="0" y="0"/>
                </a:moveTo>
              </a:path>
            </a:pathLst>
          </a:custGeom>
          <a:noFill/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" name="Rectangle 35"/>
          <p:cNvSpPr>
            <a:spLocks/>
          </p:cNvSpPr>
          <p:nvPr/>
        </p:nvSpPr>
        <p:spPr bwMode="auto">
          <a:xfrm rot="20627071">
            <a:off x="8719121" y="3709873"/>
            <a:ext cx="284571" cy="229463"/>
          </a:xfrm>
          <a:prstGeom prst="rect">
            <a:avLst/>
          </a:prstGeom>
          <a:solidFill>
            <a:srgbClr val="FCBD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" name="Rectangle 36"/>
          <p:cNvSpPr>
            <a:spLocks/>
          </p:cNvSpPr>
          <p:nvPr/>
        </p:nvSpPr>
        <p:spPr bwMode="auto">
          <a:xfrm rot="20627071">
            <a:off x="8802886" y="4257142"/>
            <a:ext cx="385548" cy="45893"/>
          </a:xfrm>
          <a:prstGeom prst="rect">
            <a:avLst/>
          </a:prstGeom>
          <a:solidFill>
            <a:srgbClr val="1D300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5" name="Rectangle 37"/>
          <p:cNvSpPr>
            <a:spLocks/>
          </p:cNvSpPr>
          <p:nvPr/>
        </p:nvSpPr>
        <p:spPr bwMode="auto">
          <a:xfrm rot="20627071">
            <a:off x="8789116" y="4212396"/>
            <a:ext cx="385548" cy="18357"/>
          </a:xfrm>
          <a:prstGeom prst="rect">
            <a:avLst/>
          </a:prstGeom>
          <a:solidFill>
            <a:srgbClr val="1D300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6" name="Line 38"/>
          <p:cNvSpPr>
            <a:spLocks noChangeShapeType="1"/>
          </p:cNvSpPr>
          <p:nvPr/>
        </p:nvSpPr>
        <p:spPr bwMode="auto">
          <a:xfrm rot="10800000" flipH="1">
            <a:off x="8791411" y="4118317"/>
            <a:ext cx="358009" cy="104406"/>
          </a:xfrm>
          <a:prstGeom prst="line">
            <a:avLst/>
          </a:prstGeom>
          <a:noFill/>
          <a:ln w="38100">
            <a:solidFill>
              <a:schemeClr val="tx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" name="Line 39"/>
          <p:cNvSpPr>
            <a:spLocks noChangeShapeType="1"/>
          </p:cNvSpPr>
          <p:nvPr/>
        </p:nvSpPr>
        <p:spPr bwMode="auto">
          <a:xfrm rot="10800000" flipH="1">
            <a:off x="8786821" y="4005880"/>
            <a:ext cx="297193" cy="87196"/>
          </a:xfrm>
          <a:prstGeom prst="line">
            <a:avLst/>
          </a:prstGeom>
          <a:noFill/>
          <a:ln w="38100">
            <a:solidFill>
              <a:schemeClr val="tx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" name="Rectangle 40"/>
          <p:cNvSpPr>
            <a:spLocks/>
          </p:cNvSpPr>
          <p:nvPr/>
        </p:nvSpPr>
        <p:spPr bwMode="auto">
          <a:xfrm rot="20627071">
            <a:off x="8689287" y="3984081"/>
            <a:ext cx="569142" cy="385498"/>
          </a:xfrm>
          <a:prstGeom prst="rect">
            <a:avLst/>
          </a:prstGeom>
          <a:noFill/>
          <a:ln w="15875">
            <a:solidFill>
              <a:schemeClr val="tx1">
                <a:alpha val="25000"/>
              </a:schemeClr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9" name="AutoShape 41"/>
          <p:cNvSpPr>
            <a:spLocks/>
          </p:cNvSpPr>
          <p:nvPr/>
        </p:nvSpPr>
        <p:spPr bwMode="auto">
          <a:xfrm rot="966482">
            <a:off x="10572274" y="3623824"/>
            <a:ext cx="351124" cy="556448"/>
          </a:xfrm>
          <a:custGeom>
            <a:avLst/>
            <a:gdLst/>
            <a:ahLst/>
            <a:cxnLst/>
            <a:rect l="0" t="0" r="r" b="b"/>
            <a:pathLst>
              <a:path w="21591" h="21596">
                <a:moveTo>
                  <a:pt x="0" y="0"/>
                </a:moveTo>
                <a:lnTo>
                  <a:pt x="21591" y="4"/>
                </a:lnTo>
                <a:lnTo>
                  <a:pt x="21600" y="21600"/>
                </a:lnTo>
                <a:lnTo>
                  <a:pt x="9" y="21596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0" name="Line 42"/>
          <p:cNvSpPr>
            <a:spLocks noChangeShapeType="1"/>
          </p:cNvSpPr>
          <p:nvPr/>
        </p:nvSpPr>
        <p:spPr bwMode="auto">
          <a:xfrm flipH="1">
            <a:off x="10223445" y="3511387"/>
            <a:ext cx="148023" cy="524323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" name="Line 43"/>
          <p:cNvSpPr>
            <a:spLocks noChangeShapeType="1"/>
          </p:cNvSpPr>
          <p:nvPr/>
        </p:nvSpPr>
        <p:spPr bwMode="auto">
          <a:xfrm flipH="1">
            <a:off x="10301473" y="3530891"/>
            <a:ext cx="148023" cy="524323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" name="AutoShape 44"/>
          <p:cNvSpPr>
            <a:spLocks/>
          </p:cNvSpPr>
          <p:nvPr/>
        </p:nvSpPr>
        <p:spPr bwMode="auto">
          <a:xfrm rot="948617">
            <a:off x="10446053" y="3544659"/>
            <a:ext cx="26392" cy="556448"/>
          </a:xfrm>
          <a:custGeom>
            <a:avLst/>
            <a:gdLst/>
            <a:ahLst/>
            <a:cxnLst/>
            <a:rect l="0" t="0" r="r" b="b"/>
            <a:pathLst>
              <a:path w="21474" h="21600">
                <a:moveTo>
                  <a:pt x="0" y="0"/>
                </a:moveTo>
                <a:lnTo>
                  <a:pt x="21474" y="0"/>
                </a:lnTo>
                <a:lnTo>
                  <a:pt x="21600" y="21600"/>
                </a:lnTo>
                <a:lnTo>
                  <a:pt x="126" y="21600"/>
                </a:lnTo>
                <a:close/>
                <a:moveTo>
                  <a:pt x="0" y="0"/>
                </a:moveTo>
              </a:path>
            </a:pathLst>
          </a:custGeom>
          <a:solidFill>
            <a:srgbClr val="1D300D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" name="AutoShape 45"/>
          <p:cNvSpPr>
            <a:spLocks/>
          </p:cNvSpPr>
          <p:nvPr/>
        </p:nvSpPr>
        <p:spPr bwMode="auto">
          <a:xfrm rot="948617">
            <a:off x="11036996" y="3712167"/>
            <a:ext cx="26392" cy="556448"/>
          </a:xfrm>
          <a:custGeom>
            <a:avLst/>
            <a:gdLst/>
            <a:ahLst/>
            <a:cxnLst/>
            <a:rect l="0" t="0" r="r" b="b"/>
            <a:pathLst>
              <a:path w="21474" h="21600">
                <a:moveTo>
                  <a:pt x="0" y="0"/>
                </a:moveTo>
                <a:lnTo>
                  <a:pt x="21474" y="0"/>
                </a:lnTo>
                <a:lnTo>
                  <a:pt x="21600" y="21600"/>
                </a:lnTo>
                <a:lnTo>
                  <a:pt x="126" y="21600"/>
                </a:lnTo>
                <a:close/>
                <a:moveTo>
                  <a:pt x="0" y="0"/>
                </a:moveTo>
              </a:path>
            </a:pathLst>
          </a:custGeom>
          <a:solidFill>
            <a:srgbClr val="1D300D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" name="AutoShape 46"/>
          <p:cNvSpPr>
            <a:spLocks/>
          </p:cNvSpPr>
          <p:nvPr/>
        </p:nvSpPr>
        <p:spPr bwMode="auto">
          <a:xfrm rot="966482">
            <a:off x="11134531" y="3764944"/>
            <a:ext cx="214576" cy="556448"/>
          </a:xfrm>
          <a:custGeom>
            <a:avLst/>
            <a:gdLst/>
            <a:ahLst/>
            <a:cxnLst/>
            <a:rect l="0" t="0" r="r" b="b"/>
            <a:pathLst>
              <a:path w="21585" h="21598">
                <a:moveTo>
                  <a:pt x="0" y="0"/>
                </a:moveTo>
                <a:lnTo>
                  <a:pt x="21585" y="2"/>
                </a:lnTo>
                <a:lnTo>
                  <a:pt x="21600" y="21600"/>
                </a:lnTo>
                <a:lnTo>
                  <a:pt x="15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003DCC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5" name="AutoShape 47"/>
          <p:cNvSpPr>
            <a:spLocks/>
          </p:cNvSpPr>
          <p:nvPr/>
        </p:nvSpPr>
        <p:spPr bwMode="auto">
          <a:xfrm rot="966482">
            <a:off x="11412217" y="3841814"/>
            <a:ext cx="214576" cy="556448"/>
          </a:xfrm>
          <a:custGeom>
            <a:avLst/>
            <a:gdLst/>
            <a:ahLst/>
            <a:cxnLst/>
            <a:rect l="0" t="0" r="r" b="b"/>
            <a:pathLst>
              <a:path w="21585" h="21598">
                <a:moveTo>
                  <a:pt x="0" y="0"/>
                </a:moveTo>
                <a:lnTo>
                  <a:pt x="21585" y="2"/>
                </a:lnTo>
                <a:lnTo>
                  <a:pt x="21600" y="21600"/>
                </a:lnTo>
                <a:lnTo>
                  <a:pt x="15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003DCC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6" name="AutoShape 48"/>
          <p:cNvSpPr>
            <a:spLocks/>
          </p:cNvSpPr>
          <p:nvPr/>
        </p:nvSpPr>
        <p:spPr bwMode="auto">
          <a:xfrm rot="966482">
            <a:off x="10037556" y="3564164"/>
            <a:ext cx="86060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7" name="AutoShape 49"/>
          <p:cNvSpPr>
            <a:spLocks/>
          </p:cNvSpPr>
          <p:nvPr/>
        </p:nvSpPr>
        <p:spPr bwMode="auto">
          <a:xfrm rot="966482">
            <a:off x="9531525" y="3421897"/>
            <a:ext cx="84912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8" name="AutoShape 50"/>
          <p:cNvSpPr>
            <a:spLocks/>
          </p:cNvSpPr>
          <p:nvPr/>
        </p:nvSpPr>
        <p:spPr bwMode="auto">
          <a:xfrm rot="966482">
            <a:off x="9391534" y="3378299"/>
            <a:ext cx="86060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9" name="AutoShape 51"/>
          <p:cNvSpPr>
            <a:spLocks/>
          </p:cNvSpPr>
          <p:nvPr/>
        </p:nvSpPr>
        <p:spPr bwMode="auto">
          <a:xfrm rot="966482">
            <a:off x="9653156" y="3491883"/>
            <a:ext cx="351124" cy="299449"/>
          </a:xfrm>
          <a:custGeom>
            <a:avLst/>
            <a:gdLst/>
            <a:ahLst/>
            <a:cxnLst/>
            <a:rect l="0" t="0" r="r" b="b"/>
            <a:pathLst>
              <a:path w="21595" h="21593">
                <a:moveTo>
                  <a:pt x="0" y="0"/>
                </a:moveTo>
                <a:lnTo>
                  <a:pt x="21595" y="7"/>
                </a:lnTo>
                <a:lnTo>
                  <a:pt x="21600" y="21600"/>
                </a:lnTo>
                <a:lnTo>
                  <a:pt x="5" y="21593"/>
                </a:lnTo>
                <a:close/>
                <a:moveTo>
                  <a:pt x="0" y="0"/>
                </a:moveTo>
              </a:path>
            </a:pathLst>
          </a:custGeom>
          <a:solidFill>
            <a:srgbClr val="FCBD00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0" name="AutoShape 52"/>
          <p:cNvSpPr>
            <a:spLocks/>
          </p:cNvSpPr>
          <p:nvPr/>
        </p:nvSpPr>
        <p:spPr bwMode="auto">
          <a:xfrm rot="966482">
            <a:off x="9346783" y="3441401"/>
            <a:ext cx="830763" cy="359110"/>
          </a:xfrm>
          <a:custGeom>
            <a:avLst/>
            <a:gdLst/>
            <a:ahLst/>
            <a:cxnLst/>
            <a:rect l="0" t="0" r="r" b="b"/>
            <a:pathLst>
              <a:path w="21597" h="21587">
                <a:moveTo>
                  <a:pt x="0" y="0"/>
                </a:moveTo>
                <a:lnTo>
                  <a:pt x="21597" y="13"/>
                </a:lnTo>
                <a:lnTo>
                  <a:pt x="21600" y="21600"/>
                </a:lnTo>
                <a:lnTo>
                  <a:pt x="3" y="21587"/>
                </a:lnTo>
                <a:close/>
                <a:moveTo>
                  <a:pt x="0" y="0"/>
                </a:moveTo>
              </a:path>
            </a:pathLst>
          </a:custGeom>
          <a:noFill/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1" name="AutoShape 53"/>
          <p:cNvSpPr>
            <a:spLocks/>
          </p:cNvSpPr>
          <p:nvPr/>
        </p:nvSpPr>
        <p:spPr bwMode="auto">
          <a:xfrm rot="966482">
            <a:off x="10184431" y="3546954"/>
            <a:ext cx="1558255" cy="830656"/>
          </a:xfrm>
          <a:custGeom>
            <a:avLst/>
            <a:gdLst/>
            <a:ahLst/>
            <a:cxnLst/>
            <a:rect l="0" t="0" r="r" b="b"/>
            <a:pathLst>
              <a:path w="21597" h="21589">
                <a:moveTo>
                  <a:pt x="0" y="0"/>
                </a:moveTo>
                <a:lnTo>
                  <a:pt x="21597" y="11"/>
                </a:lnTo>
                <a:lnTo>
                  <a:pt x="21600" y="21600"/>
                </a:lnTo>
                <a:lnTo>
                  <a:pt x="3" y="21589"/>
                </a:lnTo>
                <a:close/>
                <a:moveTo>
                  <a:pt x="0" y="0"/>
                </a:moveTo>
              </a:path>
            </a:pathLst>
          </a:custGeom>
          <a:noFill/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2" name="Rectangle 54"/>
          <p:cNvSpPr>
            <a:spLocks/>
          </p:cNvSpPr>
          <p:nvPr/>
        </p:nvSpPr>
        <p:spPr bwMode="auto">
          <a:xfrm>
            <a:off x="8439140" y="3082291"/>
            <a:ext cx="504884" cy="27536"/>
          </a:xfrm>
          <a:prstGeom prst="rect">
            <a:avLst/>
          </a:prstGeom>
          <a:solidFill>
            <a:srgbClr val="0044FE">
              <a:alpha val="25000"/>
            </a:srgbClr>
          </a:solidFill>
          <a:ln w="15875">
            <a:solidFill>
              <a:schemeClr val="accent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3" name="Rectangle 55"/>
          <p:cNvSpPr>
            <a:spLocks/>
          </p:cNvSpPr>
          <p:nvPr/>
        </p:nvSpPr>
        <p:spPr bwMode="auto">
          <a:xfrm>
            <a:off x="8439140" y="3467789"/>
            <a:ext cx="504884" cy="27536"/>
          </a:xfrm>
          <a:prstGeom prst="rect">
            <a:avLst/>
          </a:prstGeom>
          <a:solidFill>
            <a:srgbClr val="0044FE">
              <a:alpha val="25000"/>
            </a:srgbClr>
          </a:solidFill>
          <a:ln w="15875">
            <a:solidFill>
              <a:schemeClr val="accent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" name="AutoShape 56"/>
          <p:cNvSpPr>
            <a:spLocks/>
          </p:cNvSpPr>
          <p:nvPr/>
        </p:nvSpPr>
        <p:spPr bwMode="auto">
          <a:xfrm>
            <a:off x="8485038" y="3027220"/>
            <a:ext cx="27539" cy="51399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2712">
              <a:alpha val="25000"/>
            </a:srgbClr>
          </a:solidFill>
          <a:ln w="15875">
            <a:solidFill>
              <a:schemeClr val="accent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5" name="AutoShape 57"/>
          <p:cNvSpPr>
            <a:spLocks/>
          </p:cNvSpPr>
          <p:nvPr/>
        </p:nvSpPr>
        <p:spPr bwMode="auto">
          <a:xfrm>
            <a:off x="8870586" y="3027220"/>
            <a:ext cx="27539" cy="51399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2712">
              <a:alpha val="25000"/>
            </a:srgbClr>
          </a:solidFill>
          <a:ln w="15875">
            <a:solidFill>
              <a:schemeClr val="accent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6" name="AutoShape 58"/>
          <p:cNvSpPr>
            <a:spLocks/>
          </p:cNvSpPr>
          <p:nvPr/>
        </p:nvSpPr>
        <p:spPr bwMode="auto">
          <a:xfrm>
            <a:off x="8540117" y="3265862"/>
            <a:ext cx="293751" cy="36714"/>
          </a:xfrm>
          <a:prstGeom prst="roundRect">
            <a:avLst>
              <a:gd name="adj" fmla="val 50000"/>
            </a:avLst>
          </a:prstGeom>
          <a:solidFill>
            <a:srgbClr val="6293FE">
              <a:alpha val="25000"/>
            </a:srgbClr>
          </a:solidFill>
          <a:ln w="15875">
            <a:solidFill>
              <a:schemeClr val="accent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7" name="Oval 59"/>
          <p:cNvSpPr>
            <a:spLocks/>
          </p:cNvSpPr>
          <p:nvPr/>
        </p:nvSpPr>
        <p:spPr bwMode="auto">
          <a:xfrm>
            <a:off x="8319804" y="2917078"/>
            <a:ext cx="743556" cy="743460"/>
          </a:xfrm>
          <a:prstGeom prst="ellipse">
            <a:avLst/>
          </a:prstGeom>
          <a:noFill/>
          <a:ln w="15875">
            <a:solidFill>
              <a:schemeClr val="accent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Measurements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b="1" dirty="0" smtClean="0"/>
              <a:t>Right HRS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Detected scattered electrons from </a:t>
            </a:r>
            <a:r>
              <a:rPr lang="en-US" sz="1800" baseline="30000" dirty="0"/>
              <a:t>3</a:t>
            </a:r>
            <a:r>
              <a:rPr lang="en-US" sz="1800" dirty="0"/>
              <a:t>He(</a:t>
            </a:r>
            <a:r>
              <a:rPr lang="en-US" sz="1800" i="1" dirty="0" err="1"/>
              <a:t>e,e’n</a:t>
            </a:r>
            <a:r>
              <a:rPr lang="en-US" sz="1800" dirty="0"/>
              <a:t>) and 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He(</a:t>
            </a:r>
            <a:r>
              <a:rPr lang="en-US" sz="1800" i="1" dirty="0" err="1" smtClean="0"/>
              <a:t>e,e</a:t>
            </a:r>
            <a:r>
              <a:rPr lang="en-US" sz="1800" i="1" dirty="0" smtClean="0"/>
              <a:t>’</a:t>
            </a:r>
            <a:r>
              <a:rPr lang="en-US" sz="18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Provided trigger for HAND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Detector package included VDCs, trigger scintillators, gas Cherenkov, and lead-glass calorimeters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7" name="Picture 7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738" y="3589978"/>
            <a:ext cx="3670073" cy="270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5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41" y="60195"/>
            <a:ext cx="3357953" cy="301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Rectangle 5"/>
          <p:cNvSpPr>
            <a:spLocks/>
          </p:cNvSpPr>
          <p:nvPr/>
        </p:nvSpPr>
        <p:spPr bwMode="auto">
          <a:xfrm rot="12433263">
            <a:off x="9062065" y="1942084"/>
            <a:ext cx="578321" cy="174878"/>
          </a:xfrm>
          <a:prstGeom prst="rect">
            <a:avLst/>
          </a:pr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599" y="6459785"/>
            <a:ext cx="5281863" cy="365125"/>
          </a:xfrm>
        </p:spPr>
        <p:txBody>
          <a:bodyPr/>
          <a:lstStyle/>
          <a:p>
            <a:r>
              <a:rPr lang="en-US" dirty="0" smtClean="0"/>
              <a:t>Hall A Collaboration Meeting	Elena Long &lt;ellie@jlab.org&gt;</a:t>
            </a:r>
            <a:endParaRPr lang="en-US" dirty="0"/>
          </a:p>
        </p:txBody>
      </p:sp>
      <p:sp>
        <p:nvSpPr>
          <p:cNvPr id="71" name="Rectangle 69"/>
          <p:cNvSpPr>
            <a:spLocks/>
          </p:cNvSpPr>
          <p:nvPr/>
        </p:nvSpPr>
        <p:spPr bwMode="auto">
          <a:xfrm>
            <a:off x="9971271" y="4511426"/>
            <a:ext cx="1170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Chalkboard" charset="0"/>
              </a:defRPr>
            </a:lvl1pPr>
            <a:lvl2pPr algn="l">
              <a:defRPr sz="1200">
                <a:solidFill>
                  <a:schemeClr val="tx1"/>
                </a:solidFill>
                <a:latin typeface="Chalkboard" charset="0"/>
              </a:defRPr>
            </a:lvl2pPr>
            <a:lvl3pPr algn="l">
              <a:defRPr sz="1200">
                <a:solidFill>
                  <a:schemeClr val="tx1"/>
                </a:solidFill>
                <a:latin typeface="Chalkboard" charset="0"/>
              </a:defRPr>
            </a:lvl3pPr>
            <a:lvl4pPr algn="l">
              <a:defRPr sz="1200">
                <a:solidFill>
                  <a:schemeClr val="tx1"/>
                </a:solidFill>
                <a:latin typeface="Chalkboard" charset="0"/>
              </a:defRPr>
            </a:lvl4pPr>
            <a:lvl5pPr algn="l">
              <a:defRPr sz="1200">
                <a:solidFill>
                  <a:schemeClr val="tx1"/>
                </a:solidFill>
                <a:latin typeface="Chalkboar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alkboar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alkboar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alkboar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alkboard" charset="0"/>
              </a:defRPr>
            </a:lvl9pPr>
          </a:lstStyle>
          <a:p>
            <a:pPr algn="ctr"/>
            <a:r>
              <a:rPr lang="en-US" sz="2400" b="1" dirty="0">
                <a:latin typeface="+mj-lt"/>
                <a:ea typeface="Baskerville SemiBold" charset="0"/>
                <a:cs typeface="Baskerville SemiBold" charset="0"/>
                <a:sym typeface="Baskerville SemiBold" charset="0"/>
              </a:rPr>
              <a:t>Right HRS</a:t>
            </a:r>
          </a:p>
        </p:txBody>
      </p:sp>
    </p:spTree>
    <p:extLst>
      <p:ext uri="{BB962C8B-B14F-4D97-AF65-F5344CB8AC3E}">
        <p14:creationId xmlns:p14="http://schemas.microsoft.com/office/powerpoint/2010/main" val="127073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Measurements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Collaboration Meeting	Elena Long &lt;ellie@jlab.org&gt;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8512174" y="594359"/>
            <a:ext cx="4064000" cy="5614194"/>
            <a:chOff x="8458200" y="2233613"/>
            <a:chExt cx="4064000" cy="5614194"/>
          </a:xfrm>
        </p:grpSpPr>
        <p:grpSp>
          <p:nvGrpSpPr>
            <p:cNvPr id="79" name="Group 78"/>
            <p:cNvGrpSpPr/>
            <p:nvPr/>
          </p:nvGrpSpPr>
          <p:grpSpPr>
            <a:xfrm>
              <a:off x="9451975" y="2919413"/>
              <a:ext cx="2003425" cy="4154487"/>
              <a:chOff x="9451975" y="2919413"/>
              <a:chExt cx="2003425" cy="4154487"/>
            </a:xfrm>
          </p:grpSpPr>
          <p:sp>
            <p:nvSpPr>
              <p:cNvPr id="33" name="Line 30"/>
              <p:cNvSpPr>
                <a:spLocks noChangeShapeType="1"/>
              </p:cNvSpPr>
              <p:nvPr/>
            </p:nvSpPr>
            <p:spPr bwMode="auto">
              <a:xfrm>
                <a:off x="9451975" y="6864350"/>
                <a:ext cx="666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31"/>
              <p:cNvSpPr>
                <a:spLocks noChangeShapeType="1"/>
              </p:cNvSpPr>
              <p:nvPr/>
            </p:nvSpPr>
            <p:spPr bwMode="auto">
              <a:xfrm>
                <a:off x="9451975" y="5986463"/>
                <a:ext cx="12382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33"/>
              <p:cNvSpPr>
                <a:spLocks noChangeShapeType="1"/>
              </p:cNvSpPr>
              <p:nvPr/>
            </p:nvSpPr>
            <p:spPr bwMode="auto">
              <a:xfrm rot="10800000" flipH="1">
                <a:off x="11455400" y="6946900"/>
                <a:ext cx="0" cy="1238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34"/>
              <p:cNvSpPr>
                <a:spLocks noChangeShapeType="1"/>
              </p:cNvSpPr>
              <p:nvPr/>
            </p:nvSpPr>
            <p:spPr bwMode="auto">
              <a:xfrm rot="10800000" flipH="1">
                <a:off x="11352213" y="6997700"/>
                <a:ext cx="0" cy="76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35"/>
              <p:cNvSpPr>
                <a:spLocks noChangeShapeType="1"/>
              </p:cNvSpPr>
              <p:nvPr/>
            </p:nvSpPr>
            <p:spPr bwMode="auto">
              <a:xfrm rot="10800000" flipH="1">
                <a:off x="11239500" y="6997700"/>
                <a:ext cx="0" cy="76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36"/>
              <p:cNvSpPr>
                <a:spLocks noChangeShapeType="1"/>
              </p:cNvSpPr>
              <p:nvPr/>
            </p:nvSpPr>
            <p:spPr bwMode="auto">
              <a:xfrm rot="10800000" flipH="1">
                <a:off x="11128375" y="6997700"/>
                <a:ext cx="0" cy="76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37"/>
              <p:cNvSpPr>
                <a:spLocks noChangeShapeType="1"/>
              </p:cNvSpPr>
              <p:nvPr/>
            </p:nvSpPr>
            <p:spPr bwMode="auto">
              <a:xfrm rot="10800000" flipH="1">
                <a:off x="10902950" y="6997700"/>
                <a:ext cx="0" cy="76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38"/>
              <p:cNvSpPr>
                <a:spLocks noChangeShapeType="1"/>
              </p:cNvSpPr>
              <p:nvPr/>
            </p:nvSpPr>
            <p:spPr bwMode="auto">
              <a:xfrm rot="10800000" flipH="1">
                <a:off x="10790238" y="6997700"/>
                <a:ext cx="0" cy="76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39"/>
              <p:cNvSpPr>
                <a:spLocks noChangeShapeType="1"/>
              </p:cNvSpPr>
              <p:nvPr/>
            </p:nvSpPr>
            <p:spPr bwMode="auto">
              <a:xfrm rot="10800000" flipH="1">
                <a:off x="10677525" y="6997700"/>
                <a:ext cx="0" cy="76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40"/>
              <p:cNvSpPr>
                <a:spLocks noChangeShapeType="1"/>
              </p:cNvSpPr>
              <p:nvPr/>
            </p:nvSpPr>
            <p:spPr bwMode="auto">
              <a:xfrm rot="10800000" flipH="1">
                <a:off x="10463213" y="6997700"/>
                <a:ext cx="0" cy="76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41"/>
              <p:cNvSpPr>
                <a:spLocks noChangeShapeType="1"/>
              </p:cNvSpPr>
              <p:nvPr/>
            </p:nvSpPr>
            <p:spPr bwMode="auto">
              <a:xfrm rot="10800000" flipH="1">
                <a:off x="10340975" y="6997700"/>
                <a:ext cx="0" cy="76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42"/>
              <p:cNvSpPr>
                <a:spLocks noChangeShapeType="1"/>
              </p:cNvSpPr>
              <p:nvPr/>
            </p:nvSpPr>
            <p:spPr bwMode="auto">
              <a:xfrm rot="10800000" flipH="1">
                <a:off x="10228263" y="6997700"/>
                <a:ext cx="0" cy="76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43"/>
              <p:cNvSpPr>
                <a:spLocks noChangeShapeType="1"/>
              </p:cNvSpPr>
              <p:nvPr/>
            </p:nvSpPr>
            <p:spPr bwMode="auto">
              <a:xfrm rot="10800000" flipH="1">
                <a:off x="10013950" y="6997700"/>
                <a:ext cx="0" cy="76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44"/>
              <p:cNvSpPr>
                <a:spLocks noChangeShapeType="1"/>
              </p:cNvSpPr>
              <p:nvPr/>
            </p:nvSpPr>
            <p:spPr bwMode="auto">
              <a:xfrm rot="10800000" flipH="1">
                <a:off x="9891713" y="6997700"/>
                <a:ext cx="0" cy="76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45"/>
              <p:cNvSpPr>
                <a:spLocks noChangeShapeType="1"/>
              </p:cNvSpPr>
              <p:nvPr/>
            </p:nvSpPr>
            <p:spPr bwMode="auto">
              <a:xfrm rot="10800000" flipH="1">
                <a:off x="9788525" y="6997700"/>
                <a:ext cx="0" cy="76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46"/>
              <p:cNvSpPr>
                <a:spLocks noChangeShapeType="1"/>
              </p:cNvSpPr>
              <p:nvPr/>
            </p:nvSpPr>
            <p:spPr bwMode="auto">
              <a:xfrm rot="10800000" flipH="1">
                <a:off x="9553575" y="6997700"/>
                <a:ext cx="0" cy="76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47"/>
              <p:cNvSpPr>
                <a:spLocks noChangeShapeType="1"/>
              </p:cNvSpPr>
              <p:nvPr/>
            </p:nvSpPr>
            <p:spPr bwMode="auto">
              <a:xfrm rot="10800000" flipH="1">
                <a:off x="11015663" y="6946900"/>
                <a:ext cx="0" cy="1238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48"/>
              <p:cNvSpPr>
                <a:spLocks noChangeShapeType="1"/>
              </p:cNvSpPr>
              <p:nvPr/>
            </p:nvSpPr>
            <p:spPr bwMode="auto">
              <a:xfrm rot="10800000" flipH="1">
                <a:off x="10566400" y="6946900"/>
                <a:ext cx="0" cy="1238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49"/>
              <p:cNvSpPr>
                <a:spLocks noChangeShapeType="1"/>
              </p:cNvSpPr>
              <p:nvPr/>
            </p:nvSpPr>
            <p:spPr bwMode="auto">
              <a:xfrm rot="10800000" flipH="1">
                <a:off x="10115550" y="6946900"/>
                <a:ext cx="0" cy="1238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50"/>
              <p:cNvSpPr>
                <a:spLocks noChangeShapeType="1"/>
              </p:cNvSpPr>
              <p:nvPr/>
            </p:nvSpPr>
            <p:spPr bwMode="auto">
              <a:xfrm rot="10800000" flipH="1">
                <a:off x="9675813" y="6946900"/>
                <a:ext cx="0" cy="1238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51"/>
              <p:cNvSpPr>
                <a:spLocks noChangeShapeType="1"/>
              </p:cNvSpPr>
              <p:nvPr/>
            </p:nvSpPr>
            <p:spPr bwMode="auto">
              <a:xfrm>
                <a:off x="9451975" y="6640513"/>
                <a:ext cx="666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52"/>
              <p:cNvSpPr>
                <a:spLocks noChangeShapeType="1"/>
              </p:cNvSpPr>
              <p:nvPr/>
            </p:nvSpPr>
            <p:spPr bwMode="auto">
              <a:xfrm>
                <a:off x="9451975" y="6426200"/>
                <a:ext cx="666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53"/>
              <p:cNvSpPr>
                <a:spLocks noChangeShapeType="1"/>
              </p:cNvSpPr>
              <p:nvPr/>
            </p:nvSpPr>
            <p:spPr bwMode="auto">
              <a:xfrm>
                <a:off x="9451975" y="6200775"/>
                <a:ext cx="666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54"/>
              <p:cNvSpPr>
                <a:spLocks noChangeShapeType="1"/>
              </p:cNvSpPr>
              <p:nvPr/>
            </p:nvSpPr>
            <p:spPr bwMode="auto">
              <a:xfrm>
                <a:off x="9451975" y="5770563"/>
                <a:ext cx="666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55"/>
              <p:cNvSpPr>
                <a:spLocks noChangeShapeType="1"/>
              </p:cNvSpPr>
              <p:nvPr/>
            </p:nvSpPr>
            <p:spPr bwMode="auto">
              <a:xfrm>
                <a:off x="9451975" y="5556250"/>
                <a:ext cx="666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56"/>
              <p:cNvSpPr>
                <a:spLocks noChangeShapeType="1"/>
              </p:cNvSpPr>
              <p:nvPr/>
            </p:nvSpPr>
            <p:spPr bwMode="auto">
              <a:xfrm>
                <a:off x="9451975" y="5330825"/>
                <a:ext cx="666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57"/>
              <p:cNvSpPr>
                <a:spLocks noChangeShapeType="1"/>
              </p:cNvSpPr>
              <p:nvPr/>
            </p:nvSpPr>
            <p:spPr bwMode="auto">
              <a:xfrm>
                <a:off x="9451975" y="5116513"/>
                <a:ext cx="666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58"/>
              <p:cNvSpPr>
                <a:spLocks noChangeShapeType="1"/>
              </p:cNvSpPr>
              <p:nvPr/>
            </p:nvSpPr>
            <p:spPr bwMode="auto">
              <a:xfrm>
                <a:off x="9451975" y="4892675"/>
                <a:ext cx="12382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59"/>
              <p:cNvSpPr>
                <a:spLocks noChangeShapeType="1"/>
              </p:cNvSpPr>
              <p:nvPr/>
            </p:nvSpPr>
            <p:spPr bwMode="auto">
              <a:xfrm>
                <a:off x="9451975" y="4667250"/>
                <a:ext cx="666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60"/>
              <p:cNvSpPr>
                <a:spLocks noChangeShapeType="1"/>
              </p:cNvSpPr>
              <p:nvPr/>
            </p:nvSpPr>
            <p:spPr bwMode="auto">
              <a:xfrm>
                <a:off x="9451975" y="4452938"/>
                <a:ext cx="666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61"/>
              <p:cNvSpPr>
                <a:spLocks noChangeShapeType="1"/>
              </p:cNvSpPr>
              <p:nvPr/>
            </p:nvSpPr>
            <p:spPr bwMode="auto">
              <a:xfrm>
                <a:off x="9451975" y="4227513"/>
                <a:ext cx="666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62"/>
              <p:cNvSpPr>
                <a:spLocks noChangeShapeType="1"/>
              </p:cNvSpPr>
              <p:nvPr/>
            </p:nvSpPr>
            <p:spPr bwMode="auto">
              <a:xfrm>
                <a:off x="9451975" y="4013200"/>
                <a:ext cx="666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63"/>
              <p:cNvSpPr>
                <a:spLocks noChangeShapeType="1"/>
              </p:cNvSpPr>
              <p:nvPr/>
            </p:nvSpPr>
            <p:spPr bwMode="auto">
              <a:xfrm>
                <a:off x="9451975" y="3582988"/>
                <a:ext cx="666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64"/>
              <p:cNvSpPr>
                <a:spLocks noChangeShapeType="1"/>
              </p:cNvSpPr>
              <p:nvPr/>
            </p:nvSpPr>
            <p:spPr bwMode="auto">
              <a:xfrm>
                <a:off x="9451975" y="3797300"/>
                <a:ext cx="12382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65"/>
              <p:cNvSpPr>
                <a:spLocks noChangeShapeType="1"/>
              </p:cNvSpPr>
              <p:nvPr/>
            </p:nvSpPr>
            <p:spPr bwMode="auto">
              <a:xfrm>
                <a:off x="9451975" y="3359150"/>
                <a:ext cx="666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66"/>
              <p:cNvSpPr>
                <a:spLocks noChangeShapeType="1"/>
              </p:cNvSpPr>
              <p:nvPr/>
            </p:nvSpPr>
            <p:spPr bwMode="auto">
              <a:xfrm>
                <a:off x="9451975" y="3133725"/>
                <a:ext cx="666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67"/>
              <p:cNvSpPr>
                <a:spLocks noChangeShapeType="1"/>
              </p:cNvSpPr>
              <p:nvPr/>
            </p:nvSpPr>
            <p:spPr bwMode="auto">
              <a:xfrm>
                <a:off x="9451975" y="2919413"/>
                <a:ext cx="666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8458200" y="2233613"/>
              <a:ext cx="4064000" cy="5614194"/>
              <a:chOff x="8458200" y="2233613"/>
              <a:chExt cx="4064000" cy="5614194"/>
            </a:xfrm>
          </p:grpSpPr>
          <p:pic>
            <p:nvPicPr>
              <p:cNvPr id="9" name="Picture 5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98" t="4292" r="4807" b="14899"/>
              <a:stretch>
                <a:fillRect/>
              </a:stretch>
            </p:blipFill>
            <p:spPr bwMode="auto">
              <a:xfrm>
                <a:off x="9440863" y="2663825"/>
                <a:ext cx="2401887" cy="4427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7" name="Group 76"/>
              <p:cNvGrpSpPr/>
              <p:nvPr/>
            </p:nvGrpSpPr>
            <p:grpSpPr>
              <a:xfrm>
                <a:off x="8458200" y="2233613"/>
                <a:ext cx="4064000" cy="5614194"/>
                <a:chOff x="8458200" y="2233613"/>
                <a:chExt cx="4064000" cy="5614194"/>
              </a:xfrm>
            </p:grpSpPr>
            <p:sp>
              <p:nvSpPr>
                <p:cNvPr id="32" name="Rectangle 29"/>
                <p:cNvSpPr>
                  <a:spLocks/>
                </p:cNvSpPr>
                <p:nvPr/>
              </p:nvSpPr>
              <p:spPr bwMode="auto">
                <a:xfrm>
                  <a:off x="9442450" y="2709863"/>
                  <a:ext cx="2247900" cy="437515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1pPr>
                  <a:lvl2pPr marL="742950" indent="-28575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2pPr>
                  <a:lvl3pPr marL="11430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3pPr>
                  <a:lvl4pPr marL="16002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4pPr>
                  <a:lvl5pPr marL="20574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grpSp>
              <p:nvGrpSpPr>
                <p:cNvPr id="76" name="Group 75"/>
                <p:cNvGrpSpPr/>
                <p:nvPr/>
              </p:nvGrpSpPr>
              <p:grpSpPr>
                <a:xfrm>
                  <a:off x="8458200" y="2233613"/>
                  <a:ext cx="4064000" cy="5614194"/>
                  <a:chOff x="8458200" y="2233613"/>
                  <a:chExt cx="4064000" cy="5614194"/>
                </a:xfrm>
              </p:grpSpPr>
              <p:sp>
                <p:nvSpPr>
                  <p:cNvPr id="20" name="AutoShape 17"/>
                  <p:cNvSpPr>
                    <a:spLocks/>
                  </p:cNvSpPr>
                  <p:nvPr/>
                </p:nvSpPr>
                <p:spPr bwMode="auto">
                  <a:xfrm rot="16200000">
                    <a:off x="7692231" y="2999582"/>
                    <a:ext cx="2181225" cy="649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1600 w 21600"/>
                      <a:gd name="T3" fmla="*/ 21600 h 21600"/>
                    </a:gdLst>
                    <a:ahLst/>
                    <a:cxnLst/>
                    <a:rect l="T0" t="T1" r="T2" b="T3"/>
                    <a:pathLst>
                      <a:path w="21600" h="21600">
                        <a:moveTo>
                          <a:pt x="0" y="0"/>
                        </a:moveTo>
                        <a:lnTo>
                          <a:pt x="21600" y="0"/>
                        </a:ln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 anchor="ctr"/>
                  <a:lstStyle>
                    <a:lvl1pPr>
                      <a:spcBef>
                        <a:spcPts val="3000"/>
                      </a:spcBef>
                      <a:buSzPct val="66000"/>
                      <a:buChar char="•"/>
                      <a:defRPr sz="3600">
                        <a:solidFill>
                          <a:schemeClr val="tx1"/>
                        </a:solidFill>
                        <a:latin typeface="Chalkboard" charset="0"/>
                        <a:ea typeface="ヒラギノ明朝 ProN W3" charset="0"/>
                        <a:cs typeface="ヒラギノ明朝 ProN W3" charset="0"/>
                        <a:sym typeface="Chalkboard" charset="0"/>
                      </a:defRPr>
                    </a:lvl1pPr>
                    <a:lvl2pPr marL="1387475" indent="-434975">
                      <a:spcBef>
                        <a:spcPts val="3000"/>
                      </a:spcBef>
                      <a:buSzPct val="66000"/>
                      <a:buChar char="•"/>
                      <a:defRPr sz="3600">
                        <a:solidFill>
                          <a:schemeClr val="tx1"/>
                        </a:solidFill>
                        <a:latin typeface="Chalkboard" charset="0"/>
                        <a:ea typeface="ヒラギノ明朝 ProN W3" charset="0"/>
                        <a:cs typeface="ヒラギノ明朝 ProN W3" charset="0"/>
                        <a:sym typeface="Chalkboard" charset="0"/>
                      </a:defRPr>
                    </a:lvl2pPr>
                    <a:lvl3pPr marL="1920875" indent="-434975">
                      <a:spcBef>
                        <a:spcPts val="3000"/>
                      </a:spcBef>
                      <a:buSzPct val="66000"/>
                      <a:buChar char="•"/>
                      <a:defRPr sz="3600">
                        <a:solidFill>
                          <a:schemeClr val="tx1"/>
                        </a:solidFill>
                        <a:latin typeface="Chalkboard" charset="0"/>
                        <a:ea typeface="ヒラギノ明朝 ProN W3" charset="0"/>
                        <a:cs typeface="ヒラギノ明朝 ProN W3" charset="0"/>
                        <a:sym typeface="Chalkboard" charset="0"/>
                      </a:defRPr>
                    </a:lvl3pPr>
                    <a:lvl4pPr marL="2492375" indent="-434975">
                      <a:spcBef>
                        <a:spcPts val="3000"/>
                      </a:spcBef>
                      <a:buSzPct val="66000"/>
                      <a:buChar char="•"/>
                      <a:defRPr sz="3600">
                        <a:solidFill>
                          <a:schemeClr val="tx1"/>
                        </a:solidFill>
                        <a:latin typeface="Chalkboard" charset="0"/>
                        <a:ea typeface="ヒラギノ明朝 ProN W3" charset="0"/>
                        <a:cs typeface="ヒラギノ明朝 ProN W3" charset="0"/>
                        <a:sym typeface="Chalkboard" charset="0"/>
                      </a:defRPr>
                    </a:lvl4pPr>
                    <a:lvl5pPr marL="3076575" indent="-434975">
                      <a:spcBef>
                        <a:spcPts val="3000"/>
                      </a:spcBef>
                      <a:buSzPct val="66000"/>
                      <a:buChar char="•"/>
                      <a:defRPr sz="3600">
                        <a:solidFill>
                          <a:schemeClr val="tx1"/>
                        </a:solidFill>
                        <a:latin typeface="Chalkboard" charset="0"/>
                        <a:ea typeface="ヒラギノ明朝 ProN W3" charset="0"/>
                        <a:cs typeface="ヒラギノ明朝 ProN W3" charset="0"/>
                        <a:sym typeface="Chalkboard" charset="0"/>
                      </a:defRPr>
                    </a:lvl5pPr>
                    <a:lvl6pPr marL="3533775" indent="-434975" eaLnBrk="0" fontAlgn="base" hangingPunct="0">
                      <a:spcBef>
                        <a:spcPts val="3000"/>
                      </a:spcBef>
                      <a:spcAft>
                        <a:spcPct val="0"/>
                      </a:spcAft>
                      <a:buSzPct val="66000"/>
                      <a:buChar char="•"/>
                      <a:defRPr sz="3600">
                        <a:solidFill>
                          <a:schemeClr val="tx1"/>
                        </a:solidFill>
                        <a:latin typeface="Chalkboard" charset="0"/>
                        <a:ea typeface="ヒラギノ明朝 ProN W3" charset="0"/>
                        <a:cs typeface="ヒラギノ明朝 ProN W3" charset="0"/>
                        <a:sym typeface="Chalkboard" charset="0"/>
                      </a:defRPr>
                    </a:lvl6pPr>
                    <a:lvl7pPr marL="3990975" indent="-434975" eaLnBrk="0" fontAlgn="base" hangingPunct="0">
                      <a:spcBef>
                        <a:spcPts val="3000"/>
                      </a:spcBef>
                      <a:spcAft>
                        <a:spcPct val="0"/>
                      </a:spcAft>
                      <a:buSzPct val="66000"/>
                      <a:buChar char="•"/>
                      <a:defRPr sz="3600">
                        <a:solidFill>
                          <a:schemeClr val="tx1"/>
                        </a:solidFill>
                        <a:latin typeface="Chalkboard" charset="0"/>
                        <a:ea typeface="ヒラギノ明朝 ProN W3" charset="0"/>
                        <a:cs typeface="ヒラギノ明朝 ProN W3" charset="0"/>
                        <a:sym typeface="Chalkboard" charset="0"/>
                      </a:defRPr>
                    </a:lvl7pPr>
                    <a:lvl8pPr marL="4448175" indent="-434975" eaLnBrk="0" fontAlgn="base" hangingPunct="0">
                      <a:spcBef>
                        <a:spcPts val="3000"/>
                      </a:spcBef>
                      <a:spcAft>
                        <a:spcPct val="0"/>
                      </a:spcAft>
                      <a:buSzPct val="66000"/>
                      <a:buChar char="•"/>
                      <a:defRPr sz="3600">
                        <a:solidFill>
                          <a:schemeClr val="tx1"/>
                        </a:solidFill>
                        <a:latin typeface="Chalkboard" charset="0"/>
                        <a:ea typeface="ヒラギノ明朝 ProN W3" charset="0"/>
                        <a:cs typeface="ヒラギノ明朝 ProN W3" charset="0"/>
                        <a:sym typeface="Chalkboard" charset="0"/>
                      </a:defRPr>
                    </a:lvl8pPr>
                    <a:lvl9pPr marL="4905375" indent="-434975" eaLnBrk="0" fontAlgn="base" hangingPunct="0">
                      <a:spcBef>
                        <a:spcPts val="3000"/>
                      </a:spcBef>
                      <a:spcAft>
                        <a:spcPct val="0"/>
                      </a:spcAft>
                      <a:buSzPct val="66000"/>
                      <a:buChar char="•"/>
                      <a:defRPr sz="3600">
                        <a:solidFill>
                          <a:schemeClr val="tx1"/>
                        </a:solidFill>
                        <a:latin typeface="Chalkboard" charset="0"/>
                        <a:ea typeface="ヒラギノ明朝 ProN W3" charset="0"/>
                        <a:cs typeface="ヒラギノ明朝 ProN W3" charset="0"/>
                        <a:sym typeface="Chalkboard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en-US" sz="2400" b="1" i="1" dirty="0" err="1">
                        <a:latin typeface="+mj-lt"/>
                        <a:ea typeface="Baskerville SemiBold" charset="0"/>
                        <a:cs typeface="Baskerville SemiBold" charset="0"/>
                        <a:sym typeface="Baskerville SemiBold" charset="0"/>
                      </a:rPr>
                      <a:t>x</a:t>
                    </a:r>
                    <a:r>
                      <a:rPr lang="en-US" sz="2400" b="1" i="1" baseline="-6000" dirty="0" err="1">
                        <a:latin typeface="+mj-lt"/>
                        <a:ea typeface="Baskerville SemiBold" charset="0"/>
                        <a:cs typeface="Baskerville SemiBold" charset="0"/>
                        <a:sym typeface="Baskerville SemiBold" charset="0"/>
                      </a:rPr>
                      <a:t>sieve</a:t>
                    </a:r>
                    <a:r>
                      <a:rPr lang="en-US" sz="2400" b="1" dirty="0">
                        <a:latin typeface="+mj-lt"/>
                        <a:ea typeface="Baskerville" charset="0"/>
                        <a:cs typeface="Baskerville" charset="0"/>
                        <a:sym typeface="Baskerville" charset="0"/>
                      </a:rPr>
                      <a:t> (m)</a:t>
                    </a:r>
                  </a:p>
                </p:txBody>
              </p:sp>
              <p:grpSp>
                <p:nvGrpSpPr>
                  <p:cNvPr id="75" name="Group 74"/>
                  <p:cNvGrpSpPr/>
                  <p:nvPr/>
                </p:nvGrpSpPr>
                <p:grpSpPr>
                  <a:xfrm>
                    <a:off x="8745538" y="2500313"/>
                    <a:ext cx="3521075" cy="5022850"/>
                    <a:chOff x="8745538" y="2500313"/>
                    <a:chExt cx="3521075" cy="5022850"/>
                  </a:xfrm>
                </p:grpSpPr>
                <p:sp>
                  <p:nvSpPr>
                    <p:cNvPr id="10" name="Rectangle 7"/>
                    <p:cNvSpPr>
                      <a:spLocks/>
                    </p:cNvSpPr>
                    <p:nvPr/>
                  </p:nvSpPr>
                  <p:spPr bwMode="auto">
                    <a:xfrm>
                      <a:off x="9237663" y="7080250"/>
                      <a:ext cx="811212" cy="4191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 anchor="ctr"/>
                    <a:lstStyle>
                      <a:lvl1pPr>
                        <a:spcBef>
                          <a:spcPts val="3000"/>
                        </a:spcBef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1pPr>
                      <a:lvl2pPr marL="1387475" indent="-434975">
                        <a:spcBef>
                          <a:spcPts val="3000"/>
                        </a:spcBef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2pPr>
                      <a:lvl3pPr marL="1920875" indent="-434975">
                        <a:spcBef>
                          <a:spcPts val="3000"/>
                        </a:spcBef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3pPr>
                      <a:lvl4pPr marL="2492375" indent="-434975">
                        <a:spcBef>
                          <a:spcPts val="3000"/>
                        </a:spcBef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4pPr>
                      <a:lvl5pPr marL="3076575" indent="-434975">
                        <a:spcBef>
                          <a:spcPts val="3000"/>
                        </a:spcBef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5pPr>
                      <a:lvl6pPr marL="3533775" indent="-434975" eaLnBrk="0" fontAlgn="base" hangingPunct="0">
                        <a:spcBef>
                          <a:spcPts val="3000"/>
                        </a:spcBef>
                        <a:spcAft>
                          <a:spcPct val="0"/>
                        </a:spcAft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6pPr>
                      <a:lvl7pPr marL="3990975" indent="-434975" eaLnBrk="0" fontAlgn="base" hangingPunct="0">
                        <a:spcBef>
                          <a:spcPts val="3000"/>
                        </a:spcBef>
                        <a:spcAft>
                          <a:spcPct val="0"/>
                        </a:spcAft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7pPr>
                      <a:lvl8pPr marL="4448175" indent="-434975" eaLnBrk="0" fontAlgn="base" hangingPunct="0">
                        <a:spcBef>
                          <a:spcPts val="3000"/>
                        </a:spcBef>
                        <a:spcAft>
                          <a:spcPct val="0"/>
                        </a:spcAft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8pPr>
                      <a:lvl9pPr marL="4905375" indent="-434975" eaLnBrk="0" fontAlgn="base" hangingPunct="0">
                        <a:spcBef>
                          <a:spcPts val="3000"/>
                        </a:spcBef>
                        <a:spcAft>
                          <a:spcPct val="0"/>
                        </a:spcAft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SzTx/>
                        <a:buFontTx/>
                        <a:buNone/>
                      </a:pPr>
                      <a:r>
                        <a:rPr lang="en-US" sz="1800">
                          <a:latin typeface="+mn-lt"/>
                          <a:ea typeface="Baskerville" charset="0"/>
                          <a:cs typeface="Baskerville" charset="0"/>
                          <a:sym typeface="Baskerville" charset="0"/>
                        </a:rPr>
                        <a:t>-0.04</a:t>
                      </a:r>
                    </a:p>
                  </p:txBody>
                </p:sp>
                <p:sp>
                  <p:nvSpPr>
                    <p:cNvPr id="12" name="Rectangle 9"/>
                    <p:cNvSpPr>
                      <a:spLocks/>
                    </p:cNvSpPr>
                    <p:nvPr/>
                  </p:nvSpPr>
                  <p:spPr bwMode="auto">
                    <a:xfrm>
                      <a:off x="10207625" y="7069138"/>
                      <a:ext cx="717550" cy="4476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 anchor="ctr"/>
                    <a:lstStyle>
                      <a:lvl1pPr>
                        <a:spcBef>
                          <a:spcPts val="3000"/>
                        </a:spcBef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1pPr>
                      <a:lvl2pPr marL="1387475" indent="-434975">
                        <a:spcBef>
                          <a:spcPts val="3000"/>
                        </a:spcBef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2pPr>
                      <a:lvl3pPr marL="1920875" indent="-434975">
                        <a:spcBef>
                          <a:spcPts val="3000"/>
                        </a:spcBef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3pPr>
                      <a:lvl4pPr marL="2492375" indent="-434975">
                        <a:spcBef>
                          <a:spcPts val="3000"/>
                        </a:spcBef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4pPr>
                      <a:lvl5pPr marL="3076575" indent="-434975">
                        <a:spcBef>
                          <a:spcPts val="3000"/>
                        </a:spcBef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5pPr>
                      <a:lvl6pPr marL="3533775" indent="-434975" eaLnBrk="0" fontAlgn="base" hangingPunct="0">
                        <a:spcBef>
                          <a:spcPts val="3000"/>
                        </a:spcBef>
                        <a:spcAft>
                          <a:spcPct val="0"/>
                        </a:spcAft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6pPr>
                      <a:lvl7pPr marL="3990975" indent="-434975" eaLnBrk="0" fontAlgn="base" hangingPunct="0">
                        <a:spcBef>
                          <a:spcPts val="3000"/>
                        </a:spcBef>
                        <a:spcAft>
                          <a:spcPct val="0"/>
                        </a:spcAft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7pPr>
                      <a:lvl8pPr marL="4448175" indent="-434975" eaLnBrk="0" fontAlgn="base" hangingPunct="0">
                        <a:spcBef>
                          <a:spcPts val="3000"/>
                        </a:spcBef>
                        <a:spcAft>
                          <a:spcPct val="0"/>
                        </a:spcAft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8pPr>
                      <a:lvl9pPr marL="4905375" indent="-434975" eaLnBrk="0" fontAlgn="base" hangingPunct="0">
                        <a:spcBef>
                          <a:spcPts val="3000"/>
                        </a:spcBef>
                        <a:spcAft>
                          <a:spcPct val="0"/>
                        </a:spcAft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SzTx/>
                        <a:buFontTx/>
                        <a:buNone/>
                      </a:pPr>
                      <a:r>
                        <a:rPr lang="en-US" sz="1800">
                          <a:latin typeface="+mn-lt"/>
                          <a:ea typeface="Baskerville" charset="0"/>
                          <a:cs typeface="Baskerville" charset="0"/>
                          <a:sym typeface="Baskerville" charset="0"/>
                        </a:rPr>
                        <a:t>0.00</a:t>
                      </a:r>
                    </a:p>
                  </p:txBody>
                </p:sp>
                <p:sp>
                  <p:nvSpPr>
                    <p:cNvPr id="14" name="Rectangle 11"/>
                    <p:cNvSpPr>
                      <a:spLocks/>
                    </p:cNvSpPr>
                    <p:nvPr/>
                  </p:nvSpPr>
                  <p:spPr bwMode="auto">
                    <a:xfrm>
                      <a:off x="11128375" y="7048500"/>
                      <a:ext cx="663575" cy="4746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 anchor="ctr"/>
                    <a:lstStyle>
                      <a:lvl1pPr>
                        <a:spcBef>
                          <a:spcPts val="3000"/>
                        </a:spcBef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1pPr>
                      <a:lvl2pPr marL="1387475" indent="-434975">
                        <a:spcBef>
                          <a:spcPts val="3000"/>
                        </a:spcBef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2pPr>
                      <a:lvl3pPr marL="1920875" indent="-434975">
                        <a:spcBef>
                          <a:spcPts val="3000"/>
                        </a:spcBef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3pPr>
                      <a:lvl4pPr marL="2492375" indent="-434975">
                        <a:spcBef>
                          <a:spcPts val="3000"/>
                        </a:spcBef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4pPr>
                      <a:lvl5pPr marL="3076575" indent="-434975">
                        <a:spcBef>
                          <a:spcPts val="3000"/>
                        </a:spcBef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5pPr>
                      <a:lvl6pPr marL="3533775" indent="-434975" eaLnBrk="0" fontAlgn="base" hangingPunct="0">
                        <a:spcBef>
                          <a:spcPts val="3000"/>
                        </a:spcBef>
                        <a:spcAft>
                          <a:spcPct val="0"/>
                        </a:spcAft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6pPr>
                      <a:lvl7pPr marL="3990975" indent="-434975" eaLnBrk="0" fontAlgn="base" hangingPunct="0">
                        <a:spcBef>
                          <a:spcPts val="3000"/>
                        </a:spcBef>
                        <a:spcAft>
                          <a:spcPct val="0"/>
                        </a:spcAft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7pPr>
                      <a:lvl8pPr marL="4448175" indent="-434975" eaLnBrk="0" fontAlgn="base" hangingPunct="0">
                        <a:spcBef>
                          <a:spcPts val="3000"/>
                        </a:spcBef>
                        <a:spcAft>
                          <a:spcPct val="0"/>
                        </a:spcAft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8pPr>
                      <a:lvl9pPr marL="4905375" indent="-434975" eaLnBrk="0" fontAlgn="base" hangingPunct="0">
                        <a:spcBef>
                          <a:spcPts val="3000"/>
                        </a:spcBef>
                        <a:spcAft>
                          <a:spcPct val="0"/>
                        </a:spcAft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SzTx/>
                        <a:buFontTx/>
                        <a:buNone/>
                      </a:pPr>
                      <a:r>
                        <a:rPr lang="en-US" sz="1800" dirty="0">
                          <a:latin typeface="+mn-lt"/>
                          <a:ea typeface="Baskerville" charset="0"/>
                          <a:cs typeface="Baskerville" charset="0"/>
                          <a:sym typeface="Baskerville" charset="0"/>
                        </a:rPr>
                        <a:t>0.04</a:t>
                      </a:r>
                    </a:p>
                  </p:txBody>
                </p:sp>
                <p:sp>
                  <p:nvSpPr>
                    <p:cNvPr id="15" name="Rectangle 12"/>
                    <p:cNvSpPr>
                      <a:spLocks/>
                    </p:cNvSpPr>
                    <p:nvPr/>
                  </p:nvSpPr>
                  <p:spPr bwMode="auto">
                    <a:xfrm>
                      <a:off x="8766175" y="6875463"/>
                      <a:ext cx="839788" cy="4191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 anchor="ctr"/>
                    <a:lstStyle>
                      <a:lvl1pPr>
                        <a:spcBef>
                          <a:spcPts val="3000"/>
                        </a:spcBef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1pPr>
                      <a:lvl2pPr marL="1387475" indent="-434975">
                        <a:spcBef>
                          <a:spcPts val="3000"/>
                        </a:spcBef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2pPr>
                      <a:lvl3pPr marL="1920875" indent="-434975">
                        <a:spcBef>
                          <a:spcPts val="3000"/>
                        </a:spcBef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3pPr>
                      <a:lvl4pPr marL="2492375" indent="-434975">
                        <a:spcBef>
                          <a:spcPts val="3000"/>
                        </a:spcBef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4pPr>
                      <a:lvl5pPr marL="3076575" indent="-434975">
                        <a:spcBef>
                          <a:spcPts val="3000"/>
                        </a:spcBef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5pPr>
                      <a:lvl6pPr marL="3533775" indent="-434975" eaLnBrk="0" fontAlgn="base" hangingPunct="0">
                        <a:spcBef>
                          <a:spcPts val="3000"/>
                        </a:spcBef>
                        <a:spcAft>
                          <a:spcPct val="0"/>
                        </a:spcAft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6pPr>
                      <a:lvl7pPr marL="3990975" indent="-434975" eaLnBrk="0" fontAlgn="base" hangingPunct="0">
                        <a:spcBef>
                          <a:spcPts val="3000"/>
                        </a:spcBef>
                        <a:spcAft>
                          <a:spcPct val="0"/>
                        </a:spcAft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7pPr>
                      <a:lvl8pPr marL="4448175" indent="-434975" eaLnBrk="0" fontAlgn="base" hangingPunct="0">
                        <a:spcBef>
                          <a:spcPts val="3000"/>
                        </a:spcBef>
                        <a:spcAft>
                          <a:spcPct val="0"/>
                        </a:spcAft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8pPr>
                      <a:lvl9pPr marL="4905375" indent="-434975" eaLnBrk="0" fontAlgn="base" hangingPunct="0">
                        <a:spcBef>
                          <a:spcPts val="3000"/>
                        </a:spcBef>
                        <a:spcAft>
                          <a:spcPct val="0"/>
                        </a:spcAft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SzTx/>
                        <a:buFontTx/>
                        <a:buNone/>
                      </a:pPr>
                      <a:r>
                        <a:rPr lang="en-US" sz="1800">
                          <a:latin typeface="+mn-lt"/>
                          <a:ea typeface="Baskerville" charset="0"/>
                          <a:cs typeface="Baskerville" charset="0"/>
                          <a:sym typeface="Baskerville" charset="0"/>
                        </a:rPr>
                        <a:t>-0.10</a:t>
                      </a:r>
                    </a:p>
                  </p:txBody>
                </p:sp>
                <p:sp>
                  <p:nvSpPr>
                    <p:cNvPr id="16" name="Rectangle 13"/>
                    <p:cNvSpPr>
                      <a:spLocks/>
                    </p:cNvSpPr>
                    <p:nvPr/>
                  </p:nvSpPr>
                  <p:spPr bwMode="auto">
                    <a:xfrm>
                      <a:off x="8745538" y="5749925"/>
                      <a:ext cx="881062" cy="4476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 anchor="ctr"/>
                    <a:lstStyle>
                      <a:lvl1pPr>
                        <a:spcBef>
                          <a:spcPts val="3000"/>
                        </a:spcBef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1pPr>
                      <a:lvl2pPr marL="1387475" indent="-434975">
                        <a:spcBef>
                          <a:spcPts val="3000"/>
                        </a:spcBef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2pPr>
                      <a:lvl3pPr marL="1920875" indent="-434975">
                        <a:spcBef>
                          <a:spcPts val="3000"/>
                        </a:spcBef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3pPr>
                      <a:lvl4pPr marL="2492375" indent="-434975">
                        <a:spcBef>
                          <a:spcPts val="3000"/>
                        </a:spcBef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4pPr>
                      <a:lvl5pPr marL="3076575" indent="-434975">
                        <a:spcBef>
                          <a:spcPts val="3000"/>
                        </a:spcBef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5pPr>
                      <a:lvl6pPr marL="3533775" indent="-434975" eaLnBrk="0" fontAlgn="base" hangingPunct="0">
                        <a:spcBef>
                          <a:spcPts val="3000"/>
                        </a:spcBef>
                        <a:spcAft>
                          <a:spcPct val="0"/>
                        </a:spcAft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6pPr>
                      <a:lvl7pPr marL="3990975" indent="-434975" eaLnBrk="0" fontAlgn="base" hangingPunct="0">
                        <a:spcBef>
                          <a:spcPts val="3000"/>
                        </a:spcBef>
                        <a:spcAft>
                          <a:spcPct val="0"/>
                        </a:spcAft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7pPr>
                      <a:lvl8pPr marL="4448175" indent="-434975" eaLnBrk="0" fontAlgn="base" hangingPunct="0">
                        <a:spcBef>
                          <a:spcPts val="3000"/>
                        </a:spcBef>
                        <a:spcAft>
                          <a:spcPct val="0"/>
                        </a:spcAft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8pPr>
                      <a:lvl9pPr marL="4905375" indent="-434975" eaLnBrk="0" fontAlgn="base" hangingPunct="0">
                        <a:spcBef>
                          <a:spcPts val="3000"/>
                        </a:spcBef>
                        <a:spcAft>
                          <a:spcPct val="0"/>
                        </a:spcAft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SzTx/>
                        <a:buFontTx/>
                        <a:buNone/>
                      </a:pPr>
                      <a:r>
                        <a:rPr lang="en-US" sz="1800">
                          <a:latin typeface="+mn-lt"/>
                          <a:ea typeface="Baskerville" charset="0"/>
                          <a:cs typeface="Baskerville" charset="0"/>
                          <a:sym typeface="Baskerville" charset="0"/>
                        </a:rPr>
                        <a:t>-0.05</a:t>
                      </a:r>
                    </a:p>
                  </p:txBody>
                </p:sp>
                <p:sp>
                  <p:nvSpPr>
                    <p:cNvPr id="17" name="Rectangle 14"/>
                    <p:cNvSpPr>
                      <a:spLocks/>
                    </p:cNvSpPr>
                    <p:nvPr/>
                  </p:nvSpPr>
                  <p:spPr bwMode="auto">
                    <a:xfrm>
                      <a:off x="8878888" y="4676775"/>
                      <a:ext cx="677862" cy="4333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 anchor="ctr"/>
                    <a:lstStyle>
                      <a:lvl1pPr>
                        <a:spcBef>
                          <a:spcPts val="3000"/>
                        </a:spcBef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1pPr>
                      <a:lvl2pPr marL="1387475" indent="-434975">
                        <a:spcBef>
                          <a:spcPts val="3000"/>
                        </a:spcBef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2pPr>
                      <a:lvl3pPr marL="1920875" indent="-434975">
                        <a:spcBef>
                          <a:spcPts val="3000"/>
                        </a:spcBef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3pPr>
                      <a:lvl4pPr marL="2492375" indent="-434975">
                        <a:spcBef>
                          <a:spcPts val="3000"/>
                        </a:spcBef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4pPr>
                      <a:lvl5pPr marL="3076575" indent="-434975">
                        <a:spcBef>
                          <a:spcPts val="3000"/>
                        </a:spcBef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5pPr>
                      <a:lvl6pPr marL="3533775" indent="-434975" eaLnBrk="0" fontAlgn="base" hangingPunct="0">
                        <a:spcBef>
                          <a:spcPts val="3000"/>
                        </a:spcBef>
                        <a:spcAft>
                          <a:spcPct val="0"/>
                        </a:spcAft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6pPr>
                      <a:lvl7pPr marL="3990975" indent="-434975" eaLnBrk="0" fontAlgn="base" hangingPunct="0">
                        <a:spcBef>
                          <a:spcPts val="3000"/>
                        </a:spcBef>
                        <a:spcAft>
                          <a:spcPct val="0"/>
                        </a:spcAft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7pPr>
                      <a:lvl8pPr marL="4448175" indent="-434975" eaLnBrk="0" fontAlgn="base" hangingPunct="0">
                        <a:spcBef>
                          <a:spcPts val="3000"/>
                        </a:spcBef>
                        <a:spcAft>
                          <a:spcPct val="0"/>
                        </a:spcAft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8pPr>
                      <a:lvl9pPr marL="4905375" indent="-434975" eaLnBrk="0" fontAlgn="base" hangingPunct="0">
                        <a:spcBef>
                          <a:spcPts val="3000"/>
                        </a:spcBef>
                        <a:spcAft>
                          <a:spcPct val="0"/>
                        </a:spcAft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SzTx/>
                        <a:buFontTx/>
                        <a:buNone/>
                      </a:pPr>
                      <a:r>
                        <a:rPr lang="en-US" sz="1800">
                          <a:latin typeface="+mn-lt"/>
                          <a:ea typeface="Baskerville" charset="0"/>
                          <a:cs typeface="Baskerville" charset="0"/>
                          <a:sym typeface="Baskerville" charset="0"/>
                        </a:rPr>
                        <a:t>0.00</a:t>
                      </a:r>
                    </a:p>
                  </p:txBody>
                </p:sp>
                <p:sp>
                  <p:nvSpPr>
                    <p:cNvPr id="18" name="Rectangle 15"/>
                    <p:cNvSpPr>
                      <a:spLocks/>
                    </p:cNvSpPr>
                    <p:nvPr/>
                  </p:nvSpPr>
                  <p:spPr bwMode="auto">
                    <a:xfrm>
                      <a:off x="8890000" y="3562350"/>
                      <a:ext cx="649288" cy="4603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 anchor="ctr"/>
                    <a:lstStyle>
                      <a:lvl1pPr>
                        <a:spcBef>
                          <a:spcPts val="3000"/>
                        </a:spcBef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1pPr>
                      <a:lvl2pPr marL="1387475" indent="-434975">
                        <a:spcBef>
                          <a:spcPts val="3000"/>
                        </a:spcBef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2pPr>
                      <a:lvl3pPr marL="1920875" indent="-434975">
                        <a:spcBef>
                          <a:spcPts val="3000"/>
                        </a:spcBef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3pPr>
                      <a:lvl4pPr marL="2492375" indent="-434975">
                        <a:spcBef>
                          <a:spcPts val="3000"/>
                        </a:spcBef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4pPr>
                      <a:lvl5pPr marL="3076575" indent="-434975">
                        <a:spcBef>
                          <a:spcPts val="3000"/>
                        </a:spcBef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5pPr>
                      <a:lvl6pPr marL="3533775" indent="-434975" eaLnBrk="0" fontAlgn="base" hangingPunct="0">
                        <a:spcBef>
                          <a:spcPts val="3000"/>
                        </a:spcBef>
                        <a:spcAft>
                          <a:spcPct val="0"/>
                        </a:spcAft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6pPr>
                      <a:lvl7pPr marL="3990975" indent="-434975" eaLnBrk="0" fontAlgn="base" hangingPunct="0">
                        <a:spcBef>
                          <a:spcPts val="3000"/>
                        </a:spcBef>
                        <a:spcAft>
                          <a:spcPct val="0"/>
                        </a:spcAft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7pPr>
                      <a:lvl8pPr marL="4448175" indent="-434975" eaLnBrk="0" fontAlgn="base" hangingPunct="0">
                        <a:spcBef>
                          <a:spcPts val="3000"/>
                        </a:spcBef>
                        <a:spcAft>
                          <a:spcPct val="0"/>
                        </a:spcAft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8pPr>
                      <a:lvl9pPr marL="4905375" indent="-434975" eaLnBrk="0" fontAlgn="base" hangingPunct="0">
                        <a:spcBef>
                          <a:spcPts val="3000"/>
                        </a:spcBef>
                        <a:spcAft>
                          <a:spcPct val="0"/>
                        </a:spcAft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SzTx/>
                        <a:buFontTx/>
                        <a:buNone/>
                      </a:pPr>
                      <a:r>
                        <a:rPr lang="en-US" sz="1800">
                          <a:latin typeface="+mn-lt"/>
                          <a:ea typeface="Baskerville" charset="0"/>
                          <a:cs typeface="Baskerville" charset="0"/>
                          <a:sym typeface="Baskerville" charset="0"/>
                        </a:rPr>
                        <a:t>0.05</a:t>
                      </a:r>
                    </a:p>
                  </p:txBody>
                </p:sp>
                <p:sp>
                  <p:nvSpPr>
                    <p:cNvPr id="19" name="Rectangle 16"/>
                    <p:cNvSpPr>
                      <a:spLocks/>
                    </p:cNvSpPr>
                    <p:nvPr/>
                  </p:nvSpPr>
                  <p:spPr bwMode="auto">
                    <a:xfrm>
                      <a:off x="8869363" y="2509838"/>
                      <a:ext cx="649287" cy="4191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 anchor="ctr"/>
                    <a:lstStyle>
                      <a:lvl1pPr>
                        <a:spcBef>
                          <a:spcPts val="3000"/>
                        </a:spcBef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1pPr>
                      <a:lvl2pPr marL="1387475" indent="-434975">
                        <a:spcBef>
                          <a:spcPts val="3000"/>
                        </a:spcBef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2pPr>
                      <a:lvl3pPr marL="1920875" indent="-434975">
                        <a:spcBef>
                          <a:spcPts val="3000"/>
                        </a:spcBef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3pPr>
                      <a:lvl4pPr marL="2492375" indent="-434975">
                        <a:spcBef>
                          <a:spcPts val="3000"/>
                        </a:spcBef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4pPr>
                      <a:lvl5pPr marL="3076575" indent="-434975">
                        <a:spcBef>
                          <a:spcPts val="3000"/>
                        </a:spcBef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5pPr>
                      <a:lvl6pPr marL="3533775" indent="-434975" eaLnBrk="0" fontAlgn="base" hangingPunct="0">
                        <a:spcBef>
                          <a:spcPts val="3000"/>
                        </a:spcBef>
                        <a:spcAft>
                          <a:spcPct val="0"/>
                        </a:spcAft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6pPr>
                      <a:lvl7pPr marL="3990975" indent="-434975" eaLnBrk="0" fontAlgn="base" hangingPunct="0">
                        <a:spcBef>
                          <a:spcPts val="3000"/>
                        </a:spcBef>
                        <a:spcAft>
                          <a:spcPct val="0"/>
                        </a:spcAft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7pPr>
                      <a:lvl8pPr marL="4448175" indent="-434975" eaLnBrk="0" fontAlgn="base" hangingPunct="0">
                        <a:spcBef>
                          <a:spcPts val="3000"/>
                        </a:spcBef>
                        <a:spcAft>
                          <a:spcPct val="0"/>
                        </a:spcAft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8pPr>
                      <a:lvl9pPr marL="4905375" indent="-434975" eaLnBrk="0" fontAlgn="base" hangingPunct="0">
                        <a:spcBef>
                          <a:spcPts val="3000"/>
                        </a:spcBef>
                        <a:spcAft>
                          <a:spcPct val="0"/>
                        </a:spcAft>
                        <a:buSzPct val="66000"/>
                        <a:buChar char="•"/>
                        <a:defRPr sz="3600">
                          <a:solidFill>
                            <a:schemeClr val="tx1"/>
                          </a:solidFill>
                          <a:latin typeface="Chalkboard" charset="0"/>
                          <a:ea typeface="ヒラギノ明朝 ProN W3" charset="0"/>
                          <a:cs typeface="ヒラギノ明朝 ProN W3" charset="0"/>
                          <a:sym typeface="Chalkboard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SzTx/>
                        <a:buFontTx/>
                        <a:buNone/>
                      </a:pPr>
                      <a:r>
                        <a:rPr lang="en-US" sz="1800" dirty="0">
                          <a:latin typeface="+mn-lt"/>
                          <a:ea typeface="Baskerville" charset="0"/>
                          <a:cs typeface="Baskerville" charset="0"/>
                          <a:sym typeface="Baskerville" charset="0"/>
                        </a:rPr>
                        <a:t>0.10</a:t>
                      </a:r>
                    </a:p>
                  </p:txBody>
                </p:sp>
                <p:grpSp>
                  <p:nvGrpSpPr>
                    <p:cNvPr id="74" name="Group 73"/>
                    <p:cNvGrpSpPr/>
                    <p:nvPr/>
                  </p:nvGrpSpPr>
                  <p:grpSpPr>
                    <a:xfrm>
                      <a:off x="11577638" y="2500313"/>
                      <a:ext cx="688975" cy="4737100"/>
                      <a:chOff x="11577638" y="2500313"/>
                      <a:chExt cx="688975" cy="4737100"/>
                    </a:xfrm>
                  </p:grpSpPr>
                  <p:sp>
                    <p:nvSpPr>
                      <p:cNvPr id="21" name="Rectangle 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822113" y="6804025"/>
                        <a:ext cx="28575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 anchor="ctr"/>
                      <a:lstStyle>
                        <a:lvl1pPr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1pPr>
                        <a:lvl2pPr marL="1387475" indent="-434975"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2pPr>
                        <a:lvl3pPr marL="1920875" indent="-434975"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3pPr>
                        <a:lvl4pPr marL="2492375" indent="-434975"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4pPr>
                        <a:lvl5pPr marL="3076575" indent="-434975"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5pPr>
                        <a:lvl6pPr marL="3533775" indent="-434975" eaLnBrk="0" fontAlgn="base" hangingPunct="0">
                          <a:spcBef>
                            <a:spcPts val="3000"/>
                          </a:spcBef>
                          <a:spcAft>
                            <a:spcPct val="0"/>
                          </a:spcAft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6pPr>
                        <a:lvl7pPr marL="3990975" indent="-434975" eaLnBrk="0" fontAlgn="base" hangingPunct="0">
                          <a:spcBef>
                            <a:spcPts val="3000"/>
                          </a:spcBef>
                          <a:spcAft>
                            <a:spcPct val="0"/>
                          </a:spcAft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7pPr>
                        <a:lvl8pPr marL="4448175" indent="-434975" eaLnBrk="0" fontAlgn="base" hangingPunct="0">
                          <a:spcBef>
                            <a:spcPts val="3000"/>
                          </a:spcBef>
                          <a:spcAft>
                            <a:spcPct val="0"/>
                          </a:spcAft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8pPr>
                        <a:lvl9pPr marL="4905375" indent="-434975" eaLnBrk="0" fontAlgn="base" hangingPunct="0">
                          <a:spcBef>
                            <a:spcPts val="3000"/>
                          </a:spcBef>
                          <a:spcAft>
                            <a:spcPct val="0"/>
                          </a:spcAft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SzTx/>
                          <a:buFontTx/>
                          <a:buNone/>
                        </a:pPr>
                        <a:r>
                          <a:rPr lang="en-US" sz="1800">
                            <a:latin typeface="+mn-lt"/>
                            <a:ea typeface="Baskerville" charset="0"/>
                            <a:cs typeface="Baskerville" charset="0"/>
                            <a:sym typeface="Baskerville" charset="0"/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22" name="Rectangle 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812588" y="6394450"/>
                        <a:ext cx="29845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 anchor="ctr"/>
                      <a:lstStyle>
                        <a:lvl1pPr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1pPr>
                        <a:lvl2pPr marL="1387475" indent="-434975"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2pPr>
                        <a:lvl3pPr marL="1920875" indent="-434975"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3pPr>
                        <a:lvl4pPr marL="2492375" indent="-434975"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4pPr>
                        <a:lvl5pPr marL="3076575" indent="-434975"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5pPr>
                        <a:lvl6pPr marL="3533775" indent="-434975" eaLnBrk="0" fontAlgn="base" hangingPunct="0">
                          <a:spcBef>
                            <a:spcPts val="3000"/>
                          </a:spcBef>
                          <a:spcAft>
                            <a:spcPct val="0"/>
                          </a:spcAft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6pPr>
                        <a:lvl7pPr marL="3990975" indent="-434975" eaLnBrk="0" fontAlgn="base" hangingPunct="0">
                          <a:spcBef>
                            <a:spcPts val="3000"/>
                          </a:spcBef>
                          <a:spcAft>
                            <a:spcPct val="0"/>
                          </a:spcAft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7pPr>
                        <a:lvl8pPr marL="4448175" indent="-434975" eaLnBrk="0" fontAlgn="base" hangingPunct="0">
                          <a:spcBef>
                            <a:spcPts val="3000"/>
                          </a:spcBef>
                          <a:spcAft>
                            <a:spcPct val="0"/>
                          </a:spcAft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8pPr>
                        <a:lvl9pPr marL="4905375" indent="-434975" eaLnBrk="0" fontAlgn="base" hangingPunct="0">
                          <a:spcBef>
                            <a:spcPts val="3000"/>
                          </a:spcBef>
                          <a:spcAft>
                            <a:spcPct val="0"/>
                          </a:spcAft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SzTx/>
                          <a:buFontTx/>
                          <a:buNone/>
                        </a:pPr>
                        <a:r>
                          <a:rPr lang="en-US" sz="1800">
                            <a:latin typeface="+mn-lt"/>
                            <a:ea typeface="Baskerville" charset="0"/>
                            <a:cs typeface="Baskerville" charset="0"/>
                            <a:sym typeface="Baskerville" charset="0"/>
                          </a:rPr>
                          <a:t>2</a:t>
                        </a:r>
                      </a:p>
                    </p:txBody>
                  </p:sp>
                  <p:sp>
                    <p:nvSpPr>
                      <p:cNvPr id="23" name="Rectangle 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822113" y="5986463"/>
                        <a:ext cx="312737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 anchor="ctr"/>
                      <a:lstStyle>
                        <a:lvl1pPr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1pPr>
                        <a:lvl2pPr marL="1387475" indent="-434975"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2pPr>
                        <a:lvl3pPr marL="1920875" indent="-434975"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3pPr>
                        <a:lvl4pPr marL="2492375" indent="-434975"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4pPr>
                        <a:lvl5pPr marL="3076575" indent="-434975"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5pPr>
                        <a:lvl6pPr marL="3533775" indent="-434975" eaLnBrk="0" fontAlgn="base" hangingPunct="0">
                          <a:spcBef>
                            <a:spcPts val="3000"/>
                          </a:spcBef>
                          <a:spcAft>
                            <a:spcPct val="0"/>
                          </a:spcAft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6pPr>
                        <a:lvl7pPr marL="3990975" indent="-434975" eaLnBrk="0" fontAlgn="base" hangingPunct="0">
                          <a:spcBef>
                            <a:spcPts val="3000"/>
                          </a:spcBef>
                          <a:spcAft>
                            <a:spcPct val="0"/>
                          </a:spcAft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7pPr>
                        <a:lvl8pPr marL="4448175" indent="-434975" eaLnBrk="0" fontAlgn="base" hangingPunct="0">
                          <a:spcBef>
                            <a:spcPts val="3000"/>
                          </a:spcBef>
                          <a:spcAft>
                            <a:spcPct val="0"/>
                          </a:spcAft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8pPr>
                        <a:lvl9pPr marL="4905375" indent="-434975" eaLnBrk="0" fontAlgn="base" hangingPunct="0">
                          <a:spcBef>
                            <a:spcPts val="3000"/>
                          </a:spcBef>
                          <a:spcAft>
                            <a:spcPct val="0"/>
                          </a:spcAft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SzTx/>
                          <a:buFontTx/>
                          <a:buNone/>
                        </a:pPr>
                        <a:r>
                          <a:rPr lang="en-US" sz="1800">
                            <a:latin typeface="+mn-lt"/>
                            <a:ea typeface="Baskerville" charset="0"/>
                            <a:cs typeface="Baskerville" charset="0"/>
                            <a:sym typeface="Baskerville" charset="0"/>
                          </a:rPr>
                          <a:t>4</a:t>
                        </a:r>
                      </a:p>
                    </p:txBody>
                  </p:sp>
                  <p:sp>
                    <p:nvSpPr>
                      <p:cNvPr id="24" name="Rectangle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782425" y="5546725"/>
                        <a:ext cx="36512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 anchor="ctr"/>
                      <a:lstStyle>
                        <a:lvl1pPr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1pPr>
                        <a:lvl2pPr marL="1387475" indent="-434975"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2pPr>
                        <a:lvl3pPr marL="1920875" indent="-434975"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3pPr>
                        <a:lvl4pPr marL="2492375" indent="-434975"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4pPr>
                        <a:lvl5pPr marL="3076575" indent="-434975"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5pPr>
                        <a:lvl6pPr marL="3533775" indent="-434975" eaLnBrk="0" fontAlgn="base" hangingPunct="0">
                          <a:spcBef>
                            <a:spcPts val="3000"/>
                          </a:spcBef>
                          <a:spcAft>
                            <a:spcPct val="0"/>
                          </a:spcAft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6pPr>
                        <a:lvl7pPr marL="3990975" indent="-434975" eaLnBrk="0" fontAlgn="base" hangingPunct="0">
                          <a:spcBef>
                            <a:spcPts val="3000"/>
                          </a:spcBef>
                          <a:spcAft>
                            <a:spcPct val="0"/>
                          </a:spcAft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7pPr>
                        <a:lvl8pPr marL="4448175" indent="-434975" eaLnBrk="0" fontAlgn="base" hangingPunct="0">
                          <a:spcBef>
                            <a:spcPts val="3000"/>
                          </a:spcBef>
                          <a:spcAft>
                            <a:spcPct val="0"/>
                          </a:spcAft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8pPr>
                        <a:lvl9pPr marL="4905375" indent="-434975" eaLnBrk="0" fontAlgn="base" hangingPunct="0">
                          <a:spcBef>
                            <a:spcPts val="3000"/>
                          </a:spcBef>
                          <a:spcAft>
                            <a:spcPct val="0"/>
                          </a:spcAft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SzTx/>
                          <a:buFontTx/>
                          <a:buNone/>
                        </a:pPr>
                        <a:r>
                          <a:rPr lang="en-US" sz="1800">
                            <a:latin typeface="+mn-lt"/>
                            <a:ea typeface="Baskerville" charset="0"/>
                            <a:cs typeface="Baskerville" charset="0"/>
                            <a:sym typeface="Baskerville" charset="0"/>
                          </a:rPr>
                          <a:t>6</a:t>
                        </a:r>
                      </a:p>
                    </p:txBody>
                  </p:sp>
                  <p:sp>
                    <p:nvSpPr>
                      <p:cNvPr id="25" name="Rectangle 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803063" y="5127625"/>
                        <a:ext cx="3238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 anchor="ctr"/>
                      <a:lstStyle>
                        <a:lvl1pPr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1pPr>
                        <a:lvl2pPr marL="1387475" indent="-434975"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2pPr>
                        <a:lvl3pPr marL="1920875" indent="-434975"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3pPr>
                        <a:lvl4pPr marL="2492375" indent="-434975"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4pPr>
                        <a:lvl5pPr marL="3076575" indent="-434975"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5pPr>
                        <a:lvl6pPr marL="3533775" indent="-434975" eaLnBrk="0" fontAlgn="base" hangingPunct="0">
                          <a:spcBef>
                            <a:spcPts val="3000"/>
                          </a:spcBef>
                          <a:spcAft>
                            <a:spcPct val="0"/>
                          </a:spcAft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6pPr>
                        <a:lvl7pPr marL="3990975" indent="-434975" eaLnBrk="0" fontAlgn="base" hangingPunct="0">
                          <a:spcBef>
                            <a:spcPts val="3000"/>
                          </a:spcBef>
                          <a:spcAft>
                            <a:spcPct val="0"/>
                          </a:spcAft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7pPr>
                        <a:lvl8pPr marL="4448175" indent="-434975" eaLnBrk="0" fontAlgn="base" hangingPunct="0">
                          <a:spcBef>
                            <a:spcPts val="3000"/>
                          </a:spcBef>
                          <a:spcAft>
                            <a:spcPct val="0"/>
                          </a:spcAft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8pPr>
                        <a:lvl9pPr marL="4905375" indent="-434975" eaLnBrk="0" fontAlgn="base" hangingPunct="0">
                          <a:spcBef>
                            <a:spcPts val="3000"/>
                          </a:spcBef>
                          <a:spcAft>
                            <a:spcPct val="0"/>
                          </a:spcAft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SzTx/>
                          <a:buFontTx/>
                          <a:buNone/>
                        </a:pPr>
                        <a:r>
                          <a:rPr lang="en-US" sz="1800">
                            <a:latin typeface="+mn-lt"/>
                            <a:ea typeface="Baskerville" charset="0"/>
                            <a:cs typeface="Baskerville" charset="0"/>
                            <a:sym typeface="Baskerville" charset="0"/>
                          </a:rPr>
                          <a:t>8</a:t>
                        </a:r>
                      </a:p>
                    </p:txBody>
                  </p:sp>
                  <p:sp>
                    <p:nvSpPr>
                      <p:cNvPr id="26" name="Rectangle 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782425" y="4676775"/>
                        <a:ext cx="446088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 anchor="ctr"/>
                      <a:lstStyle>
                        <a:lvl1pPr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1pPr>
                        <a:lvl2pPr marL="1387475" indent="-434975"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2pPr>
                        <a:lvl3pPr marL="1920875" indent="-434975"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3pPr>
                        <a:lvl4pPr marL="2492375" indent="-434975"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4pPr>
                        <a:lvl5pPr marL="3076575" indent="-434975"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5pPr>
                        <a:lvl6pPr marL="3533775" indent="-434975" eaLnBrk="0" fontAlgn="base" hangingPunct="0">
                          <a:spcBef>
                            <a:spcPts val="3000"/>
                          </a:spcBef>
                          <a:spcAft>
                            <a:spcPct val="0"/>
                          </a:spcAft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6pPr>
                        <a:lvl7pPr marL="3990975" indent="-434975" eaLnBrk="0" fontAlgn="base" hangingPunct="0">
                          <a:spcBef>
                            <a:spcPts val="3000"/>
                          </a:spcBef>
                          <a:spcAft>
                            <a:spcPct val="0"/>
                          </a:spcAft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7pPr>
                        <a:lvl8pPr marL="4448175" indent="-434975" eaLnBrk="0" fontAlgn="base" hangingPunct="0">
                          <a:spcBef>
                            <a:spcPts val="3000"/>
                          </a:spcBef>
                          <a:spcAft>
                            <a:spcPct val="0"/>
                          </a:spcAft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8pPr>
                        <a:lvl9pPr marL="4905375" indent="-434975" eaLnBrk="0" fontAlgn="base" hangingPunct="0">
                          <a:spcBef>
                            <a:spcPts val="3000"/>
                          </a:spcBef>
                          <a:spcAft>
                            <a:spcPct val="0"/>
                          </a:spcAft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SzTx/>
                          <a:buFontTx/>
                          <a:buNone/>
                        </a:pPr>
                        <a:r>
                          <a:rPr lang="en-US" sz="1800">
                            <a:latin typeface="+mn-lt"/>
                            <a:ea typeface="Baskerville" charset="0"/>
                            <a:cs typeface="Baskerville" charset="0"/>
                            <a:sym typeface="Baskerville" charset="0"/>
                          </a:rPr>
                          <a:t>10</a:t>
                        </a:r>
                      </a:p>
                    </p:txBody>
                  </p:sp>
                  <p:sp>
                    <p:nvSpPr>
                      <p:cNvPr id="27" name="Rectangle 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791950" y="4237038"/>
                        <a:ext cx="4206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 anchor="ctr"/>
                      <a:lstStyle>
                        <a:lvl1pPr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1pPr>
                        <a:lvl2pPr marL="1387475" indent="-434975"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2pPr>
                        <a:lvl3pPr marL="1920875" indent="-434975"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3pPr>
                        <a:lvl4pPr marL="2492375" indent="-434975"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4pPr>
                        <a:lvl5pPr marL="3076575" indent="-434975"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5pPr>
                        <a:lvl6pPr marL="3533775" indent="-434975" eaLnBrk="0" fontAlgn="base" hangingPunct="0">
                          <a:spcBef>
                            <a:spcPts val="3000"/>
                          </a:spcBef>
                          <a:spcAft>
                            <a:spcPct val="0"/>
                          </a:spcAft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6pPr>
                        <a:lvl7pPr marL="3990975" indent="-434975" eaLnBrk="0" fontAlgn="base" hangingPunct="0">
                          <a:spcBef>
                            <a:spcPts val="3000"/>
                          </a:spcBef>
                          <a:spcAft>
                            <a:spcPct val="0"/>
                          </a:spcAft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7pPr>
                        <a:lvl8pPr marL="4448175" indent="-434975" eaLnBrk="0" fontAlgn="base" hangingPunct="0">
                          <a:spcBef>
                            <a:spcPts val="3000"/>
                          </a:spcBef>
                          <a:spcAft>
                            <a:spcPct val="0"/>
                          </a:spcAft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8pPr>
                        <a:lvl9pPr marL="4905375" indent="-434975" eaLnBrk="0" fontAlgn="base" hangingPunct="0">
                          <a:spcBef>
                            <a:spcPts val="3000"/>
                          </a:spcBef>
                          <a:spcAft>
                            <a:spcPct val="0"/>
                          </a:spcAft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SzTx/>
                          <a:buFontTx/>
                          <a:buNone/>
                        </a:pPr>
                        <a:r>
                          <a:rPr lang="en-US" sz="1800">
                            <a:latin typeface="+mn-lt"/>
                            <a:ea typeface="Baskerville" charset="0"/>
                            <a:cs typeface="Baskerville" charset="0"/>
                            <a:sym typeface="Baskerville" charset="0"/>
                          </a:rPr>
                          <a:t>12</a:t>
                        </a:r>
                      </a:p>
                    </p:txBody>
                  </p:sp>
                  <p:sp>
                    <p:nvSpPr>
                      <p:cNvPr id="28" name="Rectangle 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803063" y="3808413"/>
                        <a:ext cx="41910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 anchor="ctr"/>
                      <a:lstStyle>
                        <a:lvl1pPr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1pPr>
                        <a:lvl2pPr marL="1387475" indent="-434975"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2pPr>
                        <a:lvl3pPr marL="1920875" indent="-434975"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3pPr>
                        <a:lvl4pPr marL="2492375" indent="-434975"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4pPr>
                        <a:lvl5pPr marL="3076575" indent="-434975"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5pPr>
                        <a:lvl6pPr marL="3533775" indent="-434975" eaLnBrk="0" fontAlgn="base" hangingPunct="0">
                          <a:spcBef>
                            <a:spcPts val="3000"/>
                          </a:spcBef>
                          <a:spcAft>
                            <a:spcPct val="0"/>
                          </a:spcAft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6pPr>
                        <a:lvl7pPr marL="3990975" indent="-434975" eaLnBrk="0" fontAlgn="base" hangingPunct="0">
                          <a:spcBef>
                            <a:spcPts val="3000"/>
                          </a:spcBef>
                          <a:spcAft>
                            <a:spcPct val="0"/>
                          </a:spcAft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7pPr>
                        <a:lvl8pPr marL="4448175" indent="-434975" eaLnBrk="0" fontAlgn="base" hangingPunct="0">
                          <a:spcBef>
                            <a:spcPts val="3000"/>
                          </a:spcBef>
                          <a:spcAft>
                            <a:spcPct val="0"/>
                          </a:spcAft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8pPr>
                        <a:lvl9pPr marL="4905375" indent="-434975" eaLnBrk="0" fontAlgn="base" hangingPunct="0">
                          <a:spcBef>
                            <a:spcPts val="3000"/>
                          </a:spcBef>
                          <a:spcAft>
                            <a:spcPct val="0"/>
                          </a:spcAft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SzTx/>
                          <a:buFontTx/>
                          <a:buNone/>
                        </a:pPr>
                        <a:r>
                          <a:rPr lang="en-US" sz="1800">
                            <a:latin typeface="+mn-lt"/>
                            <a:ea typeface="Baskerville" charset="0"/>
                            <a:cs typeface="Baskerville" charset="0"/>
                            <a:sym typeface="Baskerville" charset="0"/>
                          </a:rPr>
                          <a:t>14</a:t>
                        </a:r>
                      </a:p>
                    </p:txBody>
                  </p:sp>
                  <p:sp>
                    <p:nvSpPr>
                      <p:cNvPr id="29" name="Rectangle 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782425" y="3389313"/>
                        <a:ext cx="446088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 anchor="ctr"/>
                      <a:lstStyle>
                        <a:lvl1pPr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1pPr>
                        <a:lvl2pPr marL="1387475" indent="-434975"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2pPr>
                        <a:lvl3pPr marL="1920875" indent="-434975"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3pPr>
                        <a:lvl4pPr marL="2492375" indent="-434975"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4pPr>
                        <a:lvl5pPr marL="3076575" indent="-434975"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5pPr>
                        <a:lvl6pPr marL="3533775" indent="-434975" eaLnBrk="0" fontAlgn="base" hangingPunct="0">
                          <a:spcBef>
                            <a:spcPts val="3000"/>
                          </a:spcBef>
                          <a:spcAft>
                            <a:spcPct val="0"/>
                          </a:spcAft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6pPr>
                        <a:lvl7pPr marL="3990975" indent="-434975" eaLnBrk="0" fontAlgn="base" hangingPunct="0">
                          <a:spcBef>
                            <a:spcPts val="3000"/>
                          </a:spcBef>
                          <a:spcAft>
                            <a:spcPct val="0"/>
                          </a:spcAft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7pPr>
                        <a:lvl8pPr marL="4448175" indent="-434975" eaLnBrk="0" fontAlgn="base" hangingPunct="0">
                          <a:spcBef>
                            <a:spcPts val="3000"/>
                          </a:spcBef>
                          <a:spcAft>
                            <a:spcPct val="0"/>
                          </a:spcAft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8pPr>
                        <a:lvl9pPr marL="4905375" indent="-434975" eaLnBrk="0" fontAlgn="base" hangingPunct="0">
                          <a:spcBef>
                            <a:spcPts val="3000"/>
                          </a:spcBef>
                          <a:spcAft>
                            <a:spcPct val="0"/>
                          </a:spcAft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SzTx/>
                          <a:buFontTx/>
                          <a:buNone/>
                        </a:pPr>
                        <a:r>
                          <a:rPr lang="en-US" sz="1800">
                            <a:latin typeface="+mn-lt"/>
                            <a:ea typeface="Baskerville" charset="0"/>
                            <a:cs typeface="Baskerville" charset="0"/>
                            <a:sym typeface="Baskerville" charset="0"/>
                          </a:rPr>
                          <a:t>16</a:t>
                        </a:r>
                      </a:p>
                    </p:txBody>
                  </p:sp>
                  <p:sp>
                    <p:nvSpPr>
                      <p:cNvPr id="30" name="Rectangle 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812588" y="2928938"/>
                        <a:ext cx="37941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 anchor="ctr"/>
                      <a:lstStyle>
                        <a:lvl1pPr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1pPr>
                        <a:lvl2pPr marL="1387475" indent="-434975"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2pPr>
                        <a:lvl3pPr marL="1920875" indent="-434975"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3pPr>
                        <a:lvl4pPr marL="2492375" indent="-434975"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4pPr>
                        <a:lvl5pPr marL="3076575" indent="-434975"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5pPr>
                        <a:lvl6pPr marL="3533775" indent="-434975" eaLnBrk="0" fontAlgn="base" hangingPunct="0">
                          <a:spcBef>
                            <a:spcPts val="3000"/>
                          </a:spcBef>
                          <a:spcAft>
                            <a:spcPct val="0"/>
                          </a:spcAft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6pPr>
                        <a:lvl7pPr marL="3990975" indent="-434975" eaLnBrk="0" fontAlgn="base" hangingPunct="0">
                          <a:spcBef>
                            <a:spcPts val="3000"/>
                          </a:spcBef>
                          <a:spcAft>
                            <a:spcPct val="0"/>
                          </a:spcAft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7pPr>
                        <a:lvl8pPr marL="4448175" indent="-434975" eaLnBrk="0" fontAlgn="base" hangingPunct="0">
                          <a:spcBef>
                            <a:spcPts val="3000"/>
                          </a:spcBef>
                          <a:spcAft>
                            <a:spcPct val="0"/>
                          </a:spcAft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8pPr>
                        <a:lvl9pPr marL="4905375" indent="-434975" eaLnBrk="0" fontAlgn="base" hangingPunct="0">
                          <a:spcBef>
                            <a:spcPts val="3000"/>
                          </a:spcBef>
                          <a:spcAft>
                            <a:spcPct val="0"/>
                          </a:spcAft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SzTx/>
                          <a:buFontTx/>
                          <a:buNone/>
                        </a:pPr>
                        <a:r>
                          <a:rPr lang="en-US" sz="1800">
                            <a:latin typeface="+mn-lt"/>
                            <a:ea typeface="Baskerville" charset="0"/>
                            <a:cs typeface="Baskerville" charset="0"/>
                            <a:sym typeface="Baskerville" charset="0"/>
                          </a:rPr>
                          <a:t>18</a:t>
                        </a:r>
                      </a:p>
                    </p:txBody>
                  </p:sp>
                  <p:sp>
                    <p:nvSpPr>
                      <p:cNvPr id="31" name="Rectangle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750675" y="2500313"/>
                        <a:ext cx="515938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 anchor="ctr"/>
                      <a:lstStyle>
                        <a:lvl1pPr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1pPr>
                        <a:lvl2pPr marL="1387475" indent="-434975"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2pPr>
                        <a:lvl3pPr marL="1920875" indent="-434975"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3pPr>
                        <a:lvl4pPr marL="2492375" indent="-434975"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4pPr>
                        <a:lvl5pPr marL="3076575" indent="-434975">
                          <a:spcBef>
                            <a:spcPts val="3000"/>
                          </a:spcBef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5pPr>
                        <a:lvl6pPr marL="3533775" indent="-434975" eaLnBrk="0" fontAlgn="base" hangingPunct="0">
                          <a:spcBef>
                            <a:spcPts val="3000"/>
                          </a:spcBef>
                          <a:spcAft>
                            <a:spcPct val="0"/>
                          </a:spcAft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6pPr>
                        <a:lvl7pPr marL="3990975" indent="-434975" eaLnBrk="0" fontAlgn="base" hangingPunct="0">
                          <a:spcBef>
                            <a:spcPts val="3000"/>
                          </a:spcBef>
                          <a:spcAft>
                            <a:spcPct val="0"/>
                          </a:spcAft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7pPr>
                        <a:lvl8pPr marL="4448175" indent="-434975" eaLnBrk="0" fontAlgn="base" hangingPunct="0">
                          <a:spcBef>
                            <a:spcPts val="3000"/>
                          </a:spcBef>
                          <a:spcAft>
                            <a:spcPct val="0"/>
                          </a:spcAft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8pPr>
                        <a:lvl9pPr marL="4905375" indent="-434975" eaLnBrk="0" fontAlgn="base" hangingPunct="0">
                          <a:spcBef>
                            <a:spcPts val="3000"/>
                          </a:spcBef>
                          <a:spcAft>
                            <a:spcPct val="0"/>
                          </a:spcAft>
                          <a:buSzPct val="66000"/>
                          <a:buChar char="•"/>
                          <a:defRPr sz="3600">
                            <a:solidFill>
                              <a:schemeClr val="tx1"/>
                            </a:solidFill>
                            <a:latin typeface="Chalkboard" charset="0"/>
                            <a:ea typeface="ヒラギノ明朝 ProN W3" charset="0"/>
                            <a:cs typeface="ヒラギノ明朝 ProN W3" charset="0"/>
                            <a:sym typeface="Chalkboard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SzTx/>
                          <a:buFontTx/>
                          <a:buNone/>
                        </a:pPr>
                        <a:r>
                          <a:rPr lang="en-US" sz="1800">
                            <a:latin typeface="+mn-lt"/>
                            <a:ea typeface="Baskerville" charset="0"/>
                            <a:cs typeface="Baskerville" charset="0"/>
                            <a:sym typeface="Baskerville" charset="0"/>
                          </a:rPr>
                          <a:t>20</a:t>
                        </a:r>
                      </a:p>
                    </p:txBody>
                  </p:sp>
                  <p:sp>
                    <p:nvSpPr>
                      <p:cNvPr id="35" name="Line 32"/>
                      <p:cNvSpPr>
                        <a:spLocks noChangeShapeType="1"/>
                      </p:cNvSpPr>
                      <p:nvPr/>
                    </p:nvSpPr>
                    <p:spPr bwMode="auto">
                      <a:xfrm rot="10800000" flipH="1">
                        <a:off x="11577638" y="7000875"/>
                        <a:ext cx="0" cy="74613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73" name="AutoShape 17"/>
                  <p:cNvSpPr>
                    <a:spLocks/>
                  </p:cNvSpPr>
                  <p:nvPr/>
                </p:nvSpPr>
                <p:spPr bwMode="auto">
                  <a:xfrm>
                    <a:off x="10340975" y="7198519"/>
                    <a:ext cx="2181225" cy="649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1600 w 21600"/>
                      <a:gd name="T3" fmla="*/ 21600 h 21600"/>
                    </a:gdLst>
                    <a:ahLst/>
                    <a:cxnLst/>
                    <a:rect l="T0" t="T1" r="T2" b="T3"/>
                    <a:pathLst>
                      <a:path w="21600" h="21600">
                        <a:moveTo>
                          <a:pt x="0" y="0"/>
                        </a:moveTo>
                        <a:lnTo>
                          <a:pt x="21600" y="0"/>
                        </a:ln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 anchor="ctr"/>
                  <a:lstStyle>
                    <a:lvl1pPr>
                      <a:spcBef>
                        <a:spcPts val="3000"/>
                      </a:spcBef>
                      <a:buSzPct val="66000"/>
                      <a:buChar char="•"/>
                      <a:defRPr sz="3600">
                        <a:solidFill>
                          <a:schemeClr val="tx1"/>
                        </a:solidFill>
                        <a:latin typeface="Chalkboard" charset="0"/>
                        <a:ea typeface="ヒラギノ明朝 ProN W3" charset="0"/>
                        <a:cs typeface="ヒラギノ明朝 ProN W3" charset="0"/>
                        <a:sym typeface="Chalkboard" charset="0"/>
                      </a:defRPr>
                    </a:lvl1pPr>
                    <a:lvl2pPr marL="1387475" indent="-434975">
                      <a:spcBef>
                        <a:spcPts val="3000"/>
                      </a:spcBef>
                      <a:buSzPct val="66000"/>
                      <a:buChar char="•"/>
                      <a:defRPr sz="3600">
                        <a:solidFill>
                          <a:schemeClr val="tx1"/>
                        </a:solidFill>
                        <a:latin typeface="Chalkboard" charset="0"/>
                        <a:ea typeface="ヒラギノ明朝 ProN W3" charset="0"/>
                        <a:cs typeface="ヒラギノ明朝 ProN W3" charset="0"/>
                        <a:sym typeface="Chalkboard" charset="0"/>
                      </a:defRPr>
                    </a:lvl2pPr>
                    <a:lvl3pPr marL="1920875" indent="-434975">
                      <a:spcBef>
                        <a:spcPts val="3000"/>
                      </a:spcBef>
                      <a:buSzPct val="66000"/>
                      <a:buChar char="•"/>
                      <a:defRPr sz="3600">
                        <a:solidFill>
                          <a:schemeClr val="tx1"/>
                        </a:solidFill>
                        <a:latin typeface="Chalkboard" charset="0"/>
                        <a:ea typeface="ヒラギノ明朝 ProN W3" charset="0"/>
                        <a:cs typeface="ヒラギノ明朝 ProN W3" charset="0"/>
                        <a:sym typeface="Chalkboard" charset="0"/>
                      </a:defRPr>
                    </a:lvl3pPr>
                    <a:lvl4pPr marL="2492375" indent="-434975">
                      <a:spcBef>
                        <a:spcPts val="3000"/>
                      </a:spcBef>
                      <a:buSzPct val="66000"/>
                      <a:buChar char="•"/>
                      <a:defRPr sz="3600">
                        <a:solidFill>
                          <a:schemeClr val="tx1"/>
                        </a:solidFill>
                        <a:latin typeface="Chalkboard" charset="0"/>
                        <a:ea typeface="ヒラギノ明朝 ProN W3" charset="0"/>
                        <a:cs typeface="ヒラギノ明朝 ProN W3" charset="0"/>
                        <a:sym typeface="Chalkboard" charset="0"/>
                      </a:defRPr>
                    </a:lvl4pPr>
                    <a:lvl5pPr marL="3076575" indent="-434975">
                      <a:spcBef>
                        <a:spcPts val="3000"/>
                      </a:spcBef>
                      <a:buSzPct val="66000"/>
                      <a:buChar char="•"/>
                      <a:defRPr sz="3600">
                        <a:solidFill>
                          <a:schemeClr val="tx1"/>
                        </a:solidFill>
                        <a:latin typeface="Chalkboard" charset="0"/>
                        <a:ea typeface="ヒラギノ明朝 ProN W3" charset="0"/>
                        <a:cs typeface="ヒラギノ明朝 ProN W3" charset="0"/>
                        <a:sym typeface="Chalkboard" charset="0"/>
                      </a:defRPr>
                    </a:lvl5pPr>
                    <a:lvl6pPr marL="3533775" indent="-434975" eaLnBrk="0" fontAlgn="base" hangingPunct="0">
                      <a:spcBef>
                        <a:spcPts val="3000"/>
                      </a:spcBef>
                      <a:spcAft>
                        <a:spcPct val="0"/>
                      </a:spcAft>
                      <a:buSzPct val="66000"/>
                      <a:buChar char="•"/>
                      <a:defRPr sz="3600">
                        <a:solidFill>
                          <a:schemeClr val="tx1"/>
                        </a:solidFill>
                        <a:latin typeface="Chalkboard" charset="0"/>
                        <a:ea typeface="ヒラギノ明朝 ProN W3" charset="0"/>
                        <a:cs typeface="ヒラギノ明朝 ProN W3" charset="0"/>
                        <a:sym typeface="Chalkboard" charset="0"/>
                      </a:defRPr>
                    </a:lvl6pPr>
                    <a:lvl7pPr marL="3990975" indent="-434975" eaLnBrk="0" fontAlgn="base" hangingPunct="0">
                      <a:spcBef>
                        <a:spcPts val="3000"/>
                      </a:spcBef>
                      <a:spcAft>
                        <a:spcPct val="0"/>
                      </a:spcAft>
                      <a:buSzPct val="66000"/>
                      <a:buChar char="•"/>
                      <a:defRPr sz="3600">
                        <a:solidFill>
                          <a:schemeClr val="tx1"/>
                        </a:solidFill>
                        <a:latin typeface="Chalkboard" charset="0"/>
                        <a:ea typeface="ヒラギノ明朝 ProN W3" charset="0"/>
                        <a:cs typeface="ヒラギノ明朝 ProN W3" charset="0"/>
                        <a:sym typeface="Chalkboard" charset="0"/>
                      </a:defRPr>
                    </a:lvl7pPr>
                    <a:lvl8pPr marL="4448175" indent="-434975" eaLnBrk="0" fontAlgn="base" hangingPunct="0">
                      <a:spcBef>
                        <a:spcPts val="3000"/>
                      </a:spcBef>
                      <a:spcAft>
                        <a:spcPct val="0"/>
                      </a:spcAft>
                      <a:buSzPct val="66000"/>
                      <a:buChar char="•"/>
                      <a:defRPr sz="3600">
                        <a:solidFill>
                          <a:schemeClr val="tx1"/>
                        </a:solidFill>
                        <a:latin typeface="Chalkboard" charset="0"/>
                        <a:ea typeface="ヒラギノ明朝 ProN W3" charset="0"/>
                        <a:cs typeface="ヒラギノ明朝 ProN W3" charset="0"/>
                        <a:sym typeface="Chalkboard" charset="0"/>
                      </a:defRPr>
                    </a:lvl8pPr>
                    <a:lvl9pPr marL="4905375" indent="-434975" eaLnBrk="0" fontAlgn="base" hangingPunct="0">
                      <a:spcBef>
                        <a:spcPts val="3000"/>
                      </a:spcBef>
                      <a:spcAft>
                        <a:spcPct val="0"/>
                      </a:spcAft>
                      <a:buSzPct val="66000"/>
                      <a:buChar char="•"/>
                      <a:defRPr sz="3600">
                        <a:solidFill>
                          <a:schemeClr val="tx1"/>
                        </a:solidFill>
                        <a:latin typeface="Chalkboard" charset="0"/>
                        <a:ea typeface="ヒラギノ明朝 ProN W3" charset="0"/>
                        <a:cs typeface="ヒラギノ明朝 ProN W3" charset="0"/>
                        <a:sym typeface="Chalkboard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en-US" sz="2400" b="1" i="1" dirty="0" err="1" smtClean="0">
                        <a:latin typeface="+mj-lt"/>
                        <a:ea typeface="Baskerville SemiBold" charset="0"/>
                        <a:cs typeface="Baskerville SemiBold" charset="0"/>
                        <a:sym typeface="Baskerville SemiBold" charset="0"/>
                      </a:rPr>
                      <a:t>y</a:t>
                    </a:r>
                    <a:r>
                      <a:rPr lang="en-US" sz="2400" b="1" i="1" baseline="-6000" dirty="0" err="1" smtClean="0">
                        <a:latin typeface="+mj-lt"/>
                        <a:ea typeface="Baskerville SemiBold" charset="0"/>
                        <a:cs typeface="Baskerville SemiBold" charset="0"/>
                        <a:sym typeface="Baskerville SemiBold" charset="0"/>
                      </a:rPr>
                      <a:t>sieve</a:t>
                    </a:r>
                    <a:r>
                      <a:rPr lang="en-US" sz="2400" b="1" dirty="0" smtClean="0">
                        <a:latin typeface="+mj-lt"/>
                        <a:ea typeface="Baskerville" charset="0"/>
                        <a:cs typeface="Baskerville" charset="0"/>
                        <a:sym typeface="Baskerville" charset="0"/>
                      </a:rPr>
                      <a:t> </a:t>
                    </a:r>
                    <a:r>
                      <a:rPr lang="en-US" sz="2400" b="1" dirty="0">
                        <a:latin typeface="+mj-lt"/>
                        <a:ea typeface="Baskerville" charset="0"/>
                        <a:cs typeface="Baskerville" charset="0"/>
                        <a:sym typeface="Baskerville" charset="0"/>
                      </a:rPr>
                      <a:t>(m)</a:t>
                    </a:r>
                  </a:p>
                </p:txBody>
              </p:sp>
            </p:grpSp>
          </p:grpSp>
        </p:grpSp>
      </p:grpSp>
      <p:pic>
        <p:nvPicPr>
          <p:cNvPr id="71" name="Picture 68"/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899" y="1257934"/>
            <a:ext cx="2479675" cy="425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Content Placeholder 71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143" y="1370917"/>
            <a:ext cx="4435956" cy="3780882"/>
          </a:xfrm>
        </p:spPr>
      </p:pic>
      <p:pic>
        <p:nvPicPr>
          <p:cNvPr id="84" name="Picture 5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781" y="178688"/>
            <a:ext cx="2293937" cy="206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Text Placeholder 3"/>
          <p:cNvSpPr txBox="1">
            <a:spLocks/>
          </p:cNvSpPr>
          <p:nvPr/>
        </p:nvSpPr>
        <p:spPr>
          <a:xfrm>
            <a:off x="457200" y="2926080"/>
            <a:ext cx="3200400" cy="3379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Right HRS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Details in G. Jin, Ph.D. Thesis, University of Virginia, 2011</a:t>
            </a:r>
          </a:p>
        </p:txBody>
      </p:sp>
    </p:spTree>
    <p:extLst>
      <p:ext uri="{BB962C8B-B14F-4D97-AF65-F5344CB8AC3E}">
        <p14:creationId xmlns:p14="http://schemas.microsoft.com/office/powerpoint/2010/main" val="28258307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0139 L 0.27135 0.0048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611" y="1253491"/>
            <a:ext cx="8478961" cy="38320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Measurements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Collaboration Meeting	Elena Long &lt;ellie@jlab.org&gt;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4" name="Picture 5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781" y="178688"/>
            <a:ext cx="2293937" cy="206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719141" y="536915"/>
            <a:ext cx="2887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latin typeface="+mj-lt"/>
              </a:rPr>
              <a:t>Preshower</a:t>
            </a:r>
            <a:r>
              <a:rPr lang="en-US" sz="2800" b="1" dirty="0" smtClean="0">
                <a:latin typeface="+mj-lt"/>
              </a:rPr>
              <a:t>/Shower</a:t>
            </a:r>
            <a:endParaRPr lang="en-US" sz="2800" b="1" i="1" dirty="0"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017168" y="2767263"/>
            <a:ext cx="1167064" cy="190099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3"/>
          <p:cNvSpPr txBox="1">
            <a:spLocks/>
          </p:cNvSpPr>
          <p:nvPr/>
        </p:nvSpPr>
        <p:spPr>
          <a:xfrm>
            <a:off x="457200" y="2926080"/>
            <a:ext cx="3200400" cy="3379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Right HRS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Electron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Details in E. Long, Ph.D. Thesis, Kent State University, 2012 (arXiv:1209.2739)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3892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531" y="1076413"/>
            <a:ext cx="7555847" cy="40178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Measurements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Collaboration Meeting	Elena Long &lt;ellie@jlab.org&gt;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4" name="Picture 5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781" y="178688"/>
            <a:ext cx="2293937" cy="206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Text Placeholder 3"/>
          <p:cNvSpPr txBox="1">
            <a:spLocks/>
          </p:cNvSpPr>
          <p:nvPr/>
        </p:nvSpPr>
        <p:spPr>
          <a:xfrm>
            <a:off x="457200" y="2926080"/>
            <a:ext cx="3200400" cy="3379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Right HRS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Electron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Details in E. Long, Ph.D. Thesis, Kent State University, 2012 (arXiv:1209.2739)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aseline="30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17727" y="536915"/>
            <a:ext cx="1490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latin typeface="+mj-lt"/>
              </a:rPr>
              <a:t>Bjorken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i="1" dirty="0" smtClean="0">
                <a:latin typeface="+mj-lt"/>
              </a:rPr>
              <a:t>x</a:t>
            </a:r>
            <a:endParaRPr lang="en-US" sz="28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3855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127" y="748639"/>
            <a:ext cx="7887398" cy="5258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Measurements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Collaboration Meeting	Elena Long &lt;ellie@jlab.org&gt;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4" name="Picture 5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781" y="178688"/>
            <a:ext cx="2293937" cy="206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Text Placeholder 3"/>
          <p:cNvSpPr txBox="1">
            <a:spLocks/>
          </p:cNvSpPr>
          <p:nvPr/>
        </p:nvSpPr>
        <p:spPr>
          <a:xfrm>
            <a:off x="457200" y="2926080"/>
            <a:ext cx="3200400" cy="3379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Right HRS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aseline="30000" dirty="0"/>
              <a:t>3</a:t>
            </a:r>
            <a:r>
              <a:rPr lang="en-US" sz="1800" dirty="0"/>
              <a:t>He(</a:t>
            </a:r>
            <a:r>
              <a:rPr lang="en-US" sz="1800" i="1" dirty="0" err="1"/>
              <a:t>e,e</a:t>
            </a:r>
            <a:r>
              <a:rPr lang="en-US" sz="1800" i="1" dirty="0" smtClean="0"/>
              <a:t>’</a:t>
            </a:r>
            <a:r>
              <a:rPr lang="en-US" sz="1800" dirty="0" smtClean="0"/>
              <a:t>) Single-Spin Asymmetry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Comparison with Y. Zhang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aseline="30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210" y="274657"/>
            <a:ext cx="6560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baseline="30000" dirty="0" smtClean="0">
                <a:latin typeface="+mj-lt"/>
              </a:rPr>
              <a:t>3</a:t>
            </a:r>
            <a:r>
              <a:rPr lang="en-US" sz="2800" b="1" dirty="0" smtClean="0">
                <a:latin typeface="+mj-lt"/>
              </a:rPr>
              <a:t>He(</a:t>
            </a:r>
            <a:r>
              <a:rPr lang="en-US" sz="2800" b="1" i="1" dirty="0" err="1" smtClean="0">
                <a:latin typeface="+mj-lt"/>
              </a:rPr>
              <a:t>e,e</a:t>
            </a:r>
            <a:r>
              <a:rPr lang="en-US" sz="2800" b="1" i="1" dirty="0" smtClean="0">
                <a:latin typeface="+mj-lt"/>
              </a:rPr>
              <a:t>’</a:t>
            </a:r>
            <a:r>
              <a:rPr lang="en-US" sz="2800" b="1" dirty="0" smtClean="0">
                <a:latin typeface="+mj-lt"/>
              </a:rPr>
              <a:t>) SSA – Before Charge/LT Corrections</a:t>
            </a:r>
            <a:endParaRPr lang="en-US" sz="2800" b="1" i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69456" y="4908939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i="1" dirty="0" smtClean="0">
                <a:latin typeface="+mj-lt"/>
              </a:rPr>
              <a:t>χ</a:t>
            </a:r>
            <a:r>
              <a:rPr lang="en-US" sz="2400" baseline="30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/</a:t>
            </a:r>
            <a:r>
              <a:rPr lang="en-US" sz="2400" dirty="0" err="1" smtClean="0">
                <a:latin typeface="+mj-lt"/>
              </a:rPr>
              <a:t>dof</a:t>
            </a:r>
            <a:r>
              <a:rPr lang="en-US" sz="2400" dirty="0" smtClean="0">
                <a:latin typeface="+mj-lt"/>
              </a:rPr>
              <a:t>=2.13</a:t>
            </a:r>
            <a:endParaRPr lang="en-US" sz="2400" i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 rot="20795877">
            <a:off x="6995309" y="2089910"/>
            <a:ext cx="3139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FF33CC">
                    <a:alpha val="50000"/>
                  </a:srgbClr>
                </a:solidFill>
              </a:rPr>
              <a:t>Preliminary</a:t>
            </a:r>
            <a:endParaRPr lang="en-US" sz="4800" b="1" i="1" dirty="0">
              <a:solidFill>
                <a:srgbClr val="FF33CC">
                  <a:alpha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891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127" y="748639"/>
            <a:ext cx="7887398" cy="5258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Measurements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Collaboration Meeting	Elena Long &lt;ellie@jlab.org&gt;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4" name="Picture 5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781" y="178688"/>
            <a:ext cx="2293937" cy="206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Text Placeholder 3"/>
          <p:cNvSpPr txBox="1">
            <a:spLocks/>
          </p:cNvSpPr>
          <p:nvPr/>
        </p:nvSpPr>
        <p:spPr>
          <a:xfrm>
            <a:off x="457200" y="2926080"/>
            <a:ext cx="3200400" cy="3379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Right HRS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aseline="30000" dirty="0"/>
              <a:t>3</a:t>
            </a:r>
            <a:r>
              <a:rPr lang="en-US" sz="1800" dirty="0"/>
              <a:t>He(</a:t>
            </a:r>
            <a:r>
              <a:rPr lang="en-US" sz="1800" i="1" dirty="0" err="1"/>
              <a:t>e,e</a:t>
            </a:r>
            <a:r>
              <a:rPr lang="en-US" sz="1800" i="1" dirty="0" smtClean="0"/>
              <a:t>’</a:t>
            </a:r>
            <a:r>
              <a:rPr lang="en-US" sz="1800" dirty="0" smtClean="0"/>
              <a:t>) Single-Spin Asymmetry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Comparison with Y. Zhang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aseline="30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9483" y="274657"/>
            <a:ext cx="6261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baseline="30000" dirty="0" smtClean="0">
                <a:latin typeface="+mj-lt"/>
              </a:rPr>
              <a:t>3</a:t>
            </a:r>
            <a:r>
              <a:rPr lang="en-US" sz="2800" b="1" dirty="0" smtClean="0">
                <a:latin typeface="+mj-lt"/>
              </a:rPr>
              <a:t>He(</a:t>
            </a:r>
            <a:r>
              <a:rPr lang="en-US" sz="2800" b="1" i="1" dirty="0" err="1" smtClean="0">
                <a:latin typeface="+mj-lt"/>
              </a:rPr>
              <a:t>e,e</a:t>
            </a:r>
            <a:r>
              <a:rPr lang="en-US" sz="2800" b="1" i="1" dirty="0" smtClean="0">
                <a:latin typeface="+mj-lt"/>
              </a:rPr>
              <a:t>’</a:t>
            </a:r>
            <a:r>
              <a:rPr lang="en-US" sz="2800" b="1" dirty="0" smtClean="0">
                <a:latin typeface="+mj-lt"/>
              </a:rPr>
              <a:t>) SSA – After Charge/LT Corrections</a:t>
            </a:r>
            <a:endParaRPr lang="en-US" sz="2800" b="1" i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69456" y="4908939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i="1" dirty="0" smtClean="0">
                <a:latin typeface="+mj-lt"/>
              </a:rPr>
              <a:t>χ</a:t>
            </a:r>
            <a:r>
              <a:rPr lang="en-US" sz="2400" baseline="30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/</a:t>
            </a:r>
            <a:r>
              <a:rPr lang="en-US" sz="2400" dirty="0" err="1" smtClean="0">
                <a:latin typeface="+mj-lt"/>
              </a:rPr>
              <a:t>dof</a:t>
            </a:r>
            <a:r>
              <a:rPr lang="en-US" sz="2400" dirty="0" smtClean="0">
                <a:latin typeface="+mj-lt"/>
              </a:rPr>
              <a:t>=1.95</a:t>
            </a:r>
            <a:endParaRPr lang="en-US" sz="2400" i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 rot="20795877">
            <a:off x="6995308" y="2089910"/>
            <a:ext cx="3139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FF33CC">
                    <a:alpha val="50000"/>
                  </a:srgbClr>
                </a:solidFill>
              </a:rPr>
              <a:t>Preliminary</a:t>
            </a:r>
            <a:endParaRPr lang="en-US" sz="4800" b="1" i="1" dirty="0">
              <a:solidFill>
                <a:srgbClr val="FF33CC">
                  <a:alpha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16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Today’s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1"/>
            <a:r>
              <a:rPr lang="en-US" sz="4000" dirty="0" smtClean="0"/>
              <a:t> Brief background of the physics</a:t>
            </a:r>
          </a:p>
          <a:p>
            <a:pPr lvl="1"/>
            <a:r>
              <a:rPr lang="en-US" sz="4000" dirty="0" smtClean="0"/>
              <a:t> Experimental method</a:t>
            </a:r>
          </a:p>
          <a:p>
            <a:pPr lvl="1"/>
            <a:r>
              <a:rPr lang="en-US" sz="4000" dirty="0" smtClean="0"/>
              <a:t> Summary </a:t>
            </a:r>
            <a:r>
              <a:rPr lang="en-US" sz="4000" dirty="0"/>
              <a:t>of </a:t>
            </a:r>
            <a:r>
              <a:rPr lang="en-US" sz="4000" dirty="0" smtClean="0"/>
              <a:t>past analysis</a:t>
            </a:r>
            <a:endParaRPr lang="en-US" sz="4000" dirty="0"/>
          </a:p>
          <a:p>
            <a:pPr lvl="1"/>
            <a:r>
              <a:rPr lang="en-US" sz="4000" dirty="0" smtClean="0"/>
              <a:t> Summary </a:t>
            </a:r>
            <a:r>
              <a:rPr lang="en-US" sz="4000" dirty="0"/>
              <a:t>of </a:t>
            </a:r>
            <a:r>
              <a:rPr lang="en-US" sz="4000" dirty="0" smtClean="0"/>
              <a:t>recent analysis</a:t>
            </a:r>
            <a:endParaRPr lang="en-US" sz="4000" dirty="0"/>
          </a:p>
          <a:p>
            <a:pPr lvl="1"/>
            <a:r>
              <a:rPr lang="en-US" sz="4000" dirty="0" smtClean="0"/>
              <a:t> Results</a:t>
            </a:r>
            <a:endParaRPr lang="en-US" sz="4000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Hall A Collaboration Meeting	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388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Measurements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Collaboration Meeting	Elena Long &lt;ellie@jlab.org&gt;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4" name="Picture 5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781" y="178688"/>
            <a:ext cx="2293937" cy="206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Text Placeholder 3"/>
          <p:cNvSpPr txBox="1">
            <a:spLocks/>
          </p:cNvSpPr>
          <p:nvPr/>
        </p:nvSpPr>
        <p:spPr>
          <a:xfrm>
            <a:off x="457200" y="2926080"/>
            <a:ext cx="3200400" cy="3379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Right HRS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aseline="30000" dirty="0"/>
              <a:t>3</a:t>
            </a:r>
            <a:r>
              <a:rPr lang="en-US" sz="1800" dirty="0"/>
              <a:t>He(</a:t>
            </a:r>
            <a:r>
              <a:rPr lang="en-US" sz="1800" i="1" dirty="0" err="1"/>
              <a:t>e,e</a:t>
            </a:r>
            <a:r>
              <a:rPr lang="en-US" sz="1800" i="1" dirty="0" smtClean="0"/>
              <a:t>’</a:t>
            </a:r>
            <a:r>
              <a:rPr lang="en-US" sz="1800" dirty="0" smtClean="0"/>
              <a:t>) Single-Spin Asymmetry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Comparison with Y. Zhang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aseline="30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212" y="3659502"/>
            <a:ext cx="3968552" cy="26457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910" y="509950"/>
            <a:ext cx="3968552" cy="26457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649" y="3659502"/>
            <a:ext cx="3968552" cy="26457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39523" y="7365"/>
            <a:ext cx="2409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latin typeface="+mj-lt"/>
              </a:rPr>
              <a:t>Q</a:t>
            </a:r>
            <a:r>
              <a:rPr lang="en-US" sz="2800" b="1" baseline="30000" dirty="0" smtClean="0">
                <a:latin typeface="+mj-lt"/>
              </a:rPr>
              <a:t>2</a:t>
            </a:r>
            <a:r>
              <a:rPr lang="en-US" sz="2800" b="1" dirty="0" smtClean="0">
                <a:latin typeface="+mj-lt"/>
              </a:rPr>
              <a:t>=0.1 (</a:t>
            </a:r>
            <a:r>
              <a:rPr lang="en-US" sz="2800" b="1" dirty="0" err="1" smtClean="0">
                <a:latin typeface="+mj-lt"/>
              </a:rPr>
              <a:t>GeV</a:t>
            </a:r>
            <a:r>
              <a:rPr lang="en-US" sz="2800" b="1" dirty="0" smtClean="0">
                <a:latin typeface="+mj-lt"/>
              </a:rPr>
              <a:t>/</a:t>
            </a:r>
            <a:r>
              <a:rPr lang="en-US" sz="2800" b="1" i="1" dirty="0" smtClean="0">
                <a:latin typeface="+mj-lt"/>
              </a:rPr>
              <a:t>c</a:t>
            </a:r>
            <a:r>
              <a:rPr lang="en-US" sz="2800" b="1" dirty="0" smtClean="0">
                <a:latin typeface="+mj-lt"/>
              </a:rPr>
              <a:t>)</a:t>
            </a:r>
            <a:r>
              <a:rPr lang="en-US" sz="2800" b="1" baseline="30000" dirty="0" smtClean="0">
                <a:latin typeface="+mj-lt"/>
              </a:rPr>
              <a:t>2</a:t>
            </a:r>
            <a:endParaRPr lang="en-US" sz="2800" b="1" i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6703" y="3155651"/>
            <a:ext cx="2409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latin typeface="+mj-lt"/>
              </a:rPr>
              <a:t>Q</a:t>
            </a:r>
            <a:r>
              <a:rPr lang="en-US" sz="2800" b="1" baseline="30000" dirty="0" smtClean="0">
                <a:latin typeface="+mj-lt"/>
              </a:rPr>
              <a:t>2</a:t>
            </a:r>
            <a:r>
              <a:rPr lang="en-US" sz="2800" b="1" dirty="0" smtClean="0">
                <a:latin typeface="+mj-lt"/>
              </a:rPr>
              <a:t>=0.5 (</a:t>
            </a:r>
            <a:r>
              <a:rPr lang="en-US" sz="2800" b="1" dirty="0" err="1" smtClean="0">
                <a:latin typeface="+mj-lt"/>
              </a:rPr>
              <a:t>GeV</a:t>
            </a:r>
            <a:r>
              <a:rPr lang="en-US" sz="2800" b="1" dirty="0" smtClean="0">
                <a:latin typeface="+mj-lt"/>
              </a:rPr>
              <a:t>/</a:t>
            </a:r>
            <a:r>
              <a:rPr lang="en-US" sz="2800" b="1" i="1" dirty="0" smtClean="0">
                <a:latin typeface="+mj-lt"/>
              </a:rPr>
              <a:t>c</a:t>
            </a:r>
            <a:r>
              <a:rPr lang="en-US" sz="2800" b="1" dirty="0" smtClean="0">
                <a:latin typeface="+mj-lt"/>
              </a:rPr>
              <a:t>)</a:t>
            </a:r>
            <a:r>
              <a:rPr lang="en-US" sz="2800" b="1" baseline="30000" dirty="0" smtClean="0">
                <a:latin typeface="+mj-lt"/>
              </a:rPr>
              <a:t>2</a:t>
            </a:r>
            <a:endParaRPr lang="en-US" sz="2800" b="1" i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59073" y="3155651"/>
            <a:ext cx="2409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latin typeface="+mj-lt"/>
              </a:rPr>
              <a:t>Q</a:t>
            </a:r>
            <a:r>
              <a:rPr lang="en-US" sz="2800" b="1" baseline="30000" dirty="0" smtClean="0">
                <a:latin typeface="+mj-lt"/>
              </a:rPr>
              <a:t>2</a:t>
            </a:r>
            <a:r>
              <a:rPr lang="en-US" sz="2800" b="1" dirty="0" smtClean="0">
                <a:latin typeface="+mj-lt"/>
              </a:rPr>
              <a:t>=1.0 (</a:t>
            </a:r>
            <a:r>
              <a:rPr lang="en-US" sz="2800" b="1" dirty="0" err="1" smtClean="0">
                <a:latin typeface="+mj-lt"/>
              </a:rPr>
              <a:t>GeV</a:t>
            </a:r>
            <a:r>
              <a:rPr lang="en-US" sz="2800" b="1" dirty="0" smtClean="0">
                <a:latin typeface="+mj-lt"/>
              </a:rPr>
              <a:t>/</a:t>
            </a:r>
            <a:r>
              <a:rPr lang="en-US" sz="2800" b="1" i="1" dirty="0" smtClean="0">
                <a:latin typeface="+mj-lt"/>
              </a:rPr>
              <a:t>c</a:t>
            </a:r>
            <a:r>
              <a:rPr lang="en-US" sz="2800" b="1" dirty="0" smtClean="0">
                <a:latin typeface="+mj-lt"/>
              </a:rPr>
              <a:t>)</a:t>
            </a:r>
            <a:r>
              <a:rPr lang="en-US" sz="2800" b="1" baseline="30000" dirty="0" smtClean="0">
                <a:latin typeface="+mj-lt"/>
              </a:rPr>
              <a:t>2</a:t>
            </a:r>
            <a:endParaRPr lang="en-US" sz="2800" b="1" i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37309" y="2454497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i="1" dirty="0" smtClean="0">
                <a:latin typeface="+mj-lt"/>
              </a:rPr>
              <a:t>χ</a:t>
            </a:r>
            <a:r>
              <a:rPr lang="en-US" sz="2400" baseline="30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/</a:t>
            </a:r>
            <a:r>
              <a:rPr lang="en-US" sz="2400" dirty="0" err="1" smtClean="0">
                <a:latin typeface="+mj-lt"/>
              </a:rPr>
              <a:t>dof</a:t>
            </a:r>
            <a:r>
              <a:rPr lang="en-US" sz="2400" dirty="0" smtClean="0">
                <a:latin typeface="+mj-lt"/>
              </a:rPr>
              <a:t>=1.95</a:t>
            </a:r>
            <a:endParaRPr lang="en-US" sz="2400" i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85531" y="5603317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i="1" dirty="0" smtClean="0">
                <a:latin typeface="+mj-lt"/>
              </a:rPr>
              <a:t>χ</a:t>
            </a:r>
            <a:r>
              <a:rPr lang="en-US" sz="2400" baseline="30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/</a:t>
            </a:r>
            <a:r>
              <a:rPr lang="en-US" sz="2400" dirty="0" err="1" smtClean="0">
                <a:latin typeface="+mj-lt"/>
              </a:rPr>
              <a:t>dof</a:t>
            </a:r>
            <a:r>
              <a:rPr lang="en-US" sz="2400" dirty="0" smtClean="0">
                <a:latin typeface="+mj-lt"/>
              </a:rPr>
              <a:t>=0.70</a:t>
            </a:r>
            <a:endParaRPr lang="en-US" sz="2400" i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66272" y="5603316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i="1" dirty="0" smtClean="0">
                <a:latin typeface="+mj-lt"/>
              </a:rPr>
              <a:t>χ</a:t>
            </a:r>
            <a:r>
              <a:rPr lang="en-US" sz="2400" baseline="30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/</a:t>
            </a:r>
            <a:r>
              <a:rPr lang="en-US" sz="2400" dirty="0" err="1" smtClean="0">
                <a:latin typeface="+mj-lt"/>
              </a:rPr>
              <a:t>dof</a:t>
            </a:r>
            <a:r>
              <a:rPr lang="en-US" sz="2400" dirty="0" smtClean="0">
                <a:latin typeface="+mj-lt"/>
              </a:rPr>
              <a:t>=1.29</a:t>
            </a:r>
            <a:endParaRPr lang="en-US" sz="2400" i="1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 rot="20795877">
            <a:off x="5474862" y="3947996"/>
            <a:ext cx="2398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FF33CC">
                    <a:alpha val="50000"/>
                  </a:srgbClr>
                </a:solidFill>
              </a:rPr>
              <a:t>Preliminary</a:t>
            </a:r>
            <a:endParaRPr lang="en-US" sz="3600" b="1" i="1" dirty="0">
              <a:solidFill>
                <a:srgbClr val="FF33CC">
                  <a:alpha val="50000"/>
                </a:srgb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20795877">
            <a:off x="8906986" y="3947995"/>
            <a:ext cx="2398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FF33CC">
                    <a:alpha val="50000"/>
                  </a:srgbClr>
                </a:solidFill>
              </a:rPr>
              <a:t>Preliminary</a:t>
            </a:r>
            <a:endParaRPr lang="en-US" sz="3600" b="1" i="1" dirty="0">
              <a:solidFill>
                <a:srgbClr val="FF33CC">
                  <a:alpha val="50000"/>
                </a:srgb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20795877">
            <a:off x="7341898" y="903361"/>
            <a:ext cx="2398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FF33CC">
                    <a:alpha val="50000"/>
                  </a:srgbClr>
                </a:solidFill>
              </a:rPr>
              <a:t>Preliminary</a:t>
            </a:r>
            <a:endParaRPr lang="en-US" sz="3600" b="1" i="1" dirty="0">
              <a:solidFill>
                <a:srgbClr val="FF33CC">
                  <a:alpha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4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"/>
          <p:cNvSpPr>
            <a:spLocks/>
          </p:cNvSpPr>
          <p:nvPr/>
        </p:nvSpPr>
        <p:spPr bwMode="auto">
          <a:xfrm>
            <a:off x="4171727" y="3183254"/>
            <a:ext cx="339605" cy="220284"/>
          </a:xfrm>
          <a:prstGeom prst="rect">
            <a:avLst/>
          </a:prstGeom>
          <a:noFill/>
          <a:ln w="50800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0" name="Line 3"/>
          <p:cNvSpPr>
            <a:spLocks noChangeShapeType="1"/>
          </p:cNvSpPr>
          <p:nvPr/>
        </p:nvSpPr>
        <p:spPr bwMode="auto">
          <a:xfrm rot="10800000" flipH="1">
            <a:off x="8701909" y="1521943"/>
            <a:ext cx="912233" cy="1768012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Line 4"/>
          <p:cNvSpPr>
            <a:spLocks noChangeShapeType="1"/>
          </p:cNvSpPr>
          <p:nvPr/>
        </p:nvSpPr>
        <p:spPr bwMode="auto">
          <a:xfrm>
            <a:off x="8692729" y="3280777"/>
            <a:ext cx="388990" cy="1250573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Line 6"/>
          <p:cNvSpPr>
            <a:spLocks noChangeShapeType="1"/>
          </p:cNvSpPr>
          <p:nvPr/>
        </p:nvSpPr>
        <p:spPr bwMode="auto">
          <a:xfrm>
            <a:off x="8692729" y="3280777"/>
            <a:ext cx="388990" cy="1250573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Line 7"/>
          <p:cNvSpPr>
            <a:spLocks noChangeShapeType="1"/>
          </p:cNvSpPr>
          <p:nvPr/>
        </p:nvSpPr>
        <p:spPr bwMode="auto">
          <a:xfrm rot="10800000">
            <a:off x="8686992" y="3293397"/>
            <a:ext cx="3078644" cy="905231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Line 8"/>
          <p:cNvSpPr>
            <a:spLocks noChangeShapeType="1"/>
          </p:cNvSpPr>
          <p:nvPr/>
        </p:nvSpPr>
        <p:spPr bwMode="auto">
          <a:xfrm flipH="1">
            <a:off x="8682402" y="2473067"/>
            <a:ext cx="3085528" cy="819183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Line 9"/>
          <p:cNvSpPr>
            <a:spLocks noChangeShapeType="1"/>
          </p:cNvSpPr>
          <p:nvPr/>
        </p:nvSpPr>
        <p:spPr bwMode="auto">
          <a:xfrm>
            <a:off x="4193526" y="3293397"/>
            <a:ext cx="8056339" cy="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Rectangle 10"/>
          <p:cNvSpPr>
            <a:spLocks/>
          </p:cNvSpPr>
          <p:nvPr/>
        </p:nvSpPr>
        <p:spPr bwMode="auto">
          <a:xfrm>
            <a:off x="4703000" y="3201612"/>
            <a:ext cx="651759" cy="174392"/>
          </a:xfrm>
          <a:prstGeom prst="rect">
            <a:avLst/>
          </a:prstGeom>
          <a:solidFill>
            <a:srgbClr val="2B4714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9" name="Rectangle 11"/>
          <p:cNvSpPr>
            <a:spLocks/>
          </p:cNvSpPr>
          <p:nvPr/>
        </p:nvSpPr>
        <p:spPr bwMode="auto">
          <a:xfrm>
            <a:off x="5620970" y="3201612"/>
            <a:ext cx="312110" cy="174392"/>
          </a:xfrm>
          <a:prstGeom prst="rect">
            <a:avLst/>
          </a:prstGeom>
          <a:solidFill>
            <a:srgbClr val="D90B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0" name="Rectangle 12"/>
          <p:cNvSpPr>
            <a:spLocks/>
          </p:cNvSpPr>
          <p:nvPr/>
        </p:nvSpPr>
        <p:spPr bwMode="auto">
          <a:xfrm>
            <a:off x="6079955" y="3201612"/>
            <a:ext cx="137696" cy="174392"/>
          </a:xfrm>
          <a:prstGeom prst="rect">
            <a:avLst/>
          </a:prstGeom>
          <a:solidFill>
            <a:srgbClr val="FCBD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1" name="Rectangle 13"/>
          <p:cNvSpPr>
            <a:spLocks/>
          </p:cNvSpPr>
          <p:nvPr/>
        </p:nvSpPr>
        <p:spPr bwMode="auto">
          <a:xfrm>
            <a:off x="6392065" y="3128184"/>
            <a:ext cx="284571" cy="321248"/>
          </a:xfrm>
          <a:prstGeom prst="rect">
            <a:avLst/>
          </a:prstGeom>
          <a:solidFill>
            <a:srgbClr val="C632F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2" name="Rectangle 14"/>
          <p:cNvSpPr>
            <a:spLocks/>
          </p:cNvSpPr>
          <p:nvPr/>
        </p:nvSpPr>
        <p:spPr bwMode="auto">
          <a:xfrm>
            <a:off x="6795972" y="3201612"/>
            <a:ext cx="642579" cy="174392"/>
          </a:xfrm>
          <a:prstGeom prst="rect">
            <a:avLst/>
          </a:prstGeom>
          <a:solidFill>
            <a:srgbClr val="003DCC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" name="Rectangle 15"/>
          <p:cNvSpPr>
            <a:spLocks/>
          </p:cNvSpPr>
          <p:nvPr/>
        </p:nvSpPr>
        <p:spPr bwMode="auto">
          <a:xfrm>
            <a:off x="7576247" y="3201612"/>
            <a:ext cx="128516" cy="165213"/>
          </a:xfrm>
          <a:prstGeom prst="rect">
            <a:avLst/>
          </a:prstGeom>
          <a:solidFill>
            <a:srgbClr val="66B132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4" name="Rectangle 16"/>
          <p:cNvSpPr>
            <a:spLocks/>
          </p:cNvSpPr>
          <p:nvPr/>
        </p:nvSpPr>
        <p:spPr bwMode="auto">
          <a:xfrm>
            <a:off x="7814920" y="3201612"/>
            <a:ext cx="128516" cy="165213"/>
          </a:xfrm>
          <a:prstGeom prst="rect">
            <a:avLst/>
          </a:prstGeom>
          <a:solidFill>
            <a:srgbClr val="66B132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5" name="Oval 17"/>
          <p:cNvSpPr>
            <a:spLocks/>
          </p:cNvSpPr>
          <p:nvPr/>
        </p:nvSpPr>
        <p:spPr bwMode="auto">
          <a:xfrm>
            <a:off x="8338163" y="2935435"/>
            <a:ext cx="706837" cy="706746"/>
          </a:xfrm>
          <a:prstGeom prst="ellipse">
            <a:avLst/>
          </a:prstGeom>
          <a:noFill/>
          <a:ln w="50800">
            <a:solidFill>
              <a:schemeClr val="accent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6" name="Oval 18"/>
          <p:cNvSpPr>
            <a:spLocks/>
          </p:cNvSpPr>
          <p:nvPr/>
        </p:nvSpPr>
        <p:spPr bwMode="auto">
          <a:xfrm>
            <a:off x="8356522" y="2953792"/>
            <a:ext cx="670118" cy="670032"/>
          </a:xfrm>
          <a:prstGeom prst="ellipse">
            <a:avLst/>
          </a:prstGeom>
          <a:noFill/>
          <a:ln w="15875">
            <a:solidFill>
              <a:schemeClr val="accent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7" name="Rectangle 19"/>
          <p:cNvSpPr>
            <a:spLocks/>
          </p:cNvSpPr>
          <p:nvPr/>
        </p:nvSpPr>
        <p:spPr bwMode="auto">
          <a:xfrm>
            <a:off x="12037584" y="3018042"/>
            <a:ext cx="212281" cy="532354"/>
          </a:xfrm>
          <a:prstGeom prst="rect">
            <a:avLst/>
          </a:prstGeom>
          <a:solidFill>
            <a:srgbClr val="808080">
              <a:alpha val="25000"/>
            </a:srgbClr>
          </a:solidFill>
          <a:ln w="38100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8" name="Oval 20"/>
          <p:cNvSpPr>
            <a:spLocks/>
          </p:cNvSpPr>
          <p:nvPr/>
        </p:nvSpPr>
        <p:spPr bwMode="auto">
          <a:xfrm>
            <a:off x="7888357" y="2485688"/>
            <a:ext cx="1606448" cy="1606241"/>
          </a:xfrm>
          <a:prstGeom prst="ellipse">
            <a:avLst/>
          </a:prstGeom>
          <a:noFill/>
          <a:ln w="12700">
            <a:solidFill>
              <a:srgbClr val="47CCFC">
                <a:alpha val="25000"/>
              </a:srgbClr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9" name="Oval 21"/>
          <p:cNvSpPr>
            <a:spLocks/>
          </p:cNvSpPr>
          <p:nvPr/>
        </p:nvSpPr>
        <p:spPr bwMode="auto">
          <a:xfrm>
            <a:off x="5474095" y="62559"/>
            <a:ext cx="6434974" cy="6434141"/>
          </a:xfrm>
          <a:prstGeom prst="ellipse">
            <a:avLst/>
          </a:prstGeom>
          <a:noFill/>
          <a:ln w="25400">
            <a:solidFill>
              <a:srgbClr val="00BAFB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0" name="AutoShape 22"/>
          <p:cNvSpPr>
            <a:spLocks/>
          </p:cNvSpPr>
          <p:nvPr/>
        </p:nvSpPr>
        <p:spPr bwMode="auto">
          <a:xfrm rot="20711821">
            <a:off x="10595223" y="2442090"/>
            <a:ext cx="351124" cy="556448"/>
          </a:xfrm>
          <a:custGeom>
            <a:avLst/>
            <a:gdLst/>
            <a:ahLst/>
            <a:cxnLst/>
            <a:rect l="0" t="0" r="r" b="b"/>
            <a:pathLst>
              <a:path w="21591" h="21596">
                <a:moveTo>
                  <a:pt x="0" y="0"/>
                </a:moveTo>
                <a:lnTo>
                  <a:pt x="21591" y="4"/>
                </a:lnTo>
                <a:lnTo>
                  <a:pt x="21600" y="21600"/>
                </a:lnTo>
                <a:lnTo>
                  <a:pt x="9" y="21596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1" name="Line 23"/>
          <p:cNvSpPr>
            <a:spLocks noChangeShapeType="1"/>
          </p:cNvSpPr>
          <p:nvPr/>
        </p:nvSpPr>
        <p:spPr bwMode="auto">
          <a:xfrm>
            <a:off x="10246394" y="2578620"/>
            <a:ext cx="142285" cy="525470"/>
          </a:xfrm>
          <a:prstGeom prst="line">
            <a:avLst/>
          </a:prstGeom>
          <a:noFill/>
          <a:ln w="38100">
            <a:solidFill>
              <a:schemeClr val="tx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Line 24"/>
          <p:cNvSpPr>
            <a:spLocks noChangeShapeType="1"/>
          </p:cNvSpPr>
          <p:nvPr/>
        </p:nvSpPr>
        <p:spPr bwMode="auto">
          <a:xfrm>
            <a:off x="10323274" y="2555674"/>
            <a:ext cx="143433" cy="525470"/>
          </a:xfrm>
          <a:prstGeom prst="line">
            <a:avLst/>
          </a:prstGeom>
          <a:noFill/>
          <a:ln w="38100">
            <a:solidFill>
              <a:schemeClr val="tx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AutoShape 25"/>
          <p:cNvSpPr>
            <a:spLocks/>
          </p:cNvSpPr>
          <p:nvPr/>
        </p:nvSpPr>
        <p:spPr bwMode="auto">
          <a:xfrm rot="20693958">
            <a:off x="10469002" y="2522402"/>
            <a:ext cx="26392" cy="556448"/>
          </a:xfrm>
          <a:custGeom>
            <a:avLst/>
            <a:gdLst/>
            <a:ahLst/>
            <a:cxnLst/>
            <a:rect l="0" t="0" r="r" b="b"/>
            <a:pathLst>
              <a:path w="21474" h="21600">
                <a:moveTo>
                  <a:pt x="0" y="0"/>
                </a:moveTo>
                <a:lnTo>
                  <a:pt x="21474" y="0"/>
                </a:lnTo>
                <a:lnTo>
                  <a:pt x="21600" y="21600"/>
                </a:lnTo>
                <a:lnTo>
                  <a:pt x="126" y="21600"/>
                </a:lnTo>
                <a:close/>
                <a:moveTo>
                  <a:pt x="0" y="0"/>
                </a:moveTo>
              </a:path>
            </a:pathLst>
          </a:custGeom>
          <a:solidFill>
            <a:srgbClr val="1D300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4" name="AutoShape 26"/>
          <p:cNvSpPr>
            <a:spLocks/>
          </p:cNvSpPr>
          <p:nvPr/>
        </p:nvSpPr>
        <p:spPr bwMode="auto">
          <a:xfrm rot="20693958">
            <a:off x="11062241" y="2362925"/>
            <a:ext cx="26392" cy="556448"/>
          </a:xfrm>
          <a:custGeom>
            <a:avLst/>
            <a:gdLst/>
            <a:ahLst/>
            <a:cxnLst/>
            <a:rect l="0" t="0" r="r" b="b"/>
            <a:pathLst>
              <a:path w="21474" h="21600">
                <a:moveTo>
                  <a:pt x="0" y="0"/>
                </a:moveTo>
                <a:lnTo>
                  <a:pt x="21474" y="0"/>
                </a:lnTo>
                <a:lnTo>
                  <a:pt x="21600" y="21600"/>
                </a:lnTo>
                <a:lnTo>
                  <a:pt x="126" y="21600"/>
                </a:lnTo>
                <a:close/>
                <a:moveTo>
                  <a:pt x="0" y="0"/>
                </a:moveTo>
              </a:path>
            </a:pathLst>
          </a:custGeom>
          <a:solidFill>
            <a:srgbClr val="1D300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" name="AutoShape 27"/>
          <p:cNvSpPr>
            <a:spLocks/>
          </p:cNvSpPr>
          <p:nvPr/>
        </p:nvSpPr>
        <p:spPr bwMode="auto">
          <a:xfrm rot="20711821">
            <a:off x="11159775" y="2309001"/>
            <a:ext cx="214576" cy="556448"/>
          </a:xfrm>
          <a:custGeom>
            <a:avLst/>
            <a:gdLst/>
            <a:ahLst/>
            <a:cxnLst/>
            <a:rect l="0" t="0" r="r" b="b"/>
            <a:pathLst>
              <a:path w="21585" h="21598">
                <a:moveTo>
                  <a:pt x="0" y="0"/>
                </a:moveTo>
                <a:lnTo>
                  <a:pt x="21585" y="2"/>
                </a:lnTo>
                <a:lnTo>
                  <a:pt x="21600" y="21600"/>
                </a:lnTo>
                <a:lnTo>
                  <a:pt x="15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003DCC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" name="AutoShape 28"/>
          <p:cNvSpPr>
            <a:spLocks/>
          </p:cNvSpPr>
          <p:nvPr/>
        </p:nvSpPr>
        <p:spPr bwMode="auto">
          <a:xfrm rot="20711821">
            <a:off x="11437461" y="2233278"/>
            <a:ext cx="214576" cy="556448"/>
          </a:xfrm>
          <a:custGeom>
            <a:avLst/>
            <a:gdLst/>
            <a:ahLst/>
            <a:cxnLst/>
            <a:rect l="0" t="0" r="r" b="b"/>
            <a:pathLst>
              <a:path w="21585" h="21598">
                <a:moveTo>
                  <a:pt x="0" y="0"/>
                </a:moveTo>
                <a:lnTo>
                  <a:pt x="21585" y="2"/>
                </a:lnTo>
                <a:lnTo>
                  <a:pt x="21600" y="21600"/>
                </a:lnTo>
                <a:lnTo>
                  <a:pt x="15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003DCC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7" name="AutoShape 29"/>
          <p:cNvSpPr>
            <a:spLocks/>
          </p:cNvSpPr>
          <p:nvPr/>
        </p:nvSpPr>
        <p:spPr bwMode="auto">
          <a:xfrm rot="20711821">
            <a:off x="10058210" y="2751865"/>
            <a:ext cx="86060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8" name="AutoShape 30"/>
          <p:cNvSpPr>
            <a:spLocks/>
          </p:cNvSpPr>
          <p:nvPr/>
        </p:nvSpPr>
        <p:spPr bwMode="auto">
          <a:xfrm rot="20711821">
            <a:off x="9551032" y="2890690"/>
            <a:ext cx="86060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9" name="AutoShape 31"/>
          <p:cNvSpPr>
            <a:spLocks/>
          </p:cNvSpPr>
          <p:nvPr/>
        </p:nvSpPr>
        <p:spPr bwMode="auto">
          <a:xfrm rot="20711821">
            <a:off x="9407599" y="2929699"/>
            <a:ext cx="84912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0" name="AutoShape 32"/>
          <p:cNvSpPr>
            <a:spLocks/>
          </p:cNvSpPr>
          <p:nvPr/>
        </p:nvSpPr>
        <p:spPr bwMode="auto">
          <a:xfrm rot="20711821">
            <a:off x="9671515" y="2819556"/>
            <a:ext cx="351124" cy="299449"/>
          </a:xfrm>
          <a:custGeom>
            <a:avLst/>
            <a:gdLst/>
            <a:ahLst/>
            <a:cxnLst/>
            <a:rect l="0" t="0" r="r" b="b"/>
            <a:pathLst>
              <a:path w="21595" h="21593">
                <a:moveTo>
                  <a:pt x="0" y="0"/>
                </a:moveTo>
                <a:lnTo>
                  <a:pt x="21595" y="7"/>
                </a:lnTo>
                <a:lnTo>
                  <a:pt x="21600" y="21600"/>
                </a:lnTo>
                <a:lnTo>
                  <a:pt x="5" y="21593"/>
                </a:lnTo>
                <a:close/>
                <a:moveTo>
                  <a:pt x="0" y="0"/>
                </a:moveTo>
              </a:path>
            </a:pathLst>
          </a:custGeom>
          <a:solidFill>
            <a:srgbClr val="FCBD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1" name="AutoShape 33"/>
          <p:cNvSpPr>
            <a:spLocks/>
          </p:cNvSpPr>
          <p:nvPr/>
        </p:nvSpPr>
        <p:spPr bwMode="auto">
          <a:xfrm rot="20711821">
            <a:off x="9365143" y="2805789"/>
            <a:ext cx="830763" cy="359110"/>
          </a:xfrm>
          <a:custGeom>
            <a:avLst/>
            <a:gdLst/>
            <a:ahLst/>
            <a:cxnLst/>
            <a:rect l="0" t="0" r="r" b="b"/>
            <a:pathLst>
              <a:path w="21597" h="21587">
                <a:moveTo>
                  <a:pt x="0" y="0"/>
                </a:moveTo>
                <a:lnTo>
                  <a:pt x="21597" y="13"/>
                </a:lnTo>
                <a:lnTo>
                  <a:pt x="21600" y="21600"/>
                </a:lnTo>
                <a:lnTo>
                  <a:pt x="3" y="21587"/>
                </a:lnTo>
                <a:close/>
                <a:moveTo>
                  <a:pt x="0" y="0"/>
                </a:moveTo>
              </a:path>
            </a:pathLst>
          </a:custGeom>
          <a:noFill/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2" name="AutoShape 34"/>
          <p:cNvSpPr>
            <a:spLocks/>
          </p:cNvSpPr>
          <p:nvPr/>
        </p:nvSpPr>
        <p:spPr bwMode="auto">
          <a:xfrm rot="20711821">
            <a:off x="10207381" y="2245899"/>
            <a:ext cx="1559402" cy="830656"/>
          </a:xfrm>
          <a:custGeom>
            <a:avLst/>
            <a:gdLst/>
            <a:ahLst/>
            <a:cxnLst/>
            <a:rect l="0" t="0" r="r" b="b"/>
            <a:pathLst>
              <a:path w="21597" h="21589">
                <a:moveTo>
                  <a:pt x="0" y="0"/>
                </a:moveTo>
                <a:lnTo>
                  <a:pt x="21597" y="11"/>
                </a:lnTo>
                <a:lnTo>
                  <a:pt x="21600" y="21600"/>
                </a:lnTo>
                <a:lnTo>
                  <a:pt x="3" y="21589"/>
                </a:lnTo>
                <a:close/>
                <a:moveTo>
                  <a:pt x="0" y="0"/>
                </a:moveTo>
              </a:path>
            </a:pathLst>
          </a:custGeom>
          <a:noFill/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" name="Rectangle 35"/>
          <p:cNvSpPr>
            <a:spLocks/>
          </p:cNvSpPr>
          <p:nvPr/>
        </p:nvSpPr>
        <p:spPr bwMode="auto">
          <a:xfrm rot="20627071">
            <a:off x="8719121" y="3709873"/>
            <a:ext cx="284571" cy="229463"/>
          </a:xfrm>
          <a:prstGeom prst="rect">
            <a:avLst/>
          </a:prstGeom>
          <a:solidFill>
            <a:srgbClr val="FCBD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" name="Rectangle 36"/>
          <p:cNvSpPr>
            <a:spLocks/>
          </p:cNvSpPr>
          <p:nvPr/>
        </p:nvSpPr>
        <p:spPr bwMode="auto">
          <a:xfrm rot="20627071">
            <a:off x="8802886" y="4257142"/>
            <a:ext cx="385548" cy="45893"/>
          </a:xfrm>
          <a:prstGeom prst="rect">
            <a:avLst/>
          </a:prstGeom>
          <a:solidFill>
            <a:srgbClr val="1D300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5" name="Rectangle 37"/>
          <p:cNvSpPr>
            <a:spLocks/>
          </p:cNvSpPr>
          <p:nvPr/>
        </p:nvSpPr>
        <p:spPr bwMode="auto">
          <a:xfrm rot="20627071">
            <a:off x="8789116" y="4212396"/>
            <a:ext cx="385548" cy="18357"/>
          </a:xfrm>
          <a:prstGeom prst="rect">
            <a:avLst/>
          </a:prstGeom>
          <a:solidFill>
            <a:srgbClr val="1D300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6" name="Line 38"/>
          <p:cNvSpPr>
            <a:spLocks noChangeShapeType="1"/>
          </p:cNvSpPr>
          <p:nvPr/>
        </p:nvSpPr>
        <p:spPr bwMode="auto">
          <a:xfrm rot="10800000" flipH="1">
            <a:off x="8791411" y="4118317"/>
            <a:ext cx="358009" cy="104406"/>
          </a:xfrm>
          <a:prstGeom prst="line">
            <a:avLst/>
          </a:prstGeom>
          <a:noFill/>
          <a:ln w="38100">
            <a:solidFill>
              <a:schemeClr val="tx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" name="Line 39"/>
          <p:cNvSpPr>
            <a:spLocks noChangeShapeType="1"/>
          </p:cNvSpPr>
          <p:nvPr/>
        </p:nvSpPr>
        <p:spPr bwMode="auto">
          <a:xfrm rot="10800000" flipH="1">
            <a:off x="8786821" y="4005880"/>
            <a:ext cx="297193" cy="87196"/>
          </a:xfrm>
          <a:prstGeom prst="line">
            <a:avLst/>
          </a:prstGeom>
          <a:noFill/>
          <a:ln w="38100">
            <a:solidFill>
              <a:schemeClr val="tx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" name="Rectangle 40"/>
          <p:cNvSpPr>
            <a:spLocks/>
          </p:cNvSpPr>
          <p:nvPr/>
        </p:nvSpPr>
        <p:spPr bwMode="auto">
          <a:xfrm rot="20627071">
            <a:off x="8689287" y="3984081"/>
            <a:ext cx="569142" cy="385498"/>
          </a:xfrm>
          <a:prstGeom prst="rect">
            <a:avLst/>
          </a:prstGeom>
          <a:noFill/>
          <a:ln w="15875">
            <a:solidFill>
              <a:schemeClr val="tx1">
                <a:alpha val="25000"/>
              </a:schemeClr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9" name="AutoShape 41"/>
          <p:cNvSpPr>
            <a:spLocks/>
          </p:cNvSpPr>
          <p:nvPr/>
        </p:nvSpPr>
        <p:spPr bwMode="auto">
          <a:xfrm rot="966482">
            <a:off x="10572274" y="3623824"/>
            <a:ext cx="351124" cy="556448"/>
          </a:xfrm>
          <a:custGeom>
            <a:avLst/>
            <a:gdLst/>
            <a:ahLst/>
            <a:cxnLst/>
            <a:rect l="0" t="0" r="r" b="b"/>
            <a:pathLst>
              <a:path w="21591" h="21596">
                <a:moveTo>
                  <a:pt x="0" y="0"/>
                </a:moveTo>
                <a:lnTo>
                  <a:pt x="21591" y="4"/>
                </a:lnTo>
                <a:lnTo>
                  <a:pt x="21600" y="21600"/>
                </a:lnTo>
                <a:lnTo>
                  <a:pt x="9" y="21596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0" name="Line 42"/>
          <p:cNvSpPr>
            <a:spLocks noChangeShapeType="1"/>
          </p:cNvSpPr>
          <p:nvPr/>
        </p:nvSpPr>
        <p:spPr bwMode="auto">
          <a:xfrm flipH="1">
            <a:off x="10223445" y="3511387"/>
            <a:ext cx="148023" cy="524323"/>
          </a:xfrm>
          <a:prstGeom prst="line">
            <a:avLst/>
          </a:prstGeom>
          <a:noFill/>
          <a:ln w="38100">
            <a:solidFill>
              <a:schemeClr val="tx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" name="Line 43"/>
          <p:cNvSpPr>
            <a:spLocks noChangeShapeType="1"/>
          </p:cNvSpPr>
          <p:nvPr/>
        </p:nvSpPr>
        <p:spPr bwMode="auto">
          <a:xfrm flipH="1">
            <a:off x="10301473" y="3530891"/>
            <a:ext cx="148023" cy="524323"/>
          </a:xfrm>
          <a:prstGeom prst="line">
            <a:avLst/>
          </a:prstGeom>
          <a:noFill/>
          <a:ln w="38100">
            <a:solidFill>
              <a:schemeClr val="tx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" name="AutoShape 44"/>
          <p:cNvSpPr>
            <a:spLocks/>
          </p:cNvSpPr>
          <p:nvPr/>
        </p:nvSpPr>
        <p:spPr bwMode="auto">
          <a:xfrm rot="948617">
            <a:off x="10446053" y="3544659"/>
            <a:ext cx="26392" cy="556448"/>
          </a:xfrm>
          <a:custGeom>
            <a:avLst/>
            <a:gdLst/>
            <a:ahLst/>
            <a:cxnLst/>
            <a:rect l="0" t="0" r="r" b="b"/>
            <a:pathLst>
              <a:path w="21474" h="21600">
                <a:moveTo>
                  <a:pt x="0" y="0"/>
                </a:moveTo>
                <a:lnTo>
                  <a:pt x="21474" y="0"/>
                </a:lnTo>
                <a:lnTo>
                  <a:pt x="21600" y="21600"/>
                </a:lnTo>
                <a:lnTo>
                  <a:pt x="126" y="21600"/>
                </a:lnTo>
                <a:close/>
                <a:moveTo>
                  <a:pt x="0" y="0"/>
                </a:moveTo>
              </a:path>
            </a:pathLst>
          </a:custGeom>
          <a:solidFill>
            <a:srgbClr val="1D300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" name="AutoShape 45"/>
          <p:cNvSpPr>
            <a:spLocks/>
          </p:cNvSpPr>
          <p:nvPr/>
        </p:nvSpPr>
        <p:spPr bwMode="auto">
          <a:xfrm rot="948617">
            <a:off x="11036996" y="3712167"/>
            <a:ext cx="26392" cy="556448"/>
          </a:xfrm>
          <a:custGeom>
            <a:avLst/>
            <a:gdLst/>
            <a:ahLst/>
            <a:cxnLst/>
            <a:rect l="0" t="0" r="r" b="b"/>
            <a:pathLst>
              <a:path w="21474" h="21600">
                <a:moveTo>
                  <a:pt x="0" y="0"/>
                </a:moveTo>
                <a:lnTo>
                  <a:pt x="21474" y="0"/>
                </a:lnTo>
                <a:lnTo>
                  <a:pt x="21600" y="21600"/>
                </a:lnTo>
                <a:lnTo>
                  <a:pt x="126" y="21600"/>
                </a:lnTo>
                <a:close/>
                <a:moveTo>
                  <a:pt x="0" y="0"/>
                </a:moveTo>
              </a:path>
            </a:pathLst>
          </a:custGeom>
          <a:solidFill>
            <a:srgbClr val="1D300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" name="AutoShape 46"/>
          <p:cNvSpPr>
            <a:spLocks/>
          </p:cNvSpPr>
          <p:nvPr/>
        </p:nvSpPr>
        <p:spPr bwMode="auto">
          <a:xfrm rot="966482">
            <a:off x="11134531" y="3764944"/>
            <a:ext cx="214576" cy="556448"/>
          </a:xfrm>
          <a:custGeom>
            <a:avLst/>
            <a:gdLst/>
            <a:ahLst/>
            <a:cxnLst/>
            <a:rect l="0" t="0" r="r" b="b"/>
            <a:pathLst>
              <a:path w="21585" h="21598">
                <a:moveTo>
                  <a:pt x="0" y="0"/>
                </a:moveTo>
                <a:lnTo>
                  <a:pt x="21585" y="2"/>
                </a:lnTo>
                <a:lnTo>
                  <a:pt x="21600" y="21600"/>
                </a:lnTo>
                <a:lnTo>
                  <a:pt x="15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003DCC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5" name="AutoShape 47"/>
          <p:cNvSpPr>
            <a:spLocks/>
          </p:cNvSpPr>
          <p:nvPr/>
        </p:nvSpPr>
        <p:spPr bwMode="auto">
          <a:xfrm rot="966482">
            <a:off x="11412217" y="3841814"/>
            <a:ext cx="214576" cy="556448"/>
          </a:xfrm>
          <a:custGeom>
            <a:avLst/>
            <a:gdLst/>
            <a:ahLst/>
            <a:cxnLst/>
            <a:rect l="0" t="0" r="r" b="b"/>
            <a:pathLst>
              <a:path w="21585" h="21598">
                <a:moveTo>
                  <a:pt x="0" y="0"/>
                </a:moveTo>
                <a:lnTo>
                  <a:pt x="21585" y="2"/>
                </a:lnTo>
                <a:lnTo>
                  <a:pt x="21600" y="21600"/>
                </a:lnTo>
                <a:lnTo>
                  <a:pt x="15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003DCC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6" name="AutoShape 48"/>
          <p:cNvSpPr>
            <a:spLocks/>
          </p:cNvSpPr>
          <p:nvPr/>
        </p:nvSpPr>
        <p:spPr bwMode="auto">
          <a:xfrm rot="966482">
            <a:off x="10037556" y="3564164"/>
            <a:ext cx="86060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7" name="AutoShape 49"/>
          <p:cNvSpPr>
            <a:spLocks/>
          </p:cNvSpPr>
          <p:nvPr/>
        </p:nvSpPr>
        <p:spPr bwMode="auto">
          <a:xfrm rot="966482">
            <a:off x="9531525" y="3421897"/>
            <a:ext cx="84912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8" name="AutoShape 50"/>
          <p:cNvSpPr>
            <a:spLocks/>
          </p:cNvSpPr>
          <p:nvPr/>
        </p:nvSpPr>
        <p:spPr bwMode="auto">
          <a:xfrm rot="966482">
            <a:off x="9391534" y="3378299"/>
            <a:ext cx="86060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9" name="AutoShape 51"/>
          <p:cNvSpPr>
            <a:spLocks/>
          </p:cNvSpPr>
          <p:nvPr/>
        </p:nvSpPr>
        <p:spPr bwMode="auto">
          <a:xfrm rot="966482">
            <a:off x="9653156" y="3491883"/>
            <a:ext cx="351124" cy="299449"/>
          </a:xfrm>
          <a:custGeom>
            <a:avLst/>
            <a:gdLst/>
            <a:ahLst/>
            <a:cxnLst/>
            <a:rect l="0" t="0" r="r" b="b"/>
            <a:pathLst>
              <a:path w="21595" h="21593">
                <a:moveTo>
                  <a:pt x="0" y="0"/>
                </a:moveTo>
                <a:lnTo>
                  <a:pt x="21595" y="7"/>
                </a:lnTo>
                <a:lnTo>
                  <a:pt x="21600" y="21600"/>
                </a:lnTo>
                <a:lnTo>
                  <a:pt x="5" y="21593"/>
                </a:lnTo>
                <a:close/>
                <a:moveTo>
                  <a:pt x="0" y="0"/>
                </a:moveTo>
              </a:path>
            </a:pathLst>
          </a:custGeom>
          <a:solidFill>
            <a:srgbClr val="FCBD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0" name="AutoShape 52"/>
          <p:cNvSpPr>
            <a:spLocks/>
          </p:cNvSpPr>
          <p:nvPr/>
        </p:nvSpPr>
        <p:spPr bwMode="auto">
          <a:xfrm rot="966482">
            <a:off x="9346783" y="3441401"/>
            <a:ext cx="830763" cy="359110"/>
          </a:xfrm>
          <a:custGeom>
            <a:avLst/>
            <a:gdLst/>
            <a:ahLst/>
            <a:cxnLst/>
            <a:rect l="0" t="0" r="r" b="b"/>
            <a:pathLst>
              <a:path w="21597" h="21587">
                <a:moveTo>
                  <a:pt x="0" y="0"/>
                </a:moveTo>
                <a:lnTo>
                  <a:pt x="21597" y="13"/>
                </a:lnTo>
                <a:lnTo>
                  <a:pt x="21600" y="21600"/>
                </a:lnTo>
                <a:lnTo>
                  <a:pt x="3" y="21587"/>
                </a:lnTo>
                <a:close/>
                <a:moveTo>
                  <a:pt x="0" y="0"/>
                </a:moveTo>
              </a:path>
            </a:pathLst>
          </a:custGeom>
          <a:noFill/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1" name="AutoShape 53"/>
          <p:cNvSpPr>
            <a:spLocks/>
          </p:cNvSpPr>
          <p:nvPr/>
        </p:nvSpPr>
        <p:spPr bwMode="auto">
          <a:xfrm rot="966482">
            <a:off x="10184431" y="3546954"/>
            <a:ext cx="1558255" cy="830656"/>
          </a:xfrm>
          <a:custGeom>
            <a:avLst/>
            <a:gdLst/>
            <a:ahLst/>
            <a:cxnLst/>
            <a:rect l="0" t="0" r="r" b="b"/>
            <a:pathLst>
              <a:path w="21597" h="21589">
                <a:moveTo>
                  <a:pt x="0" y="0"/>
                </a:moveTo>
                <a:lnTo>
                  <a:pt x="21597" y="11"/>
                </a:lnTo>
                <a:lnTo>
                  <a:pt x="21600" y="21600"/>
                </a:lnTo>
                <a:lnTo>
                  <a:pt x="3" y="21589"/>
                </a:lnTo>
                <a:close/>
                <a:moveTo>
                  <a:pt x="0" y="0"/>
                </a:moveTo>
              </a:path>
            </a:pathLst>
          </a:custGeom>
          <a:noFill/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2" name="Rectangle 54"/>
          <p:cNvSpPr>
            <a:spLocks/>
          </p:cNvSpPr>
          <p:nvPr/>
        </p:nvSpPr>
        <p:spPr bwMode="auto">
          <a:xfrm>
            <a:off x="8439140" y="3082291"/>
            <a:ext cx="504884" cy="27536"/>
          </a:xfrm>
          <a:prstGeom prst="rect">
            <a:avLst/>
          </a:prstGeom>
          <a:solidFill>
            <a:srgbClr val="0044FE">
              <a:alpha val="25000"/>
            </a:srgbClr>
          </a:solidFill>
          <a:ln w="15875">
            <a:solidFill>
              <a:schemeClr val="accent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3" name="Rectangle 55"/>
          <p:cNvSpPr>
            <a:spLocks/>
          </p:cNvSpPr>
          <p:nvPr/>
        </p:nvSpPr>
        <p:spPr bwMode="auto">
          <a:xfrm>
            <a:off x="8439140" y="3467789"/>
            <a:ext cx="504884" cy="27536"/>
          </a:xfrm>
          <a:prstGeom prst="rect">
            <a:avLst/>
          </a:prstGeom>
          <a:solidFill>
            <a:srgbClr val="0044FE">
              <a:alpha val="25000"/>
            </a:srgbClr>
          </a:solidFill>
          <a:ln w="15875">
            <a:solidFill>
              <a:schemeClr val="accent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" name="AutoShape 56"/>
          <p:cNvSpPr>
            <a:spLocks/>
          </p:cNvSpPr>
          <p:nvPr/>
        </p:nvSpPr>
        <p:spPr bwMode="auto">
          <a:xfrm>
            <a:off x="8485038" y="3027220"/>
            <a:ext cx="27539" cy="51399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2712">
              <a:alpha val="25000"/>
            </a:srgbClr>
          </a:solidFill>
          <a:ln w="15875">
            <a:solidFill>
              <a:schemeClr val="accent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5" name="AutoShape 57"/>
          <p:cNvSpPr>
            <a:spLocks/>
          </p:cNvSpPr>
          <p:nvPr/>
        </p:nvSpPr>
        <p:spPr bwMode="auto">
          <a:xfrm>
            <a:off x="8870586" y="3027220"/>
            <a:ext cx="27539" cy="51399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2712">
              <a:alpha val="25000"/>
            </a:srgbClr>
          </a:solidFill>
          <a:ln w="15875">
            <a:solidFill>
              <a:schemeClr val="accent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6" name="AutoShape 58"/>
          <p:cNvSpPr>
            <a:spLocks/>
          </p:cNvSpPr>
          <p:nvPr/>
        </p:nvSpPr>
        <p:spPr bwMode="auto">
          <a:xfrm>
            <a:off x="8540117" y="3265862"/>
            <a:ext cx="293751" cy="36714"/>
          </a:xfrm>
          <a:prstGeom prst="roundRect">
            <a:avLst>
              <a:gd name="adj" fmla="val 50000"/>
            </a:avLst>
          </a:prstGeom>
          <a:solidFill>
            <a:srgbClr val="6293FE">
              <a:alpha val="25000"/>
            </a:srgbClr>
          </a:solidFill>
          <a:ln w="15875">
            <a:solidFill>
              <a:schemeClr val="accent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7" name="Oval 59"/>
          <p:cNvSpPr>
            <a:spLocks/>
          </p:cNvSpPr>
          <p:nvPr/>
        </p:nvSpPr>
        <p:spPr bwMode="auto">
          <a:xfrm>
            <a:off x="8319804" y="2917078"/>
            <a:ext cx="743556" cy="743460"/>
          </a:xfrm>
          <a:prstGeom prst="ellipse">
            <a:avLst/>
          </a:prstGeom>
          <a:noFill/>
          <a:ln w="15875">
            <a:solidFill>
              <a:schemeClr val="accent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Measurements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b="1" dirty="0" smtClean="0"/>
              <a:t>Hall A Neutron Detector (HAND)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8" name="Rectangle 5"/>
          <p:cNvSpPr>
            <a:spLocks/>
          </p:cNvSpPr>
          <p:nvPr/>
        </p:nvSpPr>
        <p:spPr bwMode="auto">
          <a:xfrm rot="12433263">
            <a:off x="9062065" y="1942084"/>
            <a:ext cx="578321" cy="174878"/>
          </a:xfrm>
          <a:prstGeom prst="rect">
            <a:avLst/>
          </a:prstGeom>
          <a:solidFill>
            <a:srgbClr val="C00000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599" y="6459785"/>
            <a:ext cx="5281863" cy="365125"/>
          </a:xfrm>
        </p:spPr>
        <p:txBody>
          <a:bodyPr/>
          <a:lstStyle/>
          <a:p>
            <a:r>
              <a:rPr lang="en-US" dirty="0" smtClean="0"/>
              <a:t>Hall A Collaboration Meeting	Elena Long &lt;ellie@jlab.org&gt;</a:t>
            </a:r>
            <a:endParaRPr lang="en-US" dirty="0"/>
          </a:p>
        </p:txBody>
      </p:sp>
      <p:sp>
        <p:nvSpPr>
          <p:cNvPr id="72" name="Rectangle 56"/>
          <p:cNvSpPr>
            <a:spLocks/>
          </p:cNvSpPr>
          <p:nvPr/>
        </p:nvSpPr>
        <p:spPr bwMode="auto">
          <a:xfrm>
            <a:off x="8666895" y="1531879"/>
            <a:ext cx="732573" cy="27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Chalkboard" charset="0"/>
              </a:defRPr>
            </a:lvl1pPr>
            <a:lvl2pPr algn="l">
              <a:defRPr sz="1200">
                <a:solidFill>
                  <a:schemeClr val="tx1"/>
                </a:solidFill>
                <a:latin typeface="Chalkboard" charset="0"/>
              </a:defRPr>
            </a:lvl2pPr>
            <a:lvl3pPr algn="l">
              <a:defRPr sz="1200">
                <a:solidFill>
                  <a:schemeClr val="tx1"/>
                </a:solidFill>
                <a:latin typeface="Chalkboard" charset="0"/>
              </a:defRPr>
            </a:lvl3pPr>
            <a:lvl4pPr algn="l">
              <a:defRPr sz="1200">
                <a:solidFill>
                  <a:schemeClr val="tx1"/>
                </a:solidFill>
                <a:latin typeface="Chalkboard" charset="0"/>
              </a:defRPr>
            </a:lvl4pPr>
            <a:lvl5pPr algn="l">
              <a:defRPr sz="1200">
                <a:solidFill>
                  <a:schemeClr val="tx1"/>
                </a:solidFill>
                <a:latin typeface="Chalkboar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alkboar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alkboar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alkboar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alkboard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sz="2400" b="1" dirty="0" smtClean="0">
                <a:latin typeface="+mj-lt"/>
                <a:ea typeface="Baskerville" charset="0"/>
                <a:cs typeface="Baskerville" charset="0"/>
                <a:sym typeface="Baskerville" charset="0"/>
              </a:rPr>
              <a:t>HAND</a:t>
            </a:r>
            <a:endParaRPr lang="en-US" sz="2400" b="1" dirty="0">
              <a:latin typeface="+mj-lt"/>
              <a:ea typeface="Baskerville" charset="0"/>
              <a:cs typeface="Baskerville" charset="0"/>
              <a:sym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338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"/>
          <p:cNvSpPr>
            <a:spLocks/>
          </p:cNvSpPr>
          <p:nvPr/>
        </p:nvSpPr>
        <p:spPr bwMode="auto">
          <a:xfrm>
            <a:off x="4171727" y="3183254"/>
            <a:ext cx="339605" cy="220284"/>
          </a:xfrm>
          <a:prstGeom prst="rect">
            <a:avLst/>
          </a:prstGeom>
          <a:noFill/>
          <a:ln w="50800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0" name="Line 3"/>
          <p:cNvSpPr>
            <a:spLocks noChangeShapeType="1"/>
          </p:cNvSpPr>
          <p:nvPr/>
        </p:nvSpPr>
        <p:spPr bwMode="auto">
          <a:xfrm rot="10800000" flipH="1">
            <a:off x="8701909" y="1521943"/>
            <a:ext cx="912233" cy="1768012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Line 4"/>
          <p:cNvSpPr>
            <a:spLocks noChangeShapeType="1"/>
          </p:cNvSpPr>
          <p:nvPr/>
        </p:nvSpPr>
        <p:spPr bwMode="auto">
          <a:xfrm>
            <a:off x="8692729" y="3280777"/>
            <a:ext cx="388990" cy="1250573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Line 6"/>
          <p:cNvSpPr>
            <a:spLocks noChangeShapeType="1"/>
          </p:cNvSpPr>
          <p:nvPr/>
        </p:nvSpPr>
        <p:spPr bwMode="auto">
          <a:xfrm>
            <a:off x="8692729" y="3280777"/>
            <a:ext cx="388990" cy="1250573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Line 7"/>
          <p:cNvSpPr>
            <a:spLocks noChangeShapeType="1"/>
          </p:cNvSpPr>
          <p:nvPr/>
        </p:nvSpPr>
        <p:spPr bwMode="auto">
          <a:xfrm rot="10800000">
            <a:off x="8686992" y="3293397"/>
            <a:ext cx="3078644" cy="905231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Line 8"/>
          <p:cNvSpPr>
            <a:spLocks noChangeShapeType="1"/>
          </p:cNvSpPr>
          <p:nvPr/>
        </p:nvSpPr>
        <p:spPr bwMode="auto">
          <a:xfrm flipH="1">
            <a:off x="8682402" y="2473067"/>
            <a:ext cx="3085528" cy="819183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Line 9"/>
          <p:cNvSpPr>
            <a:spLocks noChangeShapeType="1"/>
          </p:cNvSpPr>
          <p:nvPr/>
        </p:nvSpPr>
        <p:spPr bwMode="auto">
          <a:xfrm>
            <a:off x="4193526" y="3293397"/>
            <a:ext cx="8056339" cy="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Rectangle 10"/>
          <p:cNvSpPr>
            <a:spLocks/>
          </p:cNvSpPr>
          <p:nvPr/>
        </p:nvSpPr>
        <p:spPr bwMode="auto">
          <a:xfrm>
            <a:off x="4703000" y="3201612"/>
            <a:ext cx="651759" cy="174392"/>
          </a:xfrm>
          <a:prstGeom prst="rect">
            <a:avLst/>
          </a:prstGeom>
          <a:solidFill>
            <a:srgbClr val="2B4714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9" name="Rectangle 11"/>
          <p:cNvSpPr>
            <a:spLocks/>
          </p:cNvSpPr>
          <p:nvPr/>
        </p:nvSpPr>
        <p:spPr bwMode="auto">
          <a:xfrm>
            <a:off x="5620970" y="3201612"/>
            <a:ext cx="312110" cy="174392"/>
          </a:xfrm>
          <a:prstGeom prst="rect">
            <a:avLst/>
          </a:prstGeom>
          <a:solidFill>
            <a:srgbClr val="D90B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0" name="Rectangle 12"/>
          <p:cNvSpPr>
            <a:spLocks/>
          </p:cNvSpPr>
          <p:nvPr/>
        </p:nvSpPr>
        <p:spPr bwMode="auto">
          <a:xfrm>
            <a:off x="6079955" y="3201612"/>
            <a:ext cx="137696" cy="174392"/>
          </a:xfrm>
          <a:prstGeom prst="rect">
            <a:avLst/>
          </a:prstGeom>
          <a:solidFill>
            <a:srgbClr val="FCBD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1" name="Rectangle 13"/>
          <p:cNvSpPr>
            <a:spLocks/>
          </p:cNvSpPr>
          <p:nvPr/>
        </p:nvSpPr>
        <p:spPr bwMode="auto">
          <a:xfrm>
            <a:off x="6392065" y="3128184"/>
            <a:ext cx="284571" cy="321248"/>
          </a:xfrm>
          <a:prstGeom prst="rect">
            <a:avLst/>
          </a:prstGeom>
          <a:solidFill>
            <a:srgbClr val="C632F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2" name="Rectangle 14"/>
          <p:cNvSpPr>
            <a:spLocks/>
          </p:cNvSpPr>
          <p:nvPr/>
        </p:nvSpPr>
        <p:spPr bwMode="auto">
          <a:xfrm>
            <a:off x="6795972" y="3201612"/>
            <a:ext cx="642579" cy="174392"/>
          </a:xfrm>
          <a:prstGeom prst="rect">
            <a:avLst/>
          </a:prstGeom>
          <a:solidFill>
            <a:srgbClr val="003DCC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" name="Rectangle 15"/>
          <p:cNvSpPr>
            <a:spLocks/>
          </p:cNvSpPr>
          <p:nvPr/>
        </p:nvSpPr>
        <p:spPr bwMode="auto">
          <a:xfrm>
            <a:off x="7576247" y="3201612"/>
            <a:ext cx="128516" cy="165213"/>
          </a:xfrm>
          <a:prstGeom prst="rect">
            <a:avLst/>
          </a:prstGeom>
          <a:solidFill>
            <a:srgbClr val="66B132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4" name="Rectangle 16"/>
          <p:cNvSpPr>
            <a:spLocks/>
          </p:cNvSpPr>
          <p:nvPr/>
        </p:nvSpPr>
        <p:spPr bwMode="auto">
          <a:xfrm>
            <a:off x="7814920" y="3201612"/>
            <a:ext cx="128516" cy="165213"/>
          </a:xfrm>
          <a:prstGeom prst="rect">
            <a:avLst/>
          </a:prstGeom>
          <a:solidFill>
            <a:srgbClr val="66B132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5" name="Oval 17"/>
          <p:cNvSpPr>
            <a:spLocks/>
          </p:cNvSpPr>
          <p:nvPr/>
        </p:nvSpPr>
        <p:spPr bwMode="auto">
          <a:xfrm>
            <a:off x="8338163" y="2935435"/>
            <a:ext cx="706837" cy="706746"/>
          </a:xfrm>
          <a:prstGeom prst="ellipse">
            <a:avLst/>
          </a:prstGeom>
          <a:noFill/>
          <a:ln w="50800">
            <a:solidFill>
              <a:schemeClr val="accent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6" name="Oval 18"/>
          <p:cNvSpPr>
            <a:spLocks/>
          </p:cNvSpPr>
          <p:nvPr/>
        </p:nvSpPr>
        <p:spPr bwMode="auto">
          <a:xfrm>
            <a:off x="8356522" y="2953792"/>
            <a:ext cx="670118" cy="670032"/>
          </a:xfrm>
          <a:prstGeom prst="ellipse">
            <a:avLst/>
          </a:prstGeom>
          <a:noFill/>
          <a:ln w="15875">
            <a:solidFill>
              <a:schemeClr val="accent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7" name="Rectangle 19"/>
          <p:cNvSpPr>
            <a:spLocks/>
          </p:cNvSpPr>
          <p:nvPr/>
        </p:nvSpPr>
        <p:spPr bwMode="auto">
          <a:xfrm>
            <a:off x="12037584" y="3018042"/>
            <a:ext cx="212281" cy="532354"/>
          </a:xfrm>
          <a:prstGeom prst="rect">
            <a:avLst/>
          </a:prstGeom>
          <a:solidFill>
            <a:srgbClr val="808080">
              <a:alpha val="25000"/>
            </a:srgbClr>
          </a:solidFill>
          <a:ln w="38100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8" name="Oval 20"/>
          <p:cNvSpPr>
            <a:spLocks/>
          </p:cNvSpPr>
          <p:nvPr/>
        </p:nvSpPr>
        <p:spPr bwMode="auto">
          <a:xfrm>
            <a:off x="7888357" y="2485688"/>
            <a:ext cx="1606448" cy="1606241"/>
          </a:xfrm>
          <a:prstGeom prst="ellipse">
            <a:avLst/>
          </a:prstGeom>
          <a:noFill/>
          <a:ln w="12700">
            <a:solidFill>
              <a:srgbClr val="47CCFC">
                <a:alpha val="25000"/>
              </a:srgbClr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9" name="Oval 21"/>
          <p:cNvSpPr>
            <a:spLocks/>
          </p:cNvSpPr>
          <p:nvPr/>
        </p:nvSpPr>
        <p:spPr bwMode="auto">
          <a:xfrm>
            <a:off x="5474095" y="62559"/>
            <a:ext cx="6434974" cy="6434141"/>
          </a:xfrm>
          <a:prstGeom prst="ellipse">
            <a:avLst/>
          </a:prstGeom>
          <a:noFill/>
          <a:ln w="25400">
            <a:solidFill>
              <a:srgbClr val="00BAFB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0" name="AutoShape 22"/>
          <p:cNvSpPr>
            <a:spLocks/>
          </p:cNvSpPr>
          <p:nvPr/>
        </p:nvSpPr>
        <p:spPr bwMode="auto">
          <a:xfrm rot="20711821">
            <a:off x="10595223" y="2442090"/>
            <a:ext cx="351124" cy="556448"/>
          </a:xfrm>
          <a:custGeom>
            <a:avLst/>
            <a:gdLst/>
            <a:ahLst/>
            <a:cxnLst/>
            <a:rect l="0" t="0" r="r" b="b"/>
            <a:pathLst>
              <a:path w="21591" h="21596">
                <a:moveTo>
                  <a:pt x="0" y="0"/>
                </a:moveTo>
                <a:lnTo>
                  <a:pt x="21591" y="4"/>
                </a:lnTo>
                <a:lnTo>
                  <a:pt x="21600" y="21600"/>
                </a:lnTo>
                <a:lnTo>
                  <a:pt x="9" y="21596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1" name="Line 23"/>
          <p:cNvSpPr>
            <a:spLocks noChangeShapeType="1"/>
          </p:cNvSpPr>
          <p:nvPr/>
        </p:nvSpPr>
        <p:spPr bwMode="auto">
          <a:xfrm>
            <a:off x="10246394" y="2578620"/>
            <a:ext cx="142285" cy="525470"/>
          </a:xfrm>
          <a:prstGeom prst="line">
            <a:avLst/>
          </a:prstGeom>
          <a:noFill/>
          <a:ln w="38100">
            <a:solidFill>
              <a:schemeClr val="tx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Line 24"/>
          <p:cNvSpPr>
            <a:spLocks noChangeShapeType="1"/>
          </p:cNvSpPr>
          <p:nvPr/>
        </p:nvSpPr>
        <p:spPr bwMode="auto">
          <a:xfrm>
            <a:off x="10323274" y="2555674"/>
            <a:ext cx="143433" cy="525470"/>
          </a:xfrm>
          <a:prstGeom prst="line">
            <a:avLst/>
          </a:prstGeom>
          <a:noFill/>
          <a:ln w="38100">
            <a:solidFill>
              <a:schemeClr val="tx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AutoShape 25"/>
          <p:cNvSpPr>
            <a:spLocks/>
          </p:cNvSpPr>
          <p:nvPr/>
        </p:nvSpPr>
        <p:spPr bwMode="auto">
          <a:xfrm rot="20693958">
            <a:off x="10469002" y="2522402"/>
            <a:ext cx="26392" cy="556448"/>
          </a:xfrm>
          <a:custGeom>
            <a:avLst/>
            <a:gdLst/>
            <a:ahLst/>
            <a:cxnLst/>
            <a:rect l="0" t="0" r="r" b="b"/>
            <a:pathLst>
              <a:path w="21474" h="21600">
                <a:moveTo>
                  <a:pt x="0" y="0"/>
                </a:moveTo>
                <a:lnTo>
                  <a:pt x="21474" y="0"/>
                </a:lnTo>
                <a:lnTo>
                  <a:pt x="21600" y="21600"/>
                </a:lnTo>
                <a:lnTo>
                  <a:pt x="126" y="21600"/>
                </a:lnTo>
                <a:close/>
                <a:moveTo>
                  <a:pt x="0" y="0"/>
                </a:moveTo>
              </a:path>
            </a:pathLst>
          </a:custGeom>
          <a:solidFill>
            <a:srgbClr val="1D300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4" name="AutoShape 26"/>
          <p:cNvSpPr>
            <a:spLocks/>
          </p:cNvSpPr>
          <p:nvPr/>
        </p:nvSpPr>
        <p:spPr bwMode="auto">
          <a:xfrm rot="20693958">
            <a:off x="11062241" y="2362925"/>
            <a:ext cx="26392" cy="556448"/>
          </a:xfrm>
          <a:custGeom>
            <a:avLst/>
            <a:gdLst/>
            <a:ahLst/>
            <a:cxnLst/>
            <a:rect l="0" t="0" r="r" b="b"/>
            <a:pathLst>
              <a:path w="21474" h="21600">
                <a:moveTo>
                  <a:pt x="0" y="0"/>
                </a:moveTo>
                <a:lnTo>
                  <a:pt x="21474" y="0"/>
                </a:lnTo>
                <a:lnTo>
                  <a:pt x="21600" y="21600"/>
                </a:lnTo>
                <a:lnTo>
                  <a:pt x="126" y="21600"/>
                </a:lnTo>
                <a:close/>
                <a:moveTo>
                  <a:pt x="0" y="0"/>
                </a:moveTo>
              </a:path>
            </a:pathLst>
          </a:custGeom>
          <a:solidFill>
            <a:srgbClr val="1D300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" name="AutoShape 27"/>
          <p:cNvSpPr>
            <a:spLocks/>
          </p:cNvSpPr>
          <p:nvPr/>
        </p:nvSpPr>
        <p:spPr bwMode="auto">
          <a:xfrm rot="20711821">
            <a:off x="11159775" y="2309001"/>
            <a:ext cx="214576" cy="556448"/>
          </a:xfrm>
          <a:custGeom>
            <a:avLst/>
            <a:gdLst/>
            <a:ahLst/>
            <a:cxnLst/>
            <a:rect l="0" t="0" r="r" b="b"/>
            <a:pathLst>
              <a:path w="21585" h="21598">
                <a:moveTo>
                  <a:pt x="0" y="0"/>
                </a:moveTo>
                <a:lnTo>
                  <a:pt x="21585" y="2"/>
                </a:lnTo>
                <a:lnTo>
                  <a:pt x="21600" y="21600"/>
                </a:lnTo>
                <a:lnTo>
                  <a:pt x="15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003DCC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" name="AutoShape 28"/>
          <p:cNvSpPr>
            <a:spLocks/>
          </p:cNvSpPr>
          <p:nvPr/>
        </p:nvSpPr>
        <p:spPr bwMode="auto">
          <a:xfrm rot="20711821">
            <a:off x="11437461" y="2233278"/>
            <a:ext cx="214576" cy="556448"/>
          </a:xfrm>
          <a:custGeom>
            <a:avLst/>
            <a:gdLst/>
            <a:ahLst/>
            <a:cxnLst/>
            <a:rect l="0" t="0" r="r" b="b"/>
            <a:pathLst>
              <a:path w="21585" h="21598">
                <a:moveTo>
                  <a:pt x="0" y="0"/>
                </a:moveTo>
                <a:lnTo>
                  <a:pt x="21585" y="2"/>
                </a:lnTo>
                <a:lnTo>
                  <a:pt x="21600" y="21600"/>
                </a:lnTo>
                <a:lnTo>
                  <a:pt x="15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003DCC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7" name="AutoShape 29"/>
          <p:cNvSpPr>
            <a:spLocks/>
          </p:cNvSpPr>
          <p:nvPr/>
        </p:nvSpPr>
        <p:spPr bwMode="auto">
          <a:xfrm rot="20711821">
            <a:off x="10058210" y="2751865"/>
            <a:ext cx="86060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8" name="AutoShape 30"/>
          <p:cNvSpPr>
            <a:spLocks/>
          </p:cNvSpPr>
          <p:nvPr/>
        </p:nvSpPr>
        <p:spPr bwMode="auto">
          <a:xfrm rot="20711821">
            <a:off x="9551032" y="2890690"/>
            <a:ext cx="86060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9" name="AutoShape 31"/>
          <p:cNvSpPr>
            <a:spLocks/>
          </p:cNvSpPr>
          <p:nvPr/>
        </p:nvSpPr>
        <p:spPr bwMode="auto">
          <a:xfrm rot="20711821">
            <a:off x="9407599" y="2929699"/>
            <a:ext cx="84912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0" name="AutoShape 32"/>
          <p:cNvSpPr>
            <a:spLocks/>
          </p:cNvSpPr>
          <p:nvPr/>
        </p:nvSpPr>
        <p:spPr bwMode="auto">
          <a:xfrm rot="20711821">
            <a:off x="9671515" y="2819556"/>
            <a:ext cx="351124" cy="299449"/>
          </a:xfrm>
          <a:custGeom>
            <a:avLst/>
            <a:gdLst/>
            <a:ahLst/>
            <a:cxnLst/>
            <a:rect l="0" t="0" r="r" b="b"/>
            <a:pathLst>
              <a:path w="21595" h="21593">
                <a:moveTo>
                  <a:pt x="0" y="0"/>
                </a:moveTo>
                <a:lnTo>
                  <a:pt x="21595" y="7"/>
                </a:lnTo>
                <a:lnTo>
                  <a:pt x="21600" y="21600"/>
                </a:lnTo>
                <a:lnTo>
                  <a:pt x="5" y="21593"/>
                </a:lnTo>
                <a:close/>
                <a:moveTo>
                  <a:pt x="0" y="0"/>
                </a:moveTo>
              </a:path>
            </a:pathLst>
          </a:custGeom>
          <a:solidFill>
            <a:srgbClr val="FCBD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1" name="AutoShape 33"/>
          <p:cNvSpPr>
            <a:spLocks/>
          </p:cNvSpPr>
          <p:nvPr/>
        </p:nvSpPr>
        <p:spPr bwMode="auto">
          <a:xfrm rot="20711821">
            <a:off x="9365143" y="2805789"/>
            <a:ext cx="830763" cy="359110"/>
          </a:xfrm>
          <a:custGeom>
            <a:avLst/>
            <a:gdLst/>
            <a:ahLst/>
            <a:cxnLst/>
            <a:rect l="0" t="0" r="r" b="b"/>
            <a:pathLst>
              <a:path w="21597" h="21587">
                <a:moveTo>
                  <a:pt x="0" y="0"/>
                </a:moveTo>
                <a:lnTo>
                  <a:pt x="21597" y="13"/>
                </a:lnTo>
                <a:lnTo>
                  <a:pt x="21600" y="21600"/>
                </a:lnTo>
                <a:lnTo>
                  <a:pt x="3" y="21587"/>
                </a:lnTo>
                <a:close/>
                <a:moveTo>
                  <a:pt x="0" y="0"/>
                </a:moveTo>
              </a:path>
            </a:pathLst>
          </a:custGeom>
          <a:noFill/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2" name="AutoShape 34"/>
          <p:cNvSpPr>
            <a:spLocks/>
          </p:cNvSpPr>
          <p:nvPr/>
        </p:nvSpPr>
        <p:spPr bwMode="auto">
          <a:xfrm rot="20711821">
            <a:off x="10207381" y="2245899"/>
            <a:ext cx="1559402" cy="830656"/>
          </a:xfrm>
          <a:custGeom>
            <a:avLst/>
            <a:gdLst/>
            <a:ahLst/>
            <a:cxnLst/>
            <a:rect l="0" t="0" r="r" b="b"/>
            <a:pathLst>
              <a:path w="21597" h="21589">
                <a:moveTo>
                  <a:pt x="0" y="0"/>
                </a:moveTo>
                <a:lnTo>
                  <a:pt x="21597" y="11"/>
                </a:lnTo>
                <a:lnTo>
                  <a:pt x="21600" y="21600"/>
                </a:lnTo>
                <a:lnTo>
                  <a:pt x="3" y="21589"/>
                </a:lnTo>
                <a:close/>
                <a:moveTo>
                  <a:pt x="0" y="0"/>
                </a:moveTo>
              </a:path>
            </a:pathLst>
          </a:custGeom>
          <a:noFill/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" name="Rectangle 35"/>
          <p:cNvSpPr>
            <a:spLocks/>
          </p:cNvSpPr>
          <p:nvPr/>
        </p:nvSpPr>
        <p:spPr bwMode="auto">
          <a:xfrm rot="20627071">
            <a:off x="8719121" y="3709873"/>
            <a:ext cx="284571" cy="229463"/>
          </a:xfrm>
          <a:prstGeom prst="rect">
            <a:avLst/>
          </a:prstGeom>
          <a:solidFill>
            <a:srgbClr val="FCBD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" name="Rectangle 36"/>
          <p:cNvSpPr>
            <a:spLocks/>
          </p:cNvSpPr>
          <p:nvPr/>
        </p:nvSpPr>
        <p:spPr bwMode="auto">
          <a:xfrm rot="20627071">
            <a:off x="8802886" y="4257142"/>
            <a:ext cx="385548" cy="45893"/>
          </a:xfrm>
          <a:prstGeom prst="rect">
            <a:avLst/>
          </a:prstGeom>
          <a:solidFill>
            <a:srgbClr val="1D300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5" name="Rectangle 37"/>
          <p:cNvSpPr>
            <a:spLocks/>
          </p:cNvSpPr>
          <p:nvPr/>
        </p:nvSpPr>
        <p:spPr bwMode="auto">
          <a:xfrm rot="20627071">
            <a:off x="8789116" y="4212396"/>
            <a:ext cx="385548" cy="18357"/>
          </a:xfrm>
          <a:prstGeom prst="rect">
            <a:avLst/>
          </a:prstGeom>
          <a:solidFill>
            <a:srgbClr val="1D300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6" name="Line 38"/>
          <p:cNvSpPr>
            <a:spLocks noChangeShapeType="1"/>
          </p:cNvSpPr>
          <p:nvPr/>
        </p:nvSpPr>
        <p:spPr bwMode="auto">
          <a:xfrm rot="10800000" flipH="1">
            <a:off x="8791411" y="4118317"/>
            <a:ext cx="358009" cy="104406"/>
          </a:xfrm>
          <a:prstGeom prst="line">
            <a:avLst/>
          </a:prstGeom>
          <a:noFill/>
          <a:ln w="38100">
            <a:solidFill>
              <a:schemeClr val="tx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" name="Line 39"/>
          <p:cNvSpPr>
            <a:spLocks noChangeShapeType="1"/>
          </p:cNvSpPr>
          <p:nvPr/>
        </p:nvSpPr>
        <p:spPr bwMode="auto">
          <a:xfrm rot="10800000" flipH="1">
            <a:off x="8786821" y="4005880"/>
            <a:ext cx="297193" cy="87196"/>
          </a:xfrm>
          <a:prstGeom prst="line">
            <a:avLst/>
          </a:prstGeom>
          <a:noFill/>
          <a:ln w="38100">
            <a:solidFill>
              <a:schemeClr val="tx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" name="Rectangle 40"/>
          <p:cNvSpPr>
            <a:spLocks/>
          </p:cNvSpPr>
          <p:nvPr/>
        </p:nvSpPr>
        <p:spPr bwMode="auto">
          <a:xfrm rot="20627071">
            <a:off x="8689287" y="3984081"/>
            <a:ext cx="569142" cy="385498"/>
          </a:xfrm>
          <a:prstGeom prst="rect">
            <a:avLst/>
          </a:prstGeom>
          <a:noFill/>
          <a:ln w="15875">
            <a:solidFill>
              <a:schemeClr val="tx1">
                <a:alpha val="25000"/>
              </a:schemeClr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9" name="AutoShape 41"/>
          <p:cNvSpPr>
            <a:spLocks/>
          </p:cNvSpPr>
          <p:nvPr/>
        </p:nvSpPr>
        <p:spPr bwMode="auto">
          <a:xfrm rot="966482">
            <a:off x="10572274" y="3623824"/>
            <a:ext cx="351124" cy="556448"/>
          </a:xfrm>
          <a:custGeom>
            <a:avLst/>
            <a:gdLst/>
            <a:ahLst/>
            <a:cxnLst/>
            <a:rect l="0" t="0" r="r" b="b"/>
            <a:pathLst>
              <a:path w="21591" h="21596">
                <a:moveTo>
                  <a:pt x="0" y="0"/>
                </a:moveTo>
                <a:lnTo>
                  <a:pt x="21591" y="4"/>
                </a:lnTo>
                <a:lnTo>
                  <a:pt x="21600" y="21600"/>
                </a:lnTo>
                <a:lnTo>
                  <a:pt x="9" y="21596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0" name="Line 42"/>
          <p:cNvSpPr>
            <a:spLocks noChangeShapeType="1"/>
          </p:cNvSpPr>
          <p:nvPr/>
        </p:nvSpPr>
        <p:spPr bwMode="auto">
          <a:xfrm flipH="1">
            <a:off x="10223445" y="3511387"/>
            <a:ext cx="148023" cy="524323"/>
          </a:xfrm>
          <a:prstGeom prst="line">
            <a:avLst/>
          </a:prstGeom>
          <a:noFill/>
          <a:ln w="38100">
            <a:solidFill>
              <a:schemeClr val="tx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" name="Line 43"/>
          <p:cNvSpPr>
            <a:spLocks noChangeShapeType="1"/>
          </p:cNvSpPr>
          <p:nvPr/>
        </p:nvSpPr>
        <p:spPr bwMode="auto">
          <a:xfrm flipH="1">
            <a:off x="10301473" y="3530891"/>
            <a:ext cx="148023" cy="524323"/>
          </a:xfrm>
          <a:prstGeom prst="line">
            <a:avLst/>
          </a:prstGeom>
          <a:noFill/>
          <a:ln w="38100">
            <a:solidFill>
              <a:schemeClr val="tx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" name="AutoShape 44"/>
          <p:cNvSpPr>
            <a:spLocks/>
          </p:cNvSpPr>
          <p:nvPr/>
        </p:nvSpPr>
        <p:spPr bwMode="auto">
          <a:xfrm rot="948617">
            <a:off x="10446053" y="3544659"/>
            <a:ext cx="26392" cy="556448"/>
          </a:xfrm>
          <a:custGeom>
            <a:avLst/>
            <a:gdLst/>
            <a:ahLst/>
            <a:cxnLst/>
            <a:rect l="0" t="0" r="r" b="b"/>
            <a:pathLst>
              <a:path w="21474" h="21600">
                <a:moveTo>
                  <a:pt x="0" y="0"/>
                </a:moveTo>
                <a:lnTo>
                  <a:pt x="21474" y="0"/>
                </a:lnTo>
                <a:lnTo>
                  <a:pt x="21600" y="21600"/>
                </a:lnTo>
                <a:lnTo>
                  <a:pt x="126" y="21600"/>
                </a:lnTo>
                <a:close/>
                <a:moveTo>
                  <a:pt x="0" y="0"/>
                </a:moveTo>
              </a:path>
            </a:pathLst>
          </a:custGeom>
          <a:solidFill>
            <a:srgbClr val="1D300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" name="AutoShape 45"/>
          <p:cNvSpPr>
            <a:spLocks/>
          </p:cNvSpPr>
          <p:nvPr/>
        </p:nvSpPr>
        <p:spPr bwMode="auto">
          <a:xfrm rot="948617">
            <a:off x="11036996" y="3712167"/>
            <a:ext cx="26392" cy="556448"/>
          </a:xfrm>
          <a:custGeom>
            <a:avLst/>
            <a:gdLst/>
            <a:ahLst/>
            <a:cxnLst/>
            <a:rect l="0" t="0" r="r" b="b"/>
            <a:pathLst>
              <a:path w="21474" h="21600">
                <a:moveTo>
                  <a:pt x="0" y="0"/>
                </a:moveTo>
                <a:lnTo>
                  <a:pt x="21474" y="0"/>
                </a:lnTo>
                <a:lnTo>
                  <a:pt x="21600" y="21600"/>
                </a:lnTo>
                <a:lnTo>
                  <a:pt x="126" y="21600"/>
                </a:lnTo>
                <a:close/>
                <a:moveTo>
                  <a:pt x="0" y="0"/>
                </a:moveTo>
              </a:path>
            </a:pathLst>
          </a:custGeom>
          <a:solidFill>
            <a:srgbClr val="1D300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" name="AutoShape 46"/>
          <p:cNvSpPr>
            <a:spLocks/>
          </p:cNvSpPr>
          <p:nvPr/>
        </p:nvSpPr>
        <p:spPr bwMode="auto">
          <a:xfrm rot="966482">
            <a:off x="11134531" y="3764944"/>
            <a:ext cx="214576" cy="556448"/>
          </a:xfrm>
          <a:custGeom>
            <a:avLst/>
            <a:gdLst/>
            <a:ahLst/>
            <a:cxnLst/>
            <a:rect l="0" t="0" r="r" b="b"/>
            <a:pathLst>
              <a:path w="21585" h="21598">
                <a:moveTo>
                  <a:pt x="0" y="0"/>
                </a:moveTo>
                <a:lnTo>
                  <a:pt x="21585" y="2"/>
                </a:lnTo>
                <a:lnTo>
                  <a:pt x="21600" y="21600"/>
                </a:lnTo>
                <a:lnTo>
                  <a:pt x="15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003DCC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5" name="AutoShape 47"/>
          <p:cNvSpPr>
            <a:spLocks/>
          </p:cNvSpPr>
          <p:nvPr/>
        </p:nvSpPr>
        <p:spPr bwMode="auto">
          <a:xfrm rot="966482">
            <a:off x="11412217" y="3841814"/>
            <a:ext cx="214576" cy="556448"/>
          </a:xfrm>
          <a:custGeom>
            <a:avLst/>
            <a:gdLst/>
            <a:ahLst/>
            <a:cxnLst/>
            <a:rect l="0" t="0" r="r" b="b"/>
            <a:pathLst>
              <a:path w="21585" h="21598">
                <a:moveTo>
                  <a:pt x="0" y="0"/>
                </a:moveTo>
                <a:lnTo>
                  <a:pt x="21585" y="2"/>
                </a:lnTo>
                <a:lnTo>
                  <a:pt x="21600" y="21600"/>
                </a:lnTo>
                <a:lnTo>
                  <a:pt x="15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003DCC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6" name="AutoShape 48"/>
          <p:cNvSpPr>
            <a:spLocks/>
          </p:cNvSpPr>
          <p:nvPr/>
        </p:nvSpPr>
        <p:spPr bwMode="auto">
          <a:xfrm rot="966482">
            <a:off x="10037556" y="3564164"/>
            <a:ext cx="86060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7" name="AutoShape 49"/>
          <p:cNvSpPr>
            <a:spLocks/>
          </p:cNvSpPr>
          <p:nvPr/>
        </p:nvSpPr>
        <p:spPr bwMode="auto">
          <a:xfrm rot="966482">
            <a:off x="9531525" y="3421897"/>
            <a:ext cx="84912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8" name="AutoShape 50"/>
          <p:cNvSpPr>
            <a:spLocks/>
          </p:cNvSpPr>
          <p:nvPr/>
        </p:nvSpPr>
        <p:spPr bwMode="auto">
          <a:xfrm rot="966482">
            <a:off x="9391534" y="3378299"/>
            <a:ext cx="86060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9" name="AutoShape 51"/>
          <p:cNvSpPr>
            <a:spLocks/>
          </p:cNvSpPr>
          <p:nvPr/>
        </p:nvSpPr>
        <p:spPr bwMode="auto">
          <a:xfrm rot="966482">
            <a:off x="9653156" y="3491883"/>
            <a:ext cx="351124" cy="299449"/>
          </a:xfrm>
          <a:custGeom>
            <a:avLst/>
            <a:gdLst/>
            <a:ahLst/>
            <a:cxnLst/>
            <a:rect l="0" t="0" r="r" b="b"/>
            <a:pathLst>
              <a:path w="21595" h="21593">
                <a:moveTo>
                  <a:pt x="0" y="0"/>
                </a:moveTo>
                <a:lnTo>
                  <a:pt x="21595" y="7"/>
                </a:lnTo>
                <a:lnTo>
                  <a:pt x="21600" y="21600"/>
                </a:lnTo>
                <a:lnTo>
                  <a:pt x="5" y="21593"/>
                </a:lnTo>
                <a:close/>
                <a:moveTo>
                  <a:pt x="0" y="0"/>
                </a:moveTo>
              </a:path>
            </a:pathLst>
          </a:custGeom>
          <a:solidFill>
            <a:srgbClr val="FCBD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0" name="AutoShape 52"/>
          <p:cNvSpPr>
            <a:spLocks/>
          </p:cNvSpPr>
          <p:nvPr/>
        </p:nvSpPr>
        <p:spPr bwMode="auto">
          <a:xfrm rot="966482">
            <a:off x="9346783" y="3441401"/>
            <a:ext cx="830763" cy="359110"/>
          </a:xfrm>
          <a:custGeom>
            <a:avLst/>
            <a:gdLst/>
            <a:ahLst/>
            <a:cxnLst/>
            <a:rect l="0" t="0" r="r" b="b"/>
            <a:pathLst>
              <a:path w="21597" h="21587">
                <a:moveTo>
                  <a:pt x="0" y="0"/>
                </a:moveTo>
                <a:lnTo>
                  <a:pt x="21597" y="13"/>
                </a:lnTo>
                <a:lnTo>
                  <a:pt x="21600" y="21600"/>
                </a:lnTo>
                <a:lnTo>
                  <a:pt x="3" y="21587"/>
                </a:lnTo>
                <a:close/>
                <a:moveTo>
                  <a:pt x="0" y="0"/>
                </a:moveTo>
              </a:path>
            </a:pathLst>
          </a:custGeom>
          <a:noFill/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1" name="AutoShape 53"/>
          <p:cNvSpPr>
            <a:spLocks/>
          </p:cNvSpPr>
          <p:nvPr/>
        </p:nvSpPr>
        <p:spPr bwMode="auto">
          <a:xfrm rot="966482">
            <a:off x="10184431" y="3546954"/>
            <a:ext cx="1558255" cy="830656"/>
          </a:xfrm>
          <a:custGeom>
            <a:avLst/>
            <a:gdLst/>
            <a:ahLst/>
            <a:cxnLst/>
            <a:rect l="0" t="0" r="r" b="b"/>
            <a:pathLst>
              <a:path w="21597" h="21589">
                <a:moveTo>
                  <a:pt x="0" y="0"/>
                </a:moveTo>
                <a:lnTo>
                  <a:pt x="21597" y="11"/>
                </a:lnTo>
                <a:lnTo>
                  <a:pt x="21600" y="21600"/>
                </a:lnTo>
                <a:lnTo>
                  <a:pt x="3" y="21589"/>
                </a:lnTo>
                <a:close/>
                <a:moveTo>
                  <a:pt x="0" y="0"/>
                </a:moveTo>
              </a:path>
            </a:pathLst>
          </a:custGeom>
          <a:noFill/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2" name="Rectangle 54"/>
          <p:cNvSpPr>
            <a:spLocks/>
          </p:cNvSpPr>
          <p:nvPr/>
        </p:nvSpPr>
        <p:spPr bwMode="auto">
          <a:xfrm>
            <a:off x="8439140" y="3082291"/>
            <a:ext cx="504884" cy="27536"/>
          </a:xfrm>
          <a:prstGeom prst="rect">
            <a:avLst/>
          </a:prstGeom>
          <a:solidFill>
            <a:srgbClr val="0044FE">
              <a:alpha val="25000"/>
            </a:srgbClr>
          </a:solidFill>
          <a:ln w="15875">
            <a:solidFill>
              <a:schemeClr val="accent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3" name="Rectangle 55"/>
          <p:cNvSpPr>
            <a:spLocks/>
          </p:cNvSpPr>
          <p:nvPr/>
        </p:nvSpPr>
        <p:spPr bwMode="auto">
          <a:xfrm>
            <a:off x="8439140" y="3467789"/>
            <a:ext cx="504884" cy="27536"/>
          </a:xfrm>
          <a:prstGeom prst="rect">
            <a:avLst/>
          </a:prstGeom>
          <a:solidFill>
            <a:srgbClr val="0044FE">
              <a:alpha val="25000"/>
            </a:srgbClr>
          </a:solidFill>
          <a:ln w="15875">
            <a:solidFill>
              <a:schemeClr val="accent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" name="AutoShape 56"/>
          <p:cNvSpPr>
            <a:spLocks/>
          </p:cNvSpPr>
          <p:nvPr/>
        </p:nvSpPr>
        <p:spPr bwMode="auto">
          <a:xfrm>
            <a:off x="8485038" y="3027220"/>
            <a:ext cx="27539" cy="51399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2712">
              <a:alpha val="25000"/>
            </a:srgbClr>
          </a:solidFill>
          <a:ln w="15875">
            <a:solidFill>
              <a:schemeClr val="accent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5" name="AutoShape 57"/>
          <p:cNvSpPr>
            <a:spLocks/>
          </p:cNvSpPr>
          <p:nvPr/>
        </p:nvSpPr>
        <p:spPr bwMode="auto">
          <a:xfrm>
            <a:off x="8870586" y="3027220"/>
            <a:ext cx="27539" cy="51399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2712">
              <a:alpha val="25000"/>
            </a:srgbClr>
          </a:solidFill>
          <a:ln w="15875">
            <a:solidFill>
              <a:schemeClr val="accent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6" name="AutoShape 58"/>
          <p:cNvSpPr>
            <a:spLocks/>
          </p:cNvSpPr>
          <p:nvPr/>
        </p:nvSpPr>
        <p:spPr bwMode="auto">
          <a:xfrm>
            <a:off x="8540117" y="3265862"/>
            <a:ext cx="293751" cy="36714"/>
          </a:xfrm>
          <a:prstGeom prst="roundRect">
            <a:avLst>
              <a:gd name="adj" fmla="val 50000"/>
            </a:avLst>
          </a:prstGeom>
          <a:solidFill>
            <a:srgbClr val="6293FE">
              <a:alpha val="25000"/>
            </a:srgbClr>
          </a:solidFill>
          <a:ln w="15875">
            <a:solidFill>
              <a:schemeClr val="accent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7" name="Oval 59"/>
          <p:cNvSpPr>
            <a:spLocks/>
          </p:cNvSpPr>
          <p:nvPr/>
        </p:nvSpPr>
        <p:spPr bwMode="auto">
          <a:xfrm>
            <a:off x="8319804" y="2917078"/>
            <a:ext cx="743556" cy="743460"/>
          </a:xfrm>
          <a:prstGeom prst="ellipse">
            <a:avLst/>
          </a:prstGeom>
          <a:noFill/>
          <a:ln w="15875">
            <a:solidFill>
              <a:schemeClr val="accent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Measurements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b="1" dirty="0" smtClean="0"/>
              <a:t>Hall A Neutron Detector (HAND)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8" name="Rectangle 5"/>
          <p:cNvSpPr>
            <a:spLocks/>
          </p:cNvSpPr>
          <p:nvPr/>
        </p:nvSpPr>
        <p:spPr bwMode="auto">
          <a:xfrm rot="12433263">
            <a:off x="9062065" y="1942084"/>
            <a:ext cx="578321" cy="174878"/>
          </a:xfrm>
          <a:prstGeom prst="rect">
            <a:avLst/>
          </a:prstGeom>
          <a:solidFill>
            <a:srgbClr val="C00000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599" y="6459785"/>
            <a:ext cx="5281863" cy="365125"/>
          </a:xfrm>
        </p:spPr>
        <p:txBody>
          <a:bodyPr/>
          <a:lstStyle/>
          <a:p>
            <a:r>
              <a:rPr lang="en-US" dirty="0" smtClean="0"/>
              <a:t>Hall A Collaboration Meeting	Elena Long &lt;ellie@jlab.org&gt;</a:t>
            </a:r>
            <a:endParaRPr lang="en-US" dirty="0"/>
          </a:p>
        </p:txBody>
      </p:sp>
      <p:pic>
        <p:nvPicPr>
          <p:cNvPr id="70" name="Picture 6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54961" y="2366265"/>
            <a:ext cx="2971462" cy="391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56"/>
          <p:cNvSpPr>
            <a:spLocks/>
          </p:cNvSpPr>
          <p:nvPr/>
        </p:nvSpPr>
        <p:spPr bwMode="auto">
          <a:xfrm>
            <a:off x="8666895" y="1531879"/>
            <a:ext cx="732573" cy="27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Chalkboard" charset="0"/>
              </a:defRPr>
            </a:lvl1pPr>
            <a:lvl2pPr algn="l">
              <a:defRPr sz="1200">
                <a:solidFill>
                  <a:schemeClr val="tx1"/>
                </a:solidFill>
                <a:latin typeface="Chalkboard" charset="0"/>
              </a:defRPr>
            </a:lvl2pPr>
            <a:lvl3pPr algn="l">
              <a:defRPr sz="1200">
                <a:solidFill>
                  <a:schemeClr val="tx1"/>
                </a:solidFill>
                <a:latin typeface="Chalkboard" charset="0"/>
              </a:defRPr>
            </a:lvl3pPr>
            <a:lvl4pPr algn="l">
              <a:defRPr sz="1200">
                <a:solidFill>
                  <a:schemeClr val="tx1"/>
                </a:solidFill>
                <a:latin typeface="Chalkboard" charset="0"/>
              </a:defRPr>
            </a:lvl4pPr>
            <a:lvl5pPr algn="l">
              <a:defRPr sz="1200">
                <a:solidFill>
                  <a:schemeClr val="tx1"/>
                </a:solidFill>
                <a:latin typeface="Chalkboar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alkboar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alkboar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alkboar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alkboard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sz="2400" b="1" dirty="0" smtClean="0">
                <a:latin typeface="+mj-lt"/>
                <a:ea typeface="Baskerville" charset="0"/>
                <a:cs typeface="Baskerville" charset="0"/>
                <a:sym typeface="Baskerville" charset="0"/>
              </a:rPr>
              <a:t>HAND</a:t>
            </a:r>
            <a:endParaRPr lang="en-US" sz="2400" b="1" dirty="0">
              <a:latin typeface="+mj-lt"/>
              <a:ea typeface="Baskerville" charset="0"/>
              <a:cs typeface="Baskerville" charset="0"/>
              <a:sym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52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roup 192"/>
          <p:cNvGrpSpPr/>
          <p:nvPr/>
        </p:nvGrpSpPr>
        <p:grpSpPr>
          <a:xfrm rot="17904023">
            <a:off x="9088781" y="1577290"/>
            <a:ext cx="426908" cy="1147391"/>
            <a:chOff x="3347645" y="372317"/>
            <a:chExt cx="2045401" cy="5497379"/>
          </a:xfrm>
        </p:grpSpPr>
        <p:sp>
          <p:nvSpPr>
            <p:cNvPr id="196" name="Line 74"/>
            <p:cNvSpPr>
              <a:spLocks noChangeShapeType="1"/>
            </p:cNvSpPr>
            <p:nvPr/>
          </p:nvSpPr>
          <p:spPr bwMode="auto">
            <a:xfrm flipH="1">
              <a:off x="3347645" y="3109285"/>
              <a:ext cx="114870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7" name="Picture 8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194" y="372317"/>
              <a:ext cx="1268852" cy="5497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3" name="Rectangle 5"/>
          <p:cNvSpPr>
            <a:spLocks/>
          </p:cNvSpPr>
          <p:nvPr/>
        </p:nvSpPr>
        <p:spPr bwMode="auto">
          <a:xfrm rot="12433263">
            <a:off x="9062065" y="1942084"/>
            <a:ext cx="578321" cy="174878"/>
          </a:xfrm>
          <a:prstGeom prst="rect">
            <a:avLst/>
          </a:prstGeom>
          <a:solidFill>
            <a:srgbClr val="C00000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171727" y="62559"/>
            <a:ext cx="8078138" cy="6434141"/>
            <a:chOff x="4171727" y="62559"/>
            <a:chExt cx="8078138" cy="6434141"/>
          </a:xfrm>
        </p:grpSpPr>
        <p:sp>
          <p:nvSpPr>
            <p:cNvPr id="118" name="Rectangle 1"/>
            <p:cNvSpPr>
              <a:spLocks/>
            </p:cNvSpPr>
            <p:nvPr/>
          </p:nvSpPr>
          <p:spPr bwMode="auto">
            <a:xfrm>
              <a:off x="4171727" y="3183254"/>
              <a:ext cx="339605" cy="220284"/>
            </a:xfrm>
            <a:prstGeom prst="rect">
              <a:avLst/>
            </a:prstGeom>
            <a:noFill/>
            <a:ln w="50800">
              <a:solidFill>
                <a:schemeClr val="tx1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0" name="Line 3"/>
            <p:cNvSpPr>
              <a:spLocks noChangeShapeType="1"/>
            </p:cNvSpPr>
            <p:nvPr/>
          </p:nvSpPr>
          <p:spPr bwMode="auto">
            <a:xfrm rot="10800000" flipH="1">
              <a:off x="8701909" y="1521943"/>
              <a:ext cx="912233" cy="1768012"/>
            </a:xfrm>
            <a:prstGeom prst="line">
              <a:avLst/>
            </a:prstGeom>
            <a:noFill/>
            <a:ln w="25400">
              <a:solidFill>
                <a:schemeClr val="tx1">
                  <a:alpha val="2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4"/>
            <p:cNvSpPr>
              <a:spLocks noChangeShapeType="1"/>
            </p:cNvSpPr>
            <p:nvPr/>
          </p:nvSpPr>
          <p:spPr bwMode="auto">
            <a:xfrm>
              <a:off x="8692729" y="3280777"/>
              <a:ext cx="388990" cy="1250573"/>
            </a:xfrm>
            <a:prstGeom prst="line">
              <a:avLst/>
            </a:prstGeom>
            <a:noFill/>
            <a:ln w="25400">
              <a:solidFill>
                <a:schemeClr val="tx1">
                  <a:alpha val="2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6"/>
            <p:cNvSpPr>
              <a:spLocks noChangeShapeType="1"/>
            </p:cNvSpPr>
            <p:nvPr/>
          </p:nvSpPr>
          <p:spPr bwMode="auto">
            <a:xfrm>
              <a:off x="8692729" y="3280777"/>
              <a:ext cx="388990" cy="1250573"/>
            </a:xfrm>
            <a:prstGeom prst="line">
              <a:avLst/>
            </a:prstGeom>
            <a:noFill/>
            <a:ln w="25400">
              <a:solidFill>
                <a:schemeClr val="tx1">
                  <a:alpha val="2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7"/>
            <p:cNvSpPr>
              <a:spLocks noChangeShapeType="1"/>
            </p:cNvSpPr>
            <p:nvPr/>
          </p:nvSpPr>
          <p:spPr bwMode="auto">
            <a:xfrm rot="10800000">
              <a:off x="8686992" y="3293397"/>
              <a:ext cx="3078644" cy="905231"/>
            </a:xfrm>
            <a:prstGeom prst="line">
              <a:avLst/>
            </a:prstGeom>
            <a:noFill/>
            <a:ln w="25400">
              <a:solidFill>
                <a:schemeClr val="tx1">
                  <a:alpha val="2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8"/>
            <p:cNvSpPr>
              <a:spLocks noChangeShapeType="1"/>
            </p:cNvSpPr>
            <p:nvPr/>
          </p:nvSpPr>
          <p:spPr bwMode="auto">
            <a:xfrm flipH="1">
              <a:off x="8682402" y="2473067"/>
              <a:ext cx="3085528" cy="819183"/>
            </a:xfrm>
            <a:prstGeom prst="line">
              <a:avLst/>
            </a:prstGeom>
            <a:noFill/>
            <a:ln w="25400">
              <a:solidFill>
                <a:schemeClr val="tx1">
                  <a:alpha val="2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9"/>
            <p:cNvSpPr>
              <a:spLocks noChangeShapeType="1"/>
            </p:cNvSpPr>
            <p:nvPr/>
          </p:nvSpPr>
          <p:spPr bwMode="auto">
            <a:xfrm>
              <a:off x="4193526" y="3293397"/>
              <a:ext cx="8056339" cy="0"/>
            </a:xfrm>
            <a:prstGeom prst="line">
              <a:avLst/>
            </a:prstGeom>
            <a:noFill/>
            <a:ln w="25400">
              <a:solidFill>
                <a:schemeClr val="tx1">
                  <a:alpha val="2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Rectangle 10"/>
            <p:cNvSpPr>
              <a:spLocks/>
            </p:cNvSpPr>
            <p:nvPr/>
          </p:nvSpPr>
          <p:spPr bwMode="auto">
            <a:xfrm>
              <a:off x="4703000" y="3201612"/>
              <a:ext cx="651759" cy="174392"/>
            </a:xfrm>
            <a:prstGeom prst="rect">
              <a:avLst/>
            </a:prstGeom>
            <a:solidFill>
              <a:srgbClr val="2B4714">
                <a:alpha val="25000"/>
              </a:srgbClr>
            </a:solidFill>
            <a:ln w="15875">
              <a:solidFill>
                <a:schemeClr val="tx1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9" name="Rectangle 11"/>
            <p:cNvSpPr>
              <a:spLocks/>
            </p:cNvSpPr>
            <p:nvPr/>
          </p:nvSpPr>
          <p:spPr bwMode="auto">
            <a:xfrm>
              <a:off x="5620970" y="3201612"/>
              <a:ext cx="312110" cy="174392"/>
            </a:xfrm>
            <a:prstGeom prst="rect">
              <a:avLst/>
            </a:prstGeom>
            <a:solidFill>
              <a:srgbClr val="D90B00">
                <a:alpha val="25000"/>
              </a:srgbClr>
            </a:solidFill>
            <a:ln w="15875">
              <a:solidFill>
                <a:schemeClr val="tx1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0" name="Rectangle 12"/>
            <p:cNvSpPr>
              <a:spLocks/>
            </p:cNvSpPr>
            <p:nvPr/>
          </p:nvSpPr>
          <p:spPr bwMode="auto">
            <a:xfrm>
              <a:off x="6079955" y="3201612"/>
              <a:ext cx="137696" cy="174392"/>
            </a:xfrm>
            <a:prstGeom prst="rect">
              <a:avLst/>
            </a:prstGeom>
            <a:solidFill>
              <a:srgbClr val="FCBD00">
                <a:alpha val="25000"/>
              </a:srgbClr>
            </a:solidFill>
            <a:ln w="15875">
              <a:solidFill>
                <a:schemeClr val="tx1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1" name="Rectangle 13"/>
            <p:cNvSpPr>
              <a:spLocks/>
            </p:cNvSpPr>
            <p:nvPr/>
          </p:nvSpPr>
          <p:spPr bwMode="auto">
            <a:xfrm>
              <a:off x="6392065" y="3128184"/>
              <a:ext cx="284571" cy="321248"/>
            </a:xfrm>
            <a:prstGeom prst="rect">
              <a:avLst/>
            </a:prstGeom>
            <a:solidFill>
              <a:srgbClr val="C632FD">
                <a:alpha val="25000"/>
              </a:srgbClr>
            </a:solidFill>
            <a:ln w="15875">
              <a:solidFill>
                <a:schemeClr val="tx1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2" name="Rectangle 14"/>
            <p:cNvSpPr>
              <a:spLocks/>
            </p:cNvSpPr>
            <p:nvPr/>
          </p:nvSpPr>
          <p:spPr bwMode="auto">
            <a:xfrm>
              <a:off x="6795972" y="3201612"/>
              <a:ext cx="642579" cy="174392"/>
            </a:xfrm>
            <a:prstGeom prst="rect">
              <a:avLst/>
            </a:prstGeom>
            <a:solidFill>
              <a:srgbClr val="003DCC">
                <a:alpha val="25000"/>
              </a:srgbClr>
            </a:solidFill>
            <a:ln w="15875">
              <a:solidFill>
                <a:schemeClr val="tx1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" name="Rectangle 15"/>
            <p:cNvSpPr>
              <a:spLocks/>
            </p:cNvSpPr>
            <p:nvPr/>
          </p:nvSpPr>
          <p:spPr bwMode="auto">
            <a:xfrm>
              <a:off x="7576247" y="3201612"/>
              <a:ext cx="128516" cy="165213"/>
            </a:xfrm>
            <a:prstGeom prst="rect">
              <a:avLst/>
            </a:prstGeom>
            <a:solidFill>
              <a:srgbClr val="66B132">
                <a:alpha val="25000"/>
              </a:srgbClr>
            </a:solidFill>
            <a:ln w="15875">
              <a:solidFill>
                <a:schemeClr val="tx1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" name="Rectangle 16"/>
            <p:cNvSpPr>
              <a:spLocks/>
            </p:cNvSpPr>
            <p:nvPr/>
          </p:nvSpPr>
          <p:spPr bwMode="auto">
            <a:xfrm>
              <a:off x="7814920" y="3201612"/>
              <a:ext cx="128516" cy="165213"/>
            </a:xfrm>
            <a:prstGeom prst="rect">
              <a:avLst/>
            </a:prstGeom>
            <a:solidFill>
              <a:srgbClr val="66B132">
                <a:alpha val="25000"/>
              </a:srgbClr>
            </a:solidFill>
            <a:ln w="15875">
              <a:solidFill>
                <a:schemeClr val="tx1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5" name="Oval 17"/>
            <p:cNvSpPr>
              <a:spLocks/>
            </p:cNvSpPr>
            <p:nvPr/>
          </p:nvSpPr>
          <p:spPr bwMode="auto">
            <a:xfrm>
              <a:off x="8338163" y="2935435"/>
              <a:ext cx="706837" cy="706746"/>
            </a:xfrm>
            <a:prstGeom prst="ellipse">
              <a:avLst/>
            </a:prstGeom>
            <a:noFill/>
            <a:ln w="50800">
              <a:solidFill>
                <a:schemeClr val="accent1">
                  <a:alpha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6" name="Oval 18"/>
            <p:cNvSpPr>
              <a:spLocks/>
            </p:cNvSpPr>
            <p:nvPr/>
          </p:nvSpPr>
          <p:spPr bwMode="auto">
            <a:xfrm>
              <a:off x="8356522" y="2953792"/>
              <a:ext cx="670118" cy="670032"/>
            </a:xfrm>
            <a:prstGeom prst="ellipse">
              <a:avLst/>
            </a:prstGeom>
            <a:noFill/>
            <a:ln w="15875">
              <a:solidFill>
                <a:schemeClr val="accent1">
                  <a:alpha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7" name="Rectangle 19"/>
            <p:cNvSpPr>
              <a:spLocks/>
            </p:cNvSpPr>
            <p:nvPr/>
          </p:nvSpPr>
          <p:spPr bwMode="auto">
            <a:xfrm>
              <a:off x="12037584" y="3018042"/>
              <a:ext cx="212281" cy="532354"/>
            </a:xfrm>
            <a:prstGeom prst="rect">
              <a:avLst/>
            </a:prstGeom>
            <a:solidFill>
              <a:srgbClr val="808080">
                <a:alpha val="25000"/>
              </a:srgbClr>
            </a:solidFill>
            <a:ln w="38100">
              <a:solidFill>
                <a:schemeClr val="tx1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8" name="Oval 20"/>
            <p:cNvSpPr>
              <a:spLocks/>
            </p:cNvSpPr>
            <p:nvPr/>
          </p:nvSpPr>
          <p:spPr bwMode="auto">
            <a:xfrm>
              <a:off x="7888357" y="2485688"/>
              <a:ext cx="1606448" cy="1606241"/>
            </a:xfrm>
            <a:prstGeom prst="ellipse">
              <a:avLst/>
            </a:prstGeom>
            <a:noFill/>
            <a:ln w="12700">
              <a:solidFill>
                <a:srgbClr val="47CCFC">
                  <a:alpha val="25000"/>
                </a:srgbClr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9" name="Oval 21"/>
            <p:cNvSpPr>
              <a:spLocks/>
            </p:cNvSpPr>
            <p:nvPr/>
          </p:nvSpPr>
          <p:spPr bwMode="auto">
            <a:xfrm>
              <a:off x="5474095" y="62559"/>
              <a:ext cx="6434974" cy="6434141"/>
            </a:xfrm>
            <a:prstGeom prst="ellipse">
              <a:avLst/>
            </a:prstGeom>
            <a:noFill/>
            <a:ln w="25400">
              <a:solidFill>
                <a:srgbClr val="00BAFB">
                  <a:alpha val="2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0" name="AutoShape 22"/>
            <p:cNvSpPr>
              <a:spLocks/>
            </p:cNvSpPr>
            <p:nvPr/>
          </p:nvSpPr>
          <p:spPr bwMode="auto">
            <a:xfrm rot="20711821">
              <a:off x="10595223" y="2442090"/>
              <a:ext cx="351124" cy="556448"/>
            </a:xfrm>
            <a:custGeom>
              <a:avLst/>
              <a:gdLst/>
              <a:ahLst/>
              <a:cxnLst/>
              <a:rect l="0" t="0" r="r" b="b"/>
              <a:pathLst>
                <a:path w="21591" h="21596">
                  <a:moveTo>
                    <a:pt x="0" y="0"/>
                  </a:moveTo>
                  <a:lnTo>
                    <a:pt x="21591" y="4"/>
                  </a:lnTo>
                  <a:lnTo>
                    <a:pt x="21600" y="21600"/>
                  </a:lnTo>
                  <a:lnTo>
                    <a:pt x="9" y="21596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C00000">
                <a:alpha val="25000"/>
              </a:srgbClr>
            </a:solidFill>
            <a:ln w="15875">
              <a:solidFill>
                <a:schemeClr val="tx1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1" name="Line 23"/>
            <p:cNvSpPr>
              <a:spLocks noChangeShapeType="1"/>
            </p:cNvSpPr>
            <p:nvPr/>
          </p:nvSpPr>
          <p:spPr bwMode="auto">
            <a:xfrm>
              <a:off x="10246394" y="2578620"/>
              <a:ext cx="142285" cy="525470"/>
            </a:xfrm>
            <a:prstGeom prst="line">
              <a:avLst/>
            </a:prstGeom>
            <a:noFill/>
            <a:ln w="38100">
              <a:solidFill>
                <a:schemeClr val="tx1">
                  <a:alpha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24"/>
            <p:cNvSpPr>
              <a:spLocks noChangeShapeType="1"/>
            </p:cNvSpPr>
            <p:nvPr/>
          </p:nvSpPr>
          <p:spPr bwMode="auto">
            <a:xfrm>
              <a:off x="10323274" y="2555674"/>
              <a:ext cx="143433" cy="525470"/>
            </a:xfrm>
            <a:prstGeom prst="line">
              <a:avLst/>
            </a:prstGeom>
            <a:noFill/>
            <a:ln w="38100">
              <a:solidFill>
                <a:schemeClr val="tx1">
                  <a:alpha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AutoShape 25"/>
            <p:cNvSpPr>
              <a:spLocks/>
            </p:cNvSpPr>
            <p:nvPr/>
          </p:nvSpPr>
          <p:spPr bwMode="auto">
            <a:xfrm rot="20693958">
              <a:off x="10469002" y="2522402"/>
              <a:ext cx="26392" cy="556448"/>
            </a:xfrm>
            <a:custGeom>
              <a:avLst/>
              <a:gdLst/>
              <a:ahLst/>
              <a:cxnLst/>
              <a:rect l="0" t="0" r="r" b="b"/>
              <a:pathLst>
                <a:path w="21474" h="21600">
                  <a:moveTo>
                    <a:pt x="0" y="0"/>
                  </a:moveTo>
                  <a:lnTo>
                    <a:pt x="21474" y="0"/>
                  </a:lnTo>
                  <a:lnTo>
                    <a:pt x="21600" y="21600"/>
                  </a:lnTo>
                  <a:lnTo>
                    <a:pt x="126" y="2160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1D300D">
                <a:alpha val="25000"/>
              </a:srgbClr>
            </a:solidFill>
            <a:ln w="15875">
              <a:solidFill>
                <a:schemeClr val="tx1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4" name="AutoShape 26"/>
            <p:cNvSpPr>
              <a:spLocks/>
            </p:cNvSpPr>
            <p:nvPr/>
          </p:nvSpPr>
          <p:spPr bwMode="auto">
            <a:xfrm rot="20693958">
              <a:off x="11062241" y="2362925"/>
              <a:ext cx="26392" cy="556448"/>
            </a:xfrm>
            <a:custGeom>
              <a:avLst/>
              <a:gdLst/>
              <a:ahLst/>
              <a:cxnLst/>
              <a:rect l="0" t="0" r="r" b="b"/>
              <a:pathLst>
                <a:path w="21474" h="21600">
                  <a:moveTo>
                    <a:pt x="0" y="0"/>
                  </a:moveTo>
                  <a:lnTo>
                    <a:pt x="21474" y="0"/>
                  </a:lnTo>
                  <a:lnTo>
                    <a:pt x="21600" y="21600"/>
                  </a:lnTo>
                  <a:lnTo>
                    <a:pt x="126" y="2160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1D300D">
                <a:alpha val="25000"/>
              </a:srgbClr>
            </a:solidFill>
            <a:ln w="15875">
              <a:solidFill>
                <a:schemeClr val="tx1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5" name="AutoShape 27"/>
            <p:cNvSpPr>
              <a:spLocks/>
            </p:cNvSpPr>
            <p:nvPr/>
          </p:nvSpPr>
          <p:spPr bwMode="auto">
            <a:xfrm rot="20711821">
              <a:off x="11159775" y="2309001"/>
              <a:ext cx="214576" cy="556448"/>
            </a:xfrm>
            <a:custGeom>
              <a:avLst/>
              <a:gdLst/>
              <a:ahLst/>
              <a:cxnLst/>
              <a:rect l="0" t="0" r="r" b="b"/>
              <a:pathLst>
                <a:path w="21585" h="21598">
                  <a:moveTo>
                    <a:pt x="0" y="0"/>
                  </a:moveTo>
                  <a:lnTo>
                    <a:pt x="21585" y="2"/>
                  </a:lnTo>
                  <a:lnTo>
                    <a:pt x="21600" y="21600"/>
                  </a:lnTo>
                  <a:lnTo>
                    <a:pt x="15" y="21598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3DCC">
                <a:alpha val="25000"/>
              </a:srgbClr>
            </a:solidFill>
            <a:ln w="15875">
              <a:solidFill>
                <a:schemeClr val="tx1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6" name="AutoShape 28"/>
            <p:cNvSpPr>
              <a:spLocks/>
            </p:cNvSpPr>
            <p:nvPr/>
          </p:nvSpPr>
          <p:spPr bwMode="auto">
            <a:xfrm rot="20711821">
              <a:off x="11437461" y="2233278"/>
              <a:ext cx="214576" cy="556448"/>
            </a:xfrm>
            <a:custGeom>
              <a:avLst/>
              <a:gdLst/>
              <a:ahLst/>
              <a:cxnLst/>
              <a:rect l="0" t="0" r="r" b="b"/>
              <a:pathLst>
                <a:path w="21585" h="21598">
                  <a:moveTo>
                    <a:pt x="0" y="0"/>
                  </a:moveTo>
                  <a:lnTo>
                    <a:pt x="21585" y="2"/>
                  </a:lnTo>
                  <a:lnTo>
                    <a:pt x="21600" y="21600"/>
                  </a:lnTo>
                  <a:lnTo>
                    <a:pt x="15" y="21598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3DCC">
                <a:alpha val="25000"/>
              </a:srgbClr>
            </a:solidFill>
            <a:ln w="15875">
              <a:solidFill>
                <a:schemeClr val="tx1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7" name="AutoShape 29"/>
            <p:cNvSpPr>
              <a:spLocks/>
            </p:cNvSpPr>
            <p:nvPr/>
          </p:nvSpPr>
          <p:spPr bwMode="auto">
            <a:xfrm rot="20711821">
              <a:off x="10058210" y="2751865"/>
              <a:ext cx="86060" cy="299449"/>
            </a:xfrm>
            <a:custGeom>
              <a:avLst/>
              <a:gdLst/>
              <a:ahLst/>
              <a:cxnLst/>
              <a:rect l="0" t="0" r="r" b="b"/>
              <a:pathLst>
                <a:path w="21580" h="21598">
                  <a:moveTo>
                    <a:pt x="0" y="0"/>
                  </a:moveTo>
                  <a:lnTo>
                    <a:pt x="21580" y="2"/>
                  </a:lnTo>
                  <a:lnTo>
                    <a:pt x="21600" y="21600"/>
                  </a:lnTo>
                  <a:lnTo>
                    <a:pt x="20" y="21598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C00000">
                <a:alpha val="25000"/>
              </a:srgbClr>
            </a:solidFill>
            <a:ln w="15875">
              <a:solidFill>
                <a:schemeClr val="tx1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8" name="AutoShape 30"/>
            <p:cNvSpPr>
              <a:spLocks/>
            </p:cNvSpPr>
            <p:nvPr/>
          </p:nvSpPr>
          <p:spPr bwMode="auto">
            <a:xfrm rot="20711821">
              <a:off x="9551032" y="2890690"/>
              <a:ext cx="86060" cy="299449"/>
            </a:xfrm>
            <a:custGeom>
              <a:avLst/>
              <a:gdLst/>
              <a:ahLst/>
              <a:cxnLst/>
              <a:rect l="0" t="0" r="r" b="b"/>
              <a:pathLst>
                <a:path w="21580" h="21598">
                  <a:moveTo>
                    <a:pt x="0" y="0"/>
                  </a:moveTo>
                  <a:lnTo>
                    <a:pt x="21580" y="2"/>
                  </a:lnTo>
                  <a:lnTo>
                    <a:pt x="21600" y="21600"/>
                  </a:lnTo>
                  <a:lnTo>
                    <a:pt x="20" y="21598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C00000">
                <a:alpha val="25000"/>
              </a:srgbClr>
            </a:solidFill>
            <a:ln w="15875">
              <a:solidFill>
                <a:schemeClr val="tx1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9" name="AutoShape 31"/>
            <p:cNvSpPr>
              <a:spLocks/>
            </p:cNvSpPr>
            <p:nvPr/>
          </p:nvSpPr>
          <p:spPr bwMode="auto">
            <a:xfrm rot="20711821">
              <a:off x="9407599" y="2929699"/>
              <a:ext cx="84912" cy="299449"/>
            </a:xfrm>
            <a:custGeom>
              <a:avLst/>
              <a:gdLst/>
              <a:ahLst/>
              <a:cxnLst/>
              <a:rect l="0" t="0" r="r" b="b"/>
              <a:pathLst>
                <a:path w="21580" h="21598">
                  <a:moveTo>
                    <a:pt x="0" y="0"/>
                  </a:moveTo>
                  <a:lnTo>
                    <a:pt x="21580" y="2"/>
                  </a:lnTo>
                  <a:lnTo>
                    <a:pt x="21600" y="21600"/>
                  </a:lnTo>
                  <a:lnTo>
                    <a:pt x="20" y="21598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C00000">
                <a:alpha val="25000"/>
              </a:srgbClr>
            </a:solidFill>
            <a:ln w="15875">
              <a:solidFill>
                <a:schemeClr val="tx1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0" name="AutoShape 32"/>
            <p:cNvSpPr>
              <a:spLocks/>
            </p:cNvSpPr>
            <p:nvPr/>
          </p:nvSpPr>
          <p:spPr bwMode="auto">
            <a:xfrm rot="20711821">
              <a:off x="9671515" y="2819556"/>
              <a:ext cx="351124" cy="299449"/>
            </a:xfrm>
            <a:custGeom>
              <a:avLst/>
              <a:gdLst/>
              <a:ahLst/>
              <a:cxnLst/>
              <a:rect l="0" t="0" r="r" b="b"/>
              <a:pathLst>
                <a:path w="21595" h="21593">
                  <a:moveTo>
                    <a:pt x="0" y="0"/>
                  </a:moveTo>
                  <a:lnTo>
                    <a:pt x="21595" y="7"/>
                  </a:lnTo>
                  <a:lnTo>
                    <a:pt x="21600" y="21600"/>
                  </a:lnTo>
                  <a:lnTo>
                    <a:pt x="5" y="21593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CBD00">
                <a:alpha val="25000"/>
              </a:srgbClr>
            </a:solidFill>
            <a:ln w="15875">
              <a:solidFill>
                <a:schemeClr val="tx1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1" name="AutoShape 33"/>
            <p:cNvSpPr>
              <a:spLocks/>
            </p:cNvSpPr>
            <p:nvPr/>
          </p:nvSpPr>
          <p:spPr bwMode="auto">
            <a:xfrm rot="20711821">
              <a:off x="9365143" y="2805789"/>
              <a:ext cx="830763" cy="359110"/>
            </a:xfrm>
            <a:custGeom>
              <a:avLst/>
              <a:gdLst/>
              <a:ahLst/>
              <a:cxnLst/>
              <a:rect l="0" t="0" r="r" b="b"/>
              <a:pathLst>
                <a:path w="21597" h="21587">
                  <a:moveTo>
                    <a:pt x="0" y="0"/>
                  </a:moveTo>
                  <a:lnTo>
                    <a:pt x="21597" y="13"/>
                  </a:lnTo>
                  <a:lnTo>
                    <a:pt x="21600" y="21600"/>
                  </a:lnTo>
                  <a:lnTo>
                    <a:pt x="3" y="21587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 w="15875">
              <a:solidFill>
                <a:schemeClr val="tx1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2" name="AutoShape 34"/>
            <p:cNvSpPr>
              <a:spLocks/>
            </p:cNvSpPr>
            <p:nvPr/>
          </p:nvSpPr>
          <p:spPr bwMode="auto">
            <a:xfrm rot="20711821">
              <a:off x="10207381" y="2245899"/>
              <a:ext cx="1559402" cy="830656"/>
            </a:xfrm>
            <a:custGeom>
              <a:avLst/>
              <a:gdLst/>
              <a:ahLst/>
              <a:cxnLst/>
              <a:rect l="0" t="0" r="r" b="b"/>
              <a:pathLst>
                <a:path w="21597" h="21589">
                  <a:moveTo>
                    <a:pt x="0" y="0"/>
                  </a:moveTo>
                  <a:lnTo>
                    <a:pt x="21597" y="11"/>
                  </a:lnTo>
                  <a:lnTo>
                    <a:pt x="21600" y="21600"/>
                  </a:lnTo>
                  <a:lnTo>
                    <a:pt x="3" y="21589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 w="15875">
              <a:solidFill>
                <a:schemeClr val="tx1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" name="Rectangle 35"/>
            <p:cNvSpPr>
              <a:spLocks/>
            </p:cNvSpPr>
            <p:nvPr/>
          </p:nvSpPr>
          <p:spPr bwMode="auto">
            <a:xfrm rot="20627071">
              <a:off x="8719121" y="3709873"/>
              <a:ext cx="284571" cy="229463"/>
            </a:xfrm>
            <a:prstGeom prst="rect">
              <a:avLst/>
            </a:prstGeom>
            <a:solidFill>
              <a:srgbClr val="FCBD00">
                <a:alpha val="25000"/>
              </a:srgbClr>
            </a:solidFill>
            <a:ln w="15875">
              <a:solidFill>
                <a:schemeClr val="tx1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4" name="Rectangle 36"/>
            <p:cNvSpPr>
              <a:spLocks/>
            </p:cNvSpPr>
            <p:nvPr/>
          </p:nvSpPr>
          <p:spPr bwMode="auto">
            <a:xfrm rot="20627071">
              <a:off x="8802886" y="4257142"/>
              <a:ext cx="385548" cy="45893"/>
            </a:xfrm>
            <a:prstGeom prst="rect">
              <a:avLst/>
            </a:prstGeom>
            <a:solidFill>
              <a:srgbClr val="1D300D">
                <a:alpha val="25000"/>
              </a:srgbClr>
            </a:solidFill>
            <a:ln w="15875">
              <a:solidFill>
                <a:schemeClr val="tx1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5" name="Rectangle 37"/>
            <p:cNvSpPr>
              <a:spLocks/>
            </p:cNvSpPr>
            <p:nvPr/>
          </p:nvSpPr>
          <p:spPr bwMode="auto">
            <a:xfrm rot="20627071">
              <a:off x="8789116" y="4212396"/>
              <a:ext cx="385548" cy="18357"/>
            </a:xfrm>
            <a:prstGeom prst="rect">
              <a:avLst/>
            </a:prstGeom>
            <a:solidFill>
              <a:srgbClr val="1D300D">
                <a:alpha val="25000"/>
              </a:srgbClr>
            </a:solidFill>
            <a:ln w="15875">
              <a:solidFill>
                <a:schemeClr val="tx1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6" name="Line 38"/>
            <p:cNvSpPr>
              <a:spLocks noChangeShapeType="1"/>
            </p:cNvSpPr>
            <p:nvPr/>
          </p:nvSpPr>
          <p:spPr bwMode="auto">
            <a:xfrm rot="10800000" flipH="1">
              <a:off x="8791411" y="4118317"/>
              <a:ext cx="358009" cy="104406"/>
            </a:xfrm>
            <a:prstGeom prst="line">
              <a:avLst/>
            </a:prstGeom>
            <a:noFill/>
            <a:ln w="38100">
              <a:solidFill>
                <a:schemeClr val="tx1">
                  <a:alpha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39"/>
            <p:cNvSpPr>
              <a:spLocks noChangeShapeType="1"/>
            </p:cNvSpPr>
            <p:nvPr/>
          </p:nvSpPr>
          <p:spPr bwMode="auto">
            <a:xfrm rot="10800000" flipH="1">
              <a:off x="8786821" y="4005880"/>
              <a:ext cx="297193" cy="87196"/>
            </a:xfrm>
            <a:prstGeom prst="line">
              <a:avLst/>
            </a:prstGeom>
            <a:noFill/>
            <a:ln w="38100">
              <a:solidFill>
                <a:schemeClr val="tx1">
                  <a:alpha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Rectangle 40"/>
            <p:cNvSpPr>
              <a:spLocks/>
            </p:cNvSpPr>
            <p:nvPr/>
          </p:nvSpPr>
          <p:spPr bwMode="auto">
            <a:xfrm rot="20627071">
              <a:off x="8689287" y="3984081"/>
              <a:ext cx="569142" cy="385498"/>
            </a:xfrm>
            <a:prstGeom prst="rect">
              <a:avLst/>
            </a:prstGeom>
            <a:noFill/>
            <a:ln w="15875">
              <a:solidFill>
                <a:schemeClr val="tx1">
                  <a:alpha val="25000"/>
                </a:schemeClr>
              </a:solidFill>
              <a:prstDash val="dash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9" name="AutoShape 41"/>
            <p:cNvSpPr>
              <a:spLocks/>
            </p:cNvSpPr>
            <p:nvPr/>
          </p:nvSpPr>
          <p:spPr bwMode="auto">
            <a:xfrm rot="966482">
              <a:off x="10572274" y="3623824"/>
              <a:ext cx="351124" cy="556448"/>
            </a:xfrm>
            <a:custGeom>
              <a:avLst/>
              <a:gdLst/>
              <a:ahLst/>
              <a:cxnLst/>
              <a:rect l="0" t="0" r="r" b="b"/>
              <a:pathLst>
                <a:path w="21591" h="21596">
                  <a:moveTo>
                    <a:pt x="0" y="0"/>
                  </a:moveTo>
                  <a:lnTo>
                    <a:pt x="21591" y="4"/>
                  </a:lnTo>
                  <a:lnTo>
                    <a:pt x="21600" y="21600"/>
                  </a:lnTo>
                  <a:lnTo>
                    <a:pt x="9" y="21596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C00000">
                <a:alpha val="25000"/>
              </a:srgbClr>
            </a:solidFill>
            <a:ln w="15875">
              <a:solidFill>
                <a:schemeClr val="tx1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0" name="Line 42"/>
            <p:cNvSpPr>
              <a:spLocks noChangeShapeType="1"/>
            </p:cNvSpPr>
            <p:nvPr/>
          </p:nvSpPr>
          <p:spPr bwMode="auto">
            <a:xfrm flipH="1">
              <a:off x="10223445" y="3511387"/>
              <a:ext cx="148023" cy="524323"/>
            </a:xfrm>
            <a:prstGeom prst="line">
              <a:avLst/>
            </a:prstGeom>
            <a:noFill/>
            <a:ln w="38100">
              <a:solidFill>
                <a:schemeClr val="tx1">
                  <a:alpha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43"/>
            <p:cNvSpPr>
              <a:spLocks noChangeShapeType="1"/>
            </p:cNvSpPr>
            <p:nvPr/>
          </p:nvSpPr>
          <p:spPr bwMode="auto">
            <a:xfrm flipH="1">
              <a:off x="10301473" y="3530891"/>
              <a:ext cx="148023" cy="524323"/>
            </a:xfrm>
            <a:prstGeom prst="line">
              <a:avLst/>
            </a:prstGeom>
            <a:noFill/>
            <a:ln w="38100">
              <a:solidFill>
                <a:schemeClr val="tx1">
                  <a:alpha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AutoShape 44"/>
            <p:cNvSpPr>
              <a:spLocks/>
            </p:cNvSpPr>
            <p:nvPr/>
          </p:nvSpPr>
          <p:spPr bwMode="auto">
            <a:xfrm rot="948617">
              <a:off x="10446053" y="3544659"/>
              <a:ext cx="26392" cy="556448"/>
            </a:xfrm>
            <a:custGeom>
              <a:avLst/>
              <a:gdLst/>
              <a:ahLst/>
              <a:cxnLst/>
              <a:rect l="0" t="0" r="r" b="b"/>
              <a:pathLst>
                <a:path w="21474" h="21600">
                  <a:moveTo>
                    <a:pt x="0" y="0"/>
                  </a:moveTo>
                  <a:lnTo>
                    <a:pt x="21474" y="0"/>
                  </a:lnTo>
                  <a:lnTo>
                    <a:pt x="21600" y="21600"/>
                  </a:lnTo>
                  <a:lnTo>
                    <a:pt x="126" y="2160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1D300D">
                <a:alpha val="25000"/>
              </a:srgbClr>
            </a:solidFill>
            <a:ln w="15875">
              <a:solidFill>
                <a:schemeClr val="tx1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3" name="AutoShape 45"/>
            <p:cNvSpPr>
              <a:spLocks/>
            </p:cNvSpPr>
            <p:nvPr/>
          </p:nvSpPr>
          <p:spPr bwMode="auto">
            <a:xfrm rot="948617">
              <a:off x="11036996" y="3712167"/>
              <a:ext cx="26392" cy="556448"/>
            </a:xfrm>
            <a:custGeom>
              <a:avLst/>
              <a:gdLst/>
              <a:ahLst/>
              <a:cxnLst/>
              <a:rect l="0" t="0" r="r" b="b"/>
              <a:pathLst>
                <a:path w="21474" h="21600">
                  <a:moveTo>
                    <a:pt x="0" y="0"/>
                  </a:moveTo>
                  <a:lnTo>
                    <a:pt x="21474" y="0"/>
                  </a:lnTo>
                  <a:lnTo>
                    <a:pt x="21600" y="21600"/>
                  </a:lnTo>
                  <a:lnTo>
                    <a:pt x="126" y="2160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1D300D">
                <a:alpha val="25000"/>
              </a:srgbClr>
            </a:solidFill>
            <a:ln w="15875">
              <a:solidFill>
                <a:schemeClr val="tx1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" name="AutoShape 46"/>
            <p:cNvSpPr>
              <a:spLocks/>
            </p:cNvSpPr>
            <p:nvPr/>
          </p:nvSpPr>
          <p:spPr bwMode="auto">
            <a:xfrm rot="966482">
              <a:off x="11134531" y="3764944"/>
              <a:ext cx="214576" cy="556448"/>
            </a:xfrm>
            <a:custGeom>
              <a:avLst/>
              <a:gdLst/>
              <a:ahLst/>
              <a:cxnLst/>
              <a:rect l="0" t="0" r="r" b="b"/>
              <a:pathLst>
                <a:path w="21585" h="21598">
                  <a:moveTo>
                    <a:pt x="0" y="0"/>
                  </a:moveTo>
                  <a:lnTo>
                    <a:pt x="21585" y="2"/>
                  </a:lnTo>
                  <a:lnTo>
                    <a:pt x="21600" y="21600"/>
                  </a:lnTo>
                  <a:lnTo>
                    <a:pt x="15" y="21598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3DCC">
                <a:alpha val="25000"/>
              </a:srgbClr>
            </a:solidFill>
            <a:ln w="15875">
              <a:solidFill>
                <a:schemeClr val="tx1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5" name="AutoShape 47"/>
            <p:cNvSpPr>
              <a:spLocks/>
            </p:cNvSpPr>
            <p:nvPr/>
          </p:nvSpPr>
          <p:spPr bwMode="auto">
            <a:xfrm rot="966482">
              <a:off x="11412217" y="3841814"/>
              <a:ext cx="214576" cy="556448"/>
            </a:xfrm>
            <a:custGeom>
              <a:avLst/>
              <a:gdLst/>
              <a:ahLst/>
              <a:cxnLst/>
              <a:rect l="0" t="0" r="r" b="b"/>
              <a:pathLst>
                <a:path w="21585" h="21598">
                  <a:moveTo>
                    <a:pt x="0" y="0"/>
                  </a:moveTo>
                  <a:lnTo>
                    <a:pt x="21585" y="2"/>
                  </a:lnTo>
                  <a:lnTo>
                    <a:pt x="21600" y="21600"/>
                  </a:lnTo>
                  <a:lnTo>
                    <a:pt x="15" y="21598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3DCC">
                <a:alpha val="25000"/>
              </a:srgbClr>
            </a:solidFill>
            <a:ln w="15875">
              <a:solidFill>
                <a:schemeClr val="tx1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6" name="AutoShape 48"/>
            <p:cNvSpPr>
              <a:spLocks/>
            </p:cNvSpPr>
            <p:nvPr/>
          </p:nvSpPr>
          <p:spPr bwMode="auto">
            <a:xfrm rot="966482">
              <a:off x="10037556" y="3564164"/>
              <a:ext cx="86060" cy="299449"/>
            </a:xfrm>
            <a:custGeom>
              <a:avLst/>
              <a:gdLst/>
              <a:ahLst/>
              <a:cxnLst/>
              <a:rect l="0" t="0" r="r" b="b"/>
              <a:pathLst>
                <a:path w="21580" h="21598">
                  <a:moveTo>
                    <a:pt x="0" y="0"/>
                  </a:moveTo>
                  <a:lnTo>
                    <a:pt x="21580" y="2"/>
                  </a:lnTo>
                  <a:lnTo>
                    <a:pt x="21600" y="21600"/>
                  </a:lnTo>
                  <a:lnTo>
                    <a:pt x="20" y="21598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C00000">
                <a:alpha val="25000"/>
              </a:srgbClr>
            </a:solidFill>
            <a:ln w="15875">
              <a:solidFill>
                <a:schemeClr val="tx1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7" name="AutoShape 49"/>
            <p:cNvSpPr>
              <a:spLocks/>
            </p:cNvSpPr>
            <p:nvPr/>
          </p:nvSpPr>
          <p:spPr bwMode="auto">
            <a:xfrm rot="966482">
              <a:off x="9531525" y="3421897"/>
              <a:ext cx="84912" cy="299449"/>
            </a:xfrm>
            <a:custGeom>
              <a:avLst/>
              <a:gdLst/>
              <a:ahLst/>
              <a:cxnLst/>
              <a:rect l="0" t="0" r="r" b="b"/>
              <a:pathLst>
                <a:path w="21580" h="21598">
                  <a:moveTo>
                    <a:pt x="0" y="0"/>
                  </a:moveTo>
                  <a:lnTo>
                    <a:pt x="21580" y="2"/>
                  </a:lnTo>
                  <a:lnTo>
                    <a:pt x="21600" y="21600"/>
                  </a:lnTo>
                  <a:lnTo>
                    <a:pt x="20" y="21598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C00000">
                <a:alpha val="25000"/>
              </a:srgbClr>
            </a:solidFill>
            <a:ln w="15875">
              <a:solidFill>
                <a:schemeClr val="tx1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8" name="AutoShape 50"/>
            <p:cNvSpPr>
              <a:spLocks/>
            </p:cNvSpPr>
            <p:nvPr/>
          </p:nvSpPr>
          <p:spPr bwMode="auto">
            <a:xfrm rot="966482">
              <a:off x="9391534" y="3378299"/>
              <a:ext cx="86060" cy="299449"/>
            </a:xfrm>
            <a:custGeom>
              <a:avLst/>
              <a:gdLst/>
              <a:ahLst/>
              <a:cxnLst/>
              <a:rect l="0" t="0" r="r" b="b"/>
              <a:pathLst>
                <a:path w="21580" h="21598">
                  <a:moveTo>
                    <a:pt x="0" y="0"/>
                  </a:moveTo>
                  <a:lnTo>
                    <a:pt x="21580" y="2"/>
                  </a:lnTo>
                  <a:lnTo>
                    <a:pt x="21600" y="21600"/>
                  </a:lnTo>
                  <a:lnTo>
                    <a:pt x="20" y="21598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C00000">
                <a:alpha val="25000"/>
              </a:srgbClr>
            </a:solidFill>
            <a:ln w="15875">
              <a:solidFill>
                <a:schemeClr val="tx1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9" name="AutoShape 51"/>
            <p:cNvSpPr>
              <a:spLocks/>
            </p:cNvSpPr>
            <p:nvPr/>
          </p:nvSpPr>
          <p:spPr bwMode="auto">
            <a:xfrm rot="966482">
              <a:off x="9653156" y="3491883"/>
              <a:ext cx="351124" cy="299449"/>
            </a:xfrm>
            <a:custGeom>
              <a:avLst/>
              <a:gdLst/>
              <a:ahLst/>
              <a:cxnLst/>
              <a:rect l="0" t="0" r="r" b="b"/>
              <a:pathLst>
                <a:path w="21595" h="21593">
                  <a:moveTo>
                    <a:pt x="0" y="0"/>
                  </a:moveTo>
                  <a:lnTo>
                    <a:pt x="21595" y="7"/>
                  </a:lnTo>
                  <a:lnTo>
                    <a:pt x="21600" y="21600"/>
                  </a:lnTo>
                  <a:lnTo>
                    <a:pt x="5" y="21593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CBD00">
                <a:alpha val="25000"/>
              </a:srgbClr>
            </a:solidFill>
            <a:ln w="15875">
              <a:solidFill>
                <a:schemeClr val="tx1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0" name="AutoShape 52"/>
            <p:cNvSpPr>
              <a:spLocks/>
            </p:cNvSpPr>
            <p:nvPr/>
          </p:nvSpPr>
          <p:spPr bwMode="auto">
            <a:xfrm rot="966482">
              <a:off x="9346783" y="3441401"/>
              <a:ext cx="830763" cy="359110"/>
            </a:xfrm>
            <a:custGeom>
              <a:avLst/>
              <a:gdLst/>
              <a:ahLst/>
              <a:cxnLst/>
              <a:rect l="0" t="0" r="r" b="b"/>
              <a:pathLst>
                <a:path w="21597" h="21587">
                  <a:moveTo>
                    <a:pt x="0" y="0"/>
                  </a:moveTo>
                  <a:lnTo>
                    <a:pt x="21597" y="13"/>
                  </a:lnTo>
                  <a:lnTo>
                    <a:pt x="21600" y="21600"/>
                  </a:lnTo>
                  <a:lnTo>
                    <a:pt x="3" y="21587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 w="15875">
              <a:solidFill>
                <a:schemeClr val="tx1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1" name="AutoShape 53"/>
            <p:cNvSpPr>
              <a:spLocks/>
            </p:cNvSpPr>
            <p:nvPr/>
          </p:nvSpPr>
          <p:spPr bwMode="auto">
            <a:xfrm rot="966482">
              <a:off x="10184431" y="3546954"/>
              <a:ext cx="1558255" cy="830656"/>
            </a:xfrm>
            <a:custGeom>
              <a:avLst/>
              <a:gdLst/>
              <a:ahLst/>
              <a:cxnLst/>
              <a:rect l="0" t="0" r="r" b="b"/>
              <a:pathLst>
                <a:path w="21597" h="21589">
                  <a:moveTo>
                    <a:pt x="0" y="0"/>
                  </a:moveTo>
                  <a:lnTo>
                    <a:pt x="21597" y="11"/>
                  </a:lnTo>
                  <a:lnTo>
                    <a:pt x="21600" y="21600"/>
                  </a:lnTo>
                  <a:lnTo>
                    <a:pt x="3" y="21589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 w="15875">
              <a:solidFill>
                <a:schemeClr val="tx1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2" name="Rectangle 54"/>
            <p:cNvSpPr>
              <a:spLocks/>
            </p:cNvSpPr>
            <p:nvPr/>
          </p:nvSpPr>
          <p:spPr bwMode="auto">
            <a:xfrm>
              <a:off x="8439140" y="3082291"/>
              <a:ext cx="504884" cy="27536"/>
            </a:xfrm>
            <a:prstGeom prst="rect">
              <a:avLst/>
            </a:prstGeom>
            <a:solidFill>
              <a:srgbClr val="0044FE">
                <a:alpha val="25000"/>
              </a:srgbClr>
            </a:solidFill>
            <a:ln w="15875">
              <a:solidFill>
                <a:schemeClr val="accent1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3" name="Rectangle 55"/>
            <p:cNvSpPr>
              <a:spLocks/>
            </p:cNvSpPr>
            <p:nvPr/>
          </p:nvSpPr>
          <p:spPr bwMode="auto">
            <a:xfrm>
              <a:off x="8439140" y="3467789"/>
              <a:ext cx="504884" cy="27536"/>
            </a:xfrm>
            <a:prstGeom prst="rect">
              <a:avLst/>
            </a:prstGeom>
            <a:solidFill>
              <a:srgbClr val="0044FE">
                <a:alpha val="25000"/>
              </a:srgbClr>
            </a:solidFill>
            <a:ln w="15875">
              <a:solidFill>
                <a:schemeClr val="accent1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" name="AutoShape 56"/>
            <p:cNvSpPr>
              <a:spLocks/>
            </p:cNvSpPr>
            <p:nvPr/>
          </p:nvSpPr>
          <p:spPr bwMode="auto">
            <a:xfrm>
              <a:off x="8485038" y="3027220"/>
              <a:ext cx="27539" cy="5139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2712">
                <a:alpha val="25000"/>
              </a:srgbClr>
            </a:solidFill>
            <a:ln w="15875">
              <a:solidFill>
                <a:schemeClr val="accent1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5" name="AutoShape 57"/>
            <p:cNvSpPr>
              <a:spLocks/>
            </p:cNvSpPr>
            <p:nvPr/>
          </p:nvSpPr>
          <p:spPr bwMode="auto">
            <a:xfrm>
              <a:off x="8870586" y="3027220"/>
              <a:ext cx="27539" cy="5139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2712">
                <a:alpha val="25000"/>
              </a:srgbClr>
            </a:solidFill>
            <a:ln w="15875">
              <a:solidFill>
                <a:schemeClr val="accent1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6" name="AutoShape 58"/>
            <p:cNvSpPr>
              <a:spLocks/>
            </p:cNvSpPr>
            <p:nvPr/>
          </p:nvSpPr>
          <p:spPr bwMode="auto">
            <a:xfrm>
              <a:off x="8540117" y="3265862"/>
              <a:ext cx="293751" cy="36714"/>
            </a:xfrm>
            <a:prstGeom prst="roundRect">
              <a:avLst>
                <a:gd name="adj" fmla="val 50000"/>
              </a:avLst>
            </a:prstGeom>
            <a:solidFill>
              <a:srgbClr val="6293FE">
                <a:alpha val="25000"/>
              </a:srgbClr>
            </a:solidFill>
            <a:ln w="15875">
              <a:solidFill>
                <a:schemeClr val="accent1">
                  <a:alpha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7" name="Oval 59"/>
            <p:cNvSpPr>
              <a:spLocks/>
            </p:cNvSpPr>
            <p:nvPr/>
          </p:nvSpPr>
          <p:spPr bwMode="auto">
            <a:xfrm>
              <a:off x="8319804" y="2917078"/>
              <a:ext cx="743556" cy="743460"/>
            </a:xfrm>
            <a:prstGeom prst="ellipse">
              <a:avLst/>
            </a:prstGeom>
            <a:noFill/>
            <a:ln w="15875">
              <a:solidFill>
                <a:schemeClr val="accent1">
                  <a:alpha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Measurements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b="1" dirty="0" smtClean="0"/>
              <a:t>Hall A Neutron Detector (HAND)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Plastic scintillator array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Detected neutrons from 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He(</a:t>
            </a:r>
            <a:r>
              <a:rPr lang="en-US" sz="1800" i="1" dirty="0" err="1" smtClean="0"/>
              <a:t>e,e’n</a:t>
            </a:r>
            <a:r>
              <a:rPr lang="en-US" sz="1800" dirty="0" smtClean="0"/>
              <a:t>) in coincidence with the RHRS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Details in E. Long, Ph.D. Thesis, Kent State University, 2012 (arXiv:1209.2739</a:t>
            </a:r>
            <a:r>
              <a:rPr lang="en-US" sz="1800" dirty="0" smtClean="0">
                <a:solidFill>
                  <a:schemeClr val="bg1"/>
                </a:solidFill>
              </a:rPr>
              <a:t>)</a:t>
            </a:r>
            <a:endParaRPr lang="en-US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8742344" y="2245466"/>
            <a:ext cx="2463800" cy="1868488"/>
            <a:chOff x="9614142" y="-19024"/>
            <a:chExt cx="2463800" cy="1868488"/>
          </a:xfrm>
        </p:grpSpPr>
        <p:sp>
          <p:nvSpPr>
            <p:cNvPr id="204" name="Rectangle 68"/>
            <p:cNvSpPr>
              <a:spLocks/>
            </p:cNvSpPr>
            <p:nvPr/>
          </p:nvSpPr>
          <p:spPr bwMode="auto">
            <a:xfrm>
              <a:off x="10030067" y="-19024"/>
              <a:ext cx="1717675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3000"/>
                </a:spcBef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1pPr>
              <a:lvl2pPr marL="1387475" indent="-434975">
                <a:spcBef>
                  <a:spcPts val="3000"/>
                </a:spcBef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2pPr>
              <a:lvl3pPr marL="1920875" indent="-434975">
                <a:spcBef>
                  <a:spcPts val="3000"/>
                </a:spcBef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3pPr>
              <a:lvl4pPr marL="2492375" indent="-434975">
                <a:spcBef>
                  <a:spcPts val="3000"/>
                </a:spcBef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4pPr>
              <a:lvl5pPr marL="3076575" indent="-434975">
                <a:spcBef>
                  <a:spcPts val="3000"/>
                </a:spcBef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5pPr>
              <a:lvl6pPr marL="3533775" indent="-434975" eaLnBrk="0" fontAlgn="base" hangingPunct="0">
                <a:spcBef>
                  <a:spcPts val="3000"/>
                </a:spcBef>
                <a:spcAft>
                  <a:spcPct val="0"/>
                </a:spcAft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6pPr>
              <a:lvl7pPr marL="3990975" indent="-434975" eaLnBrk="0" fontAlgn="base" hangingPunct="0">
                <a:spcBef>
                  <a:spcPts val="3000"/>
                </a:spcBef>
                <a:spcAft>
                  <a:spcPct val="0"/>
                </a:spcAft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7pPr>
              <a:lvl8pPr marL="4448175" indent="-434975" eaLnBrk="0" fontAlgn="base" hangingPunct="0">
                <a:spcBef>
                  <a:spcPts val="3000"/>
                </a:spcBef>
                <a:spcAft>
                  <a:spcPct val="0"/>
                </a:spcAft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8pPr>
              <a:lvl9pPr marL="4905375" indent="-434975" eaLnBrk="0" fontAlgn="base" hangingPunct="0">
                <a:spcBef>
                  <a:spcPts val="3000"/>
                </a:spcBef>
                <a:spcAft>
                  <a:spcPct val="0"/>
                </a:spcAft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sz="1500" dirty="0">
                  <a:latin typeface="+mn-lt"/>
                  <a:ea typeface="Baskerville" charset="0"/>
                  <a:cs typeface="Baskerville" charset="0"/>
                  <a:sym typeface="Baskerville" charset="0"/>
                </a:rPr>
                <a:t>2 x 11 x 70 cm</a:t>
              </a:r>
              <a:r>
                <a:rPr lang="en-US" sz="1500" baseline="32000" dirty="0">
                  <a:latin typeface="+mn-lt"/>
                  <a:ea typeface="Baskerville" charset="0"/>
                  <a:cs typeface="Baskerville" charset="0"/>
                  <a:sym typeface="Baskerville" charset="0"/>
                </a:rPr>
                <a:t>3</a:t>
              </a:r>
            </a:p>
          </p:txBody>
        </p:sp>
        <p:sp>
          <p:nvSpPr>
            <p:cNvPr id="205" name="Rectangle 69"/>
            <p:cNvSpPr>
              <a:spLocks/>
            </p:cNvSpPr>
            <p:nvPr/>
          </p:nvSpPr>
          <p:spPr bwMode="auto">
            <a:xfrm>
              <a:off x="9806229" y="284189"/>
              <a:ext cx="1938338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3000"/>
                </a:spcBef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1pPr>
              <a:lvl2pPr marL="1387475" indent="-434975">
                <a:spcBef>
                  <a:spcPts val="3000"/>
                </a:spcBef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2pPr>
              <a:lvl3pPr marL="1920875" indent="-434975">
                <a:spcBef>
                  <a:spcPts val="3000"/>
                </a:spcBef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3pPr>
              <a:lvl4pPr marL="2492375" indent="-434975">
                <a:spcBef>
                  <a:spcPts val="3000"/>
                </a:spcBef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4pPr>
              <a:lvl5pPr marL="3076575" indent="-434975">
                <a:spcBef>
                  <a:spcPts val="3000"/>
                </a:spcBef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5pPr>
              <a:lvl6pPr marL="3533775" indent="-434975" eaLnBrk="0" fontAlgn="base" hangingPunct="0">
                <a:spcBef>
                  <a:spcPts val="3000"/>
                </a:spcBef>
                <a:spcAft>
                  <a:spcPct val="0"/>
                </a:spcAft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6pPr>
              <a:lvl7pPr marL="3990975" indent="-434975" eaLnBrk="0" fontAlgn="base" hangingPunct="0">
                <a:spcBef>
                  <a:spcPts val="3000"/>
                </a:spcBef>
                <a:spcAft>
                  <a:spcPct val="0"/>
                </a:spcAft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7pPr>
              <a:lvl8pPr marL="4448175" indent="-434975" eaLnBrk="0" fontAlgn="base" hangingPunct="0">
                <a:spcBef>
                  <a:spcPts val="3000"/>
                </a:spcBef>
                <a:spcAft>
                  <a:spcPct val="0"/>
                </a:spcAft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8pPr>
              <a:lvl9pPr marL="4905375" indent="-434975" eaLnBrk="0" fontAlgn="base" hangingPunct="0">
                <a:spcBef>
                  <a:spcPts val="3000"/>
                </a:spcBef>
                <a:spcAft>
                  <a:spcPct val="0"/>
                </a:spcAft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sz="1500">
                  <a:latin typeface="+mn-lt"/>
                  <a:ea typeface="Baskerville" charset="0"/>
                  <a:cs typeface="Baskerville" charset="0"/>
                  <a:sym typeface="Baskerville" charset="0"/>
                </a:rPr>
                <a:t>10 x 10 x 100 cm</a:t>
              </a:r>
              <a:r>
                <a:rPr lang="en-US" sz="1500" baseline="32000">
                  <a:latin typeface="+mn-lt"/>
                  <a:ea typeface="Baskerville" charset="0"/>
                  <a:cs typeface="Baskerville" charset="0"/>
                  <a:sym typeface="Baskerville" charset="0"/>
                </a:rPr>
                <a:t>3</a:t>
              </a:r>
            </a:p>
          </p:txBody>
        </p:sp>
        <p:sp>
          <p:nvSpPr>
            <p:cNvPr id="206" name="Rectangle 70"/>
            <p:cNvSpPr>
              <a:spLocks/>
            </p:cNvSpPr>
            <p:nvPr/>
          </p:nvSpPr>
          <p:spPr bwMode="auto">
            <a:xfrm>
              <a:off x="9614142" y="587401"/>
              <a:ext cx="2127250" cy="41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3000"/>
                </a:spcBef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1pPr>
              <a:lvl2pPr marL="1387475" indent="-434975">
                <a:spcBef>
                  <a:spcPts val="3000"/>
                </a:spcBef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2pPr>
              <a:lvl3pPr marL="1920875" indent="-434975">
                <a:spcBef>
                  <a:spcPts val="3000"/>
                </a:spcBef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3pPr>
              <a:lvl4pPr marL="2492375" indent="-434975">
                <a:spcBef>
                  <a:spcPts val="3000"/>
                </a:spcBef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4pPr>
              <a:lvl5pPr marL="3076575" indent="-434975">
                <a:spcBef>
                  <a:spcPts val="3000"/>
                </a:spcBef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5pPr>
              <a:lvl6pPr marL="3533775" indent="-434975" eaLnBrk="0" fontAlgn="base" hangingPunct="0">
                <a:spcBef>
                  <a:spcPts val="3000"/>
                </a:spcBef>
                <a:spcAft>
                  <a:spcPct val="0"/>
                </a:spcAft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6pPr>
              <a:lvl7pPr marL="3990975" indent="-434975" eaLnBrk="0" fontAlgn="base" hangingPunct="0">
                <a:spcBef>
                  <a:spcPts val="3000"/>
                </a:spcBef>
                <a:spcAft>
                  <a:spcPct val="0"/>
                </a:spcAft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7pPr>
              <a:lvl8pPr marL="4448175" indent="-434975" eaLnBrk="0" fontAlgn="base" hangingPunct="0">
                <a:spcBef>
                  <a:spcPts val="3000"/>
                </a:spcBef>
                <a:spcAft>
                  <a:spcPct val="0"/>
                </a:spcAft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8pPr>
              <a:lvl9pPr marL="4905375" indent="-434975" eaLnBrk="0" fontAlgn="base" hangingPunct="0">
                <a:spcBef>
                  <a:spcPts val="3000"/>
                </a:spcBef>
                <a:spcAft>
                  <a:spcPct val="0"/>
                </a:spcAft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sz="1500">
                  <a:latin typeface="+mn-lt"/>
                  <a:ea typeface="Baskerville" charset="0"/>
                  <a:cs typeface="Baskerville" charset="0"/>
                  <a:sym typeface="Baskerville" charset="0"/>
                </a:rPr>
                <a:t>10 x 12.5 x 100 cm</a:t>
              </a:r>
              <a:r>
                <a:rPr lang="en-US" sz="1500" baseline="32000">
                  <a:latin typeface="+mn-lt"/>
                  <a:ea typeface="Baskerville" charset="0"/>
                  <a:cs typeface="Baskerville" charset="0"/>
                  <a:sym typeface="Baskerville" charset="0"/>
                </a:rPr>
                <a:t>3</a:t>
              </a:r>
            </a:p>
          </p:txBody>
        </p:sp>
        <p:sp>
          <p:nvSpPr>
            <p:cNvPr id="207" name="Rectangle 71"/>
            <p:cNvSpPr>
              <a:spLocks/>
            </p:cNvSpPr>
            <p:nvPr/>
          </p:nvSpPr>
          <p:spPr bwMode="auto">
            <a:xfrm>
              <a:off x="9806229" y="938239"/>
              <a:ext cx="1938338" cy="41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3000"/>
                </a:spcBef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1pPr>
              <a:lvl2pPr marL="1387475" indent="-434975">
                <a:spcBef>
                  <a:spcPts val="3000"/>
                </a:spcBef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2pPr>
              <a:lvl3pPr marL="1920875" indent="-434975">
                <a:spcBef>
                  <a:spcPts val="3000"/>
                </a:spcBef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3pPr>
              <a:lvl4pPr marL="2492375" indent="-434975">
                <a:spcBef>
                  <a:spcPts val="3000"/>
                </a:spcBef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4pPr>
              <a:lvl5pPr marL="3076575" indent="-434975">
                <a:spcBef>
                  <a:spcPts val="3000"/>
                </a:spcBef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5pPr>
              <a:lvl6pPr marL="3533775" indent="-434975" eaLnBrk="0" fontAlgn="base" hangingPunct="0">
                <a:spcBef>
                  <a:spcPts val="3000"/>
                </a:spcBef>
                <a:spcAft>
                  <a:spcPct val="0"/>
                </a:spcAft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6pPr>
              <a:lvl7pPr marL="3990975" indent="-434975" eaLnBrk="0" fontAlgn="base" hangingPunct="0">
                <a:spcBef>
                  <a:spcPts val="3000"/>
                </a:spcBef>
                <a:spcAft>
                  <a:spcPct val="0"/>
                </a:spcAft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7pPr>
              <a:lvl8pPr marL="4448175" indent="-434975" eaLnBrk="0" fontAlgn="base" hangingPunct="0">
                <a:spcBef>
                  <a:spcPts val="3000"/>
                </a:spcBef>
                <a:spcAft>
                  <a:spcPct val="0"/>
                </a:spcAft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8pPr>
              <a:lvl9pPr marL="4905375" indent="-434975" eaLnBrk="0" fontAlgn="base" hangingPunct="0">
                <a:spcBef>
                  <a:spcPts val="3000"/>
                </a:spcBef>
                <a:spcAft>
                  <a:spcPct val="0"/>
                </a:spcAft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sz="1500">
                  <a:latin typeface="+mn-lt"/>
                  <a:ea typeface="Baskerville" charset="0"/>
                  <a:cs typeface="Baskerville" charset="0"/>
                  <a:sym typeface="Baskerville" charset="0"/>
                </a:rPr>
                <a:t>10 x 15 x 100 cm</a:t>
              </a:r>
              <a:r>
                <a:rPr lang="en-US" sz="1500" baseline="32000">
                  <a:latin typeface="+mn-lt"/>
                  <a:ea typeface="Baskerville" charset="0"/>
                  <a:cs typeface="Baskerville" charset="0"/>
                  <a:sym typeface="Baskerville" charset="0"/>
                </a:rPr>
                <a:t>3</a:t>
              </a:r>
            </a:p>
          </p:txBody>
        </p:sp>
        <p:sp>
          <p:nvSpPr>
            <p:cNvPr id="208" name="Rectangle 72"/>
            <p:cNvSpPr>
              <a:spLocks/>
            </p:cNvSpPr>
            <p:nvPr/>
          </p:nvSpPr>
          <p:spPr bwMode="auto">
            <a:xfrm>
              <a:off x="9758604" y="1397026"/>
              <a:ext cx="1982788" cy="41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3000"/>
                </a:spcBef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1pPr>
              <a:lvl2pPr marL="1387475" indent="-434975">
                <a:spcBef>
                  <a:spcPts val="3000"/>
                </a:spcBef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2pPr>
              <a:lvl3pPr marL="1920875" indent="-434975">
                <a:spcBef>
                  <a:spcPts val="3000"/>
                </a:spcBef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3pPr>
              <a:lvl4pPr marL="2492375" indent="-434975">
                <a:spcBef>
                  <a:spcPts val="3000"/>
                </a:spcBef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4pPr>
              <a:lvl5pPr marL="3076575" indent="-434975">
                <a:spcBef>
                  <a:spcPts val="3000"/>
                </a:spcBef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5pPr>
              <a:lvl6pPr marL="3533775" indent="-434975" eaLnBrk="0" fontAlgn="base" hangingPunct="0">
                <a:spcBef>
                  <a:spcPts val="3000"/>
                </a:spcBef>
                <a:spcAft>
                  <a:spcPct val="0"/>
                </a:spcAft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6pPr>
              <a:lvl7pPr marL="3990975" indent="-434975" eaLnBrk="0" fontAlgn="base" hangingPunct="0">
                <a:spcBef>
                  <a:spcPts val="3000"/>
                </a:spcBef>
                <a:spcAft>
                  <a:spcPct val="0"/>
                </a:spcAft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7pPr>
              <a:lvl8pPr marL="4448175" indent="-434975" eaLnBrk="0" fontAlgn="base" hangingPunct="0">
                <a:spcBef>
                  <a:spcPts val="3000"/>
                </a:spcBef>
                <a:spcAft>
                  <a:spcPct val="0"/>
                </a:spcAft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8pPr>
              <a:lvl9pPr marL="4905375" indent="-434975" eaLnBrk="0" fontAlgn="base" hangingPunct="0">
                <a:spcBef>
                  <a:spcPts val="3000"/>
                </a:spcBef>
                <a:spcAft>
                  <a:spcPct val="0"/>
                </a:spcAft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sz="1500">
                  <a:latin typeface="+mn-lt"/>
                  <a:ea typeface="Baskerville" charset="0"/>
                  <a:cs typeface="Baskerville" charset="0"/>
                  <a:sym typeface="Baskerville" charset="0"/>
                </a:rPr>
                <a:t>10 x 25 x 100 cm</a:t>
              </a:r>
              <a:r>
                <a:rPr lang="en-US" sz="1500" baseline="32000">
                  <a:latin typeface="+mn-lt"/>
                  <a:ea typeface="Baskerville" charset="0"/>
                  <a:cs typeface="Baskerville" charset="0"/>
                  <a:sym typeface="Baskerville" charset="0"/>
                </a:rPr>
                <a:t>3</a:t>
              </a:r>
            </a:p>
          </p:txBody>
        </p:sp>
        <p:sp>
          <p:nvSpPr>
            <p:cNvPr id="209" name="Rectangle 75"/>
            <p:cNvSpPr>
              <a:spLocks/>
            </p:cNvSpPr>
            <p:nvPr/>
          </p:nvSpPr>
          <p:spPr bwMode="auto">
            <a:xfrm>
              <a:off x="12019204" y="100039"/>
              <a:ext cx="44450" cy="209550"/>
            </a:xfrm>
            <a:prstGeom prst="rect">
              <a:avLst/>
            </a:prstGeom>
            <a:solidFill>
              <a:srgbClr val="FB00F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1pPr>
              <a:lvl2pPr marL="742950" indent="-28575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2pPr>
              <a:lvl3pPr marL="1143000" indent="-22860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3pPr>
              <a:lvl4pPr marL="1600200" indent="-22860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4pPr>
              <a:lvl5pPr marL="2057400" indent="-22860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9pPr>
            </a:lstStyle>
            <a:p>
              <a:pPr eaLnBrk="1" hangingPunct="1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0" name="Rectangle 76"/>
            <p:cNvSpPr>
              <a:spLocks/>
            </p:cNvSpPr>
            <p:nvPr/>
          </p:nvSpPr>
          <p:spPr bwMode="auto">
            <a:xfrm>
              <a:off x="11868392" y="384201"/>
              <a:ext cx="209550" cy="209550"/>
            </a:xfrm>
            <a:prstGeom prst="rect">
              <a:avLst/>
            </a:prstGeom>
            <a:solidFill>
              <a:srgbClr val="0A00F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1pPr>
              <a:lvl2pPr marL="742950" indent="-28575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2pPr>
              <a:lvl3pPr marL="1143000" indent="-22860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3pPr>
              <a:lvl4pPr marL="1600200" indent="-22860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4pPr>
              <a:lvl5pPr marL="2057400" indent="-22860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9pPr>
            </a:lstStyle>
            <a:p>
              <a:pPr eaLnBrk="1" hangingPunct="1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1" name="Rectangle 77"/>
            <p:cNvSpPr>
              <a:spLocks/>
            </p:cNvSpPr>
            <p:nvPr/>
          </p:nvSpPr>
          <p:spPr bwMode="auto">
            <a:xfrm>
              <a:off x="11868392" y="668364"/>
              <a:ext cx="209550" cy="254000"/>
            </a:xfrm>
            <a:prstGeom prst="rect">
              <a:avLst/>
            </a:prstGeom>
            <a:solidFill>
              <a:srgbClr val="20FFF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1pPr>
              <a:lvl2pPr marL="742950" indent="-28575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2pPr>
              <a:lvl3pPr marL="1143000" indent="-22860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3pPr>
              <a:lvl4pPr marL="1600200" indent="-22860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4pPr>
              <a:lvl5pPr marL="2057400" indent="-22860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9pPr>
            </a:lstStyle>
            <a:p>
              <a:pPr eaLnBrk="1" hangingPunct="1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2" name="Rectangle 78"/>
            <p:cNvSpPr>
              <a:spLocks/>
            </p:cNvSpPr>
            <p:nvPr/>
          </p:nvSpPr>
          <p:spPr bwMode="auto">
            <a:xfrm>
              <a:off x="11868392" y="982689"/>
              <a:ext cx="209550" cy="314325"/>
            </a:xfrm>
            <a:prstGeom prst="rect">
              <a:avLst/>
            </a:prstGeom>
            <a:solidFill>
              <a:srgbClr val="FA000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1pPr>
              <a:lvl2pPr marL="742950" indent="-28575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2pPr>
              <a:lvl3pPr marL="1143000" indent="-22860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3pPr>
              <a:lvl4pPr marL="1600200" indent="-22860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4pPr>
              <a:lvl5pPr marL="2057400" indent="-22860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9pPr>
            </a:lstStyle>
            <a:p>
              <a:pPr eaLnBrk="1" hangingPunct="1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3" name="Rectangle 79"/>
            <p:cNvSpPr>
              <a:spLocks/>
            </p:cNvSpPr>
            <p:nvPr/>
          </p:nvSpPr>
          <p:spPr bwMode="auto">
            <a:xfrm>
              <a:off x="11868392" y="1371626"/>
              <a:ext cx="209550" cy="477838"/>
            </a:xfrm>
            <a:prstGeom prst="rect">
              <a:avLst/>
            </a:prstGeom>
            <a:solidFill>
              <a:srgbClr val="22FF0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1pPr>
              <a:lvl2pPr marL="742950" indent="-28575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2pPr>
              <a:lvl3pPr marL="1143000" indent="-22860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3pPr>
              <a:lvl4pPr marL="1600200" indent="-22860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4pPr>
              <a:lvl5pPr marL="2057400" indent="-22860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9pPr>
            </a:lstStyle>
            <a:p>
              <a:pPr eaLnBrk="1" hangingPunct="1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599" y="6459785"/>
            <a:ext cx="5281863" cy="365125"/>
          </a:xfrm>
        </p:spPr>
        <p:txBody>
          <a:bodyPr/>
          <a:lstStyle/>
          <a:p>
            <a:r>
              <a:rPr lang="en-US" dirty="0" smtClean="0"/>
              <a:t>Hall A Collaboration Meeting	Elena Long &lt;ellie@jlab.org&gt;</a:t>
            </a:r>
            <a:endParaRPr lang="en-US" dirty="0"/>
          </a:p>
        </p:txBody>
      </p:sp>
      <p:pic>
        <p:nvPicPr>
          <p:cNvPr id="200" name="Picture 6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32013" y="100039"/>
            <a:ext cx="1739766" cy="229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" name="Group 347"/>
          <p:cNvGrpSpPr/>
          <p:nvPr/>
        </p:nvGrpSpPr>
        <p:grpSpPr>
          <a:xfrm>
            <a:off x="3347645" y="0"/>
            <a:ext cx="5049282" cy="6459370"/>
            <a:chOff x="3347645" y="0"/>
            <a:chExt cx="5049282" cy="6459370"/>
          </a:xfrm>
        </p:grpSpPr>
        <p:sp>
          <p:nvSpPr>
            <p:cNvPr id="349" name="Rounded Rectangle 348"/>
            <p:cNvSpPr/>
            <p:nvPr/>
          </p:nvSpPr>
          <p:spPr>
            <a:xfrm>
              <a:off x="4212911" y="0"/>
              <a:ext cx="4135215" cy="6457906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0" name="Group 349"/>
            <p:cNvGrpSpPr/>
            <p:nvPr/>
          </p:nvGrpSpPr>
          <p:grpSpPr>
            <a:xfrm>
              <a:off x="3347645" y="370852"/>
              <a:ext cx="5049282" cy="6088518"/>
              <a:chOff x="4223507" y="528564"/>
              <a:chExt cx="4576506" cy="5518435"/>
            </a:xfrm>
          </p:grpSpPr>
          <p:sp>
            <p:nvSpPr>
              <p:cNvPr id="351" name="Rectangle 20"/>
              <p:cNvSpPr>
                <a:spLocks/>
              </p:cNvSpPr>
              <p:nvPr/>
            </p:nvSpPr>
            <p:spPr bwMode="auto">
              <a:xfrm>
                <a:off x="6804389" y="5632664"/>
                <a:ext cx="1467437" cy="413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spcBef>
                    <a:spcPts val="3000"/>
                  </a:spcBef>
                  <a:buSzPct val="66000"/>
                  <a:buChar char="•"/>
                  <a:defRPr sz="3600">
                    <a:solidFill>
                      <a:schemeClr val="tx1"/>
                    </a:solidFill>
                    <a:latin typeface="Chalkboard" charset="0"/>
                    <a:ea typeface="ヒラギノ明朝 ProN W3" charset="0"/>
                    <a:cs typeface="ヒラギノ明朝 ProN W3" charset="0"/>
                    <a:sym typeface="Chalkboard" charset="0"/>
                  </a:defRPr>
                </a:lvl1pPr>
                <a:lvl2pPr marL="1387475" indent="-434975">
                  <a:spcBef>
                    <a:spcPts val="3000"/>
                  </a:spcBef>
                  <a:buSzPct val="66000"/>
                  <a:buChar char="•"/>
                  <a:defRPr sz="3600">
                    <a:solidFill>
                      <a:schemeClr val="tx1"/>
                    </a:solidFill>
                    <a:latin typeface="Chalkboard" charset="0"/>
                    <a:ea typeface="ヒラギノ明朝 ProN W3" charset="0"/>
                    <a:cs typeface="ヒラギノ明朝 ProN W3" charset="0"/>
                    <a:sym typeface="Chalkboard" charset="0"/>
                  </a:defRPr>
                </a:lvl2pPr>
                <a:lvl3pPr marL="1920875" indent="-434975">
                  <a:spcBef>
                    <a:spcPts val="3000"/>
                  </a:spcBef>
                  <a:buSzPct val="66000"/>
                  <a:buChar char="•"/>
                  <a:defRPr sz="3600">
                    <a:solidFill>
                      <a:schemeClr val="tx1"/>
                    </a:solidFill>
                    <a:latin typeface="Chalkboard" charset="0"/>
                    <a:ea typeface="ヒラギノ明朝 ProN W3" charset="0"/>
                    <a:cs typeface="ヒラギノ明朝 ProN W3" charset="0"/>
                    <a:sym typeface="Chalkboard" charset="0"/>
                  </a:defRPr>
                </a:lvl3pPr>
                <a:lvl4pPr marL="2492375" indent="-434975">
                  <a:spcBef>
                    <a:spcPts val="3000"/>
                  </a:spcBef>
                  <a:buSzPct val="66000"/>
                  <a:buChar char="•"/>
                  <a:defRPr sz="3600">
                    <a:solidFill>
                      <a:schemeClr val="tx1"/>
                    </a:solidFill>
                    <a:latin typeface="Chalkboard" charset="0"/>
                    <a:ea typeface="ヒラギノ明朝 ProN W3" charset="0"/>
                    <a:cs typeface="ヒラギノ明朝 ProN W3" charset="0"/>
                    <a:sym typeface="Chalkboard" charset="0"/>
                  </a:defRPr>
                </a:lvl4pPr>
                <a:lvl5pPr marL="3076575" indent="-434975">
                  <a:spcBef>
                    <a:spcPts val="3000"/>
                  </a:spcBef>
                  <a:buSzPct val="66000"/>
                  <a:buChar char="•"/>
                  <a:defRPr sz="3600">
                    <a:solidFill>
                      <a:schemeClr val="tx1"/>
                    </a:solidFill>
                    <a:latin typeface="Chalkboard" charset="0"/>
                    <a:ea typeface="ヒラギノ明朝 ProN W3" charset="0"/>
                    <a:cs typeface="ヒラギノ明朝 ProN W3" charset="0"/>
                    <a:sym typeface="Chalkboard" charset="0"/>
                  </a:defRPr>
                </a:lvl5pPr>
                <a:lvl6pPr marL="3533775" indent="-434975" eaLnBrk="0" fontAlgn="base" hangingPunct="0">
                  <a:spcBef>
                    <a:spcPts val="3000"/>
                  </a:spcBef>
                  <a:spcAft>
                    <a:spcPct val="0"/>
                  </a:spcAft>
                  <a:buSzPct val="66000"/>
                  <a:buChar char="•"/>
                  <a:defRPr sz="3600">
                    <a:solidFill>
                      <a:schemeClr val="tx1"/>
                    </a:solidFill>
                    <a:latin typeface="Chalkboard" charset="0"/>
                    <a:ea typeface="ヒラギノ明朝 ProN W3" charset="0"/>
                    <a:cs typeface="ヒラギノ明朝 ProN W3" charset="0"/>
                    <a:sym typeface="Chalkboard" charset="0"/>
                  </a:defRPr>
                </a:lvl6pPr>
                <a:lvl7pPr marL="3990975" indent="-434975" eaLnBrk="0" fontAlgn="base" hangingPunct="0">
                  <a:spcBef>
                    <a:spcPts val="3000"/>
                  </a:spcBef>
                  <a:spcAft>
                    <a:spcPct val="0"/>
                  </a:spcAft>
                  <a:buSzPct val="66000"/>
                  <a:buChar char="•"/>
                  <a:defRPr sz="3600">
                    <a:solidFill>
                      <a:schemeClr val="tx1"/>
                    </a:solidFill>
                    <a:latin typeface="Chalkboard" charset="0"/>
                    <a:ea typeface="ヒラギノ明朝 ProN W3" charset="0"/>
                    <a:cs typeface="ヒラギノ明朝 ProN W3" charset="0"/>
                    <a:sym typeface="Chalkboard" charset="0"/>
                  </a:defRPr>
                </a:lvl7pPr>
                <a:lvl8pPr marL="4448175" indent="-434975" eaLnBrk="0" fontAlgn="base" hangingPunct="0">
                  <a:spcBef>
                    <a:spcPts val="3000"/>
                  </a:spcBef>
                  <a:spcAft>
                    <a:spcPct val="0"/>
                  </a:spcAft>
                  <a:buSzPct val="66000"/>
                  <a:buChar char="•"/>
                  <a:defRPr sz="3600">
                    <a:solidFill>
                      <a:schemeClr val="tx1"/>
                    </a:solidFill>
                    <a:latin typeface="Chalkboard" charset="0"/>
                    <a:ea typeface="ヒラギノ明朝 ProN W3" charset="0"/>
                    <a:cs typeface="ヒラギノ明朝 ProN W3" charset="0"/>
                    <a:sym typeface="Chalkboard" charset="0"/>
                  </a:defRPr>
                </a:lvl8pPr>
                <a:lvl9pPr marL="4905375" indent="-434975" eaLnBrk="0" fontAlgn="base" hangingPunct="0">
                  <a:spcBef>
                    <a:spcPts val="3000"/>
                  </a:spcBef>
                  <a:spcAft>
                    <a:spcPct val="0"/>
                  </a:spcAft>
                  <a:buSzPct val="66000"/>
                  <a:buChar char="•"/>
                  <a:defRPr sz="3600">
                    <a:solidFill>
                      <a:schemeClr val="tx1"/>
                    </a:solidFill>
                    <a:latin typeface="Chalkboard" charset="0"/>
                    <a:ea typeface="ヒラギノ明朝 ProN W3" charset="0"/>
                    <a:cs typeface="ヒラギノ明朝 ProN W3" charset="0"/>
                    <a:sym typeface="Chalkboard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n-US" sz="1800" dirty="0">
                    <a:latin typeface="+mn-lt"/>
                    <a:ea typeface="Baskerville" charset="0"/>
                    <a:cs typeface="Baskerville" charset="0"/>
                    <a:sym typeface="Baskerville" charset="0"/>
                  </a:rPr>
                  <a:t>Front View</a:t>
                </a:r>
              </a:p>
            </p:txBody>
          </p:sp>
          <p:sp>
            <p:nvSpPr>
              <p:cNvPr id="352" name="Rectangle 73"/>
              <p:cNvSpPr>
                <a:spLocks/>
              </p:cNvSpPr>
              <p:nvPr/>
            </p:nvSpPr>
            <p:spPr bwMode="auto">
              <a:xfrm>
                <a:off x="4923945" y="5632664"/>
                <a:ext cx="1467437" cy="414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spcBef>
                    <a:spcPts val="3000"/>
                  </a:spcBef>
                  <a:buSzPct val="66000"/>
                  <a:buChar char="•"/>
                  <a:defRPr sz="3600">
                    <a:solidFill>
                      <a:schemeClr val="tx1"/>
                    </a:solidFill>
                    <a:latin typeface="Chalkboard" charset="0"/>
                    <a:ea typeface="ヒラギノ明朝 ProN W3" charset="0"/>
                    <a:cs typeface="ヒラギノ明朝 ProN W3" charset="0"/>
                    <a:sym typeface="Chalkboard" charset="0"/>
                  </a:defRPr>
                </a:lvl1pPr>
                <a:lvl2pPr marL="1387475" indent="-434975">
                  <a:spcBef>
                    <a:spcPts val="3000"/>
                  </a:spcBef>
                  <a:buSzPct val="66000"/>
                  <a:buChar char="•"/>
                  <a:defRPr sz="3600">
                    <a:solidFill>
                      <a:schemeClr val="tx1"/>
                    </a:solidFill>
                    <a:latin typeface="Chalkboard" charset="0"/>
                    <a:ea typeface="ヒラギノ明朝 ProN W3" charset="0"/>
                    <a:cs typeface="ヒラギノ明朝 ProN W3" charset="0"/>
                    <a:sym typeface="Chalkboard" charset="0"/>
                  </a:defRPr>
                </a:lvl2pPr>
                <a:lvl3pPr marL="1920875" indent="-434975">
                  <a:spcBef>
                    <a:spcPts val="3000"/>
                  </a:spcBef>
                  <a:buSzPct val="66000"/>
                  <a:buChar char="•"/>
                  <a:defRPr sz="3600">
                    <a:solidFill>
                      <a:schemeClr val="tx1"/>
                    </a:solidFill>
                    <a:latin typeface="Chalkboard" charset="0"/>
                    <a:ea typeface="ヒラギノ明朝 ProN W3" charset="0"/>
                    <a:cs typeface="ヒラギノ明朝 ProN W3" charset="0"/>
                    <a:sym typeface="Chalkboard" charset="0"/>
                  </a:defRPr>
                </a:lvl3pPr>
                <a:lvl4pPr marL="2492375" indent="-434975">
                  <a:spcBef>
                    <a:spcPts val="3000"/>
                  </a:spcBef>
                  <a:buSzPct val="66000"/>
                  <a:buChar char="•"/>
                  <a:defRPr sz="3600">
                    <a:solidFill>
                      <a:schemeClr val="tx1"/>
                    </a:solidFill>
                    <a:latin typeface="Chalkboard" charset="0"/>
                    <a:ea typeface="ヒラギノ明朝 ProN W3" charset="0"/>
                    <a:cs typeface="ヒラギノ明朝 ProN W3" charset="0"/>
                    <a:sym typeface="Chalkboard" charset="0"/>
                  </a:defRPr>
                </a:lvl4pPr>
                <a:lvl5pPr marL="3076575" indent="-434975">
                  <a:spcBef>
                    <a:spcPts val="3000"/>
                  </a:spcBef>
                  <a:buSzPct val="66000"/>
                  <a:buChar char="•"/>
                  <a:defRPr sz="3600">
                    <a:solidFill>
                      <a:schemeClr val="tx1"/>
                    </a:solidFill>
                    <a:latin typeface="Chalkboard" charset="0"/>
                    <a:ea typeface="ヒラギノ明朝 ProN W3" charset="0"/>
                    <a:cs typeface="ヒラギノ明朝 ProN W3" charset="0"/>
                    <a:sym typeface="Chalkboard" charset="0"/>
                  </a:defRPr>
                </a:lvl5pPr>
                <a:lvl6pPr marL="3533775" indent="-434975" eaLnBrk="0" fontAlgn="base" hangingPunct="0">
                  <a:spcBef>
                    <a:spcPts val="3000"/>
                  </a:spcBef>
                  <a:spcAft>
                    <a:spcPct val="0"/>
                  </a:spcAft>
                  <a:buSzPct val="66000"/>
                  <a:buChar char="•"/>
                  <a:defRPr sz="3600">
                    <a:solidFill>
                      <a:schemeClr val="tx1"/>
                    </a:solidFill>
                    <a:latin typeface="Chalkboard" charset="0"/>
                    <a:ea typeface="ヒラギノ明朝 ProN W3" charset="0"/>
                    <a:cs typeface="ヒラギノ明朝 ProN W3" charset="0"/>
                    <a:sym typeface="Chalkboard" charset="0"/>
                  </a:defRPr>
                </a:lvl6pPr>
                <a:lvl7pPr marL="3990975" indent="-434975" eaLnBrk="0" fontAlgn="base" hangingPunct="0">
                  <a:spcBef>
                    <a:spcPts val="3000"/>
                  </a:spcBef>
                  <a:spcAft>
                    <a:spcPct val="0"/>
                  </a:spcAft>
                  <a:buSzPct val="66000"/>
                  <a:buChar char="•"/>
                  <a:defRPr sz="3600">
                    <a:solidFill>
                      <a:schemeClr val="tx1"/>
                    </a:solidFill>
                    <a:latin typeface="Chalkboard" charset="0"/>
                    <a:ea typeface="ヒラギノ明朝 ProN W3" charset="0"/>
                    <a:cs typeface="ヒラギノ明朝 ProN W3" charset="0"/>
                    <a:sym typeface="Chalkboard" charset="0"/>
                  </a:defRPr>
                </a:lvl7pPr>
                <a:lvl8pPr marL="4448175" indent="-434975" eaLnBrk="0" fontAlgn="base" hangingPunct="0">
                  <a:spcBef>
                    <a:spcPts val="3000"/>
                  </a:spcBef>
                  <a:spcAft>
                    <a:spcPct val="0"/>
                  </a:spcAft>
                  <a:buSzPct val="66000"/>
                  <a:buChar char="•"/>
                  <a:defRPr sz="3600">
                    <a:solidFill>
                      <a:schemeClr val="tx1"/>
                    </a:solidFill>
                    <a:latin typeface="Chalkboard" charset="0"/>
                    <a:ea typeface="ヒラギノ明朝 ProN W3" charset="0"/>
                    <a:cs typeface="ヒラギノ明朝 ProN W3" charset="0"/>
                    <a:sym typeface="Chalkboard" charset="0"/>
                  </a:defRPr>
                </a:lvl8pPr>
                <a:lvl9pPr marL="4905375" indent="-434975" eaLnBrk="0" fontAlgn="base" hangingPunct="0">
                  <a:spcBef>
                    <a:spcPts val="3000"/>
                  </a:spcBef>
                  <a:spcAft>
                    <a:spcPct val="0"/>
                  </a:spcAft>
                  <a:buSzPct val="66000"/>
                  <a:buChar char="•"/>
                  <a:defRPr sz="3600">
                    <a:solidFill>
                      <a:schemeClr val="tx1"/>
                    </a:solidFill>
                    <a:latin typeface="Chalkboard" charset="0"/>
                    <a:ea typeface="ヒラギノ明朝 ProN W3" charset="0"/>
                    <a:cs typeface="ヒラギノ明朝 ProN W3" charset="0"/>
                    <a:sym typeface="Chalkboard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n-US" sz="1800" dirty="0">
                    <a:latin typeface="+mn-lt"/>
                    <a:ea typeface="Baskerville" charset="0"/>
                    <a:cs typeface="Baskerville" charset="0"/>
                    <a:sym typeface="Baskerville" charset="0"/>
                  </a:rPr>
                  <a:t>Side View</a:t>
                </a:r>
              </a:p>
            </p:txBody>
          </p:sp>
          <p:grpSp>
            <p:nvGrpSpPr>
              <p:cNvPr id="353" name="Group 352"/>
              <p:cNvGrpSpPr/>
              <p:nvPr/>
            </p:nvGrpSpPr>
            <p:grpSpPr>
              <a:xfrm>
                <a:off x="4223507" y="528564"/>
                <a:ext cx="4576506" cy="4983974"/>
                <a:chOff x="4223507" y="528564"/>
                <a:chExt cx="4576506" cy="4983974"/>
              </a:xfrm>
            </p:grpSpPr>
            <p:sp>
              <p:nvSpPr>
                <p:cNvPr id="354" name="Rectangle 6"/>
                <p:cNvSpPr>
                  <a:spLocks/>
                </p:cNvSpPr>
                <p:nvPr/>
              </p:nvSpPr>
              <p:spPr bwMode="auto">
                <a:xfrm>
                  <a:off x="6713503" y="848612"/>
                  <a:ext cx="1508605" cy="3930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lIns="0" tIns="0" rIns="0" bIns="0" anchor="ctr"/>
                <a:lstStyle>
                  <a:lvl1pPr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1pPr>
                  <a:lvl2pPr marL="1387475" indent="-434975"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2pPr>
                  <a:lvl3pPr marL="1920875" indent="-434975"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3pPr>
                  <a:lvl4pPr marL="2492375" indent="-434975"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4pPr>
                  <a:lvl5pPr marL="3076575" indent="-434975"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5pPr>
                  <a:lvl6pPr marL="3533775" indent="-434975" eaLnBrk="0" fontAlgn="base" hangingPunct="0">
                    <a:spcBef>
                      <a:spcPts val="3000"/>
                    </a:spcBef>
                    <a:spcAft>
                      <a:spcPct val="0"/>
                    </a:spcAft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6pPr>
                  <a:lvl7pPr marL="3990975" indent="-434975" eaLnBrk="0" fontAlgn="base" hangingPunct="0">
                    <a:spcBef>
                      <a:spcPts val="3000"/>
                    </a:spcBef>
                    <a:spcAft>
                      <a:spcPct val="0"/>
                    </a:spcAft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7pPr>
                  <a:lvl8pPr marL="4448175" indent="-434975" eaLnBrk="0" fontAlgn="base" hangingPunct="0">
                    <a:spcBef>
                      <a:spcPts val="3000"/>
                    </a:spcBef>
                    <a:spcAft>
                      <a:spcPct val="0"/>
                    </a:spcAft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8pPr>
                  <a:lvl9pPr marL="4905375" indent="-434975" eaLnBrk="0" fontAlgn="base" hangingPunct="0">
                    <a:spcBef>
                      <a:spcPts val="3000"/>
                    </a:spcBef>
                    <a:spcAft>
                      <a:spcPct val="0"/>
                    </a:spcAft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9pPr>
                </a:lstStyle>
                <a:p>
                  <a:pPr algn="ctr" eaLnBrk="1" hangingPunct="1">
                    <a:lnSpc>
                      <a:spcPct val="4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US" sz="1500">
                      <a:latin typeface="Baskerville" charset="0"/>
                      <a:ea typeface="Baskerville" charset="0"/>
                      <a:cs typeface="Baskerville" charset="0"/>
                      <a:sym typeface="Baskerville" charset="0"/>
                    </a:rPr>
                    <a:t>.</a:t>
                  </a:r>
                </a:p>
                <a:p>
                  <a:pPr algn="ctr" eaLnBrk="1" hangingPunct="1">
                    <a:lnSpc>
                      <a:spcPct val="4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US" sz="1500">
                      <a:latin typeface="Baskerville" charset="0"/>
                      <a:ea typeface="Baskerville" charset="0"/>
                      <a:cs typeface="Baskerville" charset="0"/>
                      <a:sym typeface="Baskerville" charset="0"/>
                    </a:rPr>
                    <a:t>.</a:t>
                  </a:r>
                </a:p>
                <a:p>
                  <a:pPr algn="ctr" eaLnBrk="1" hangingPunct="1">
                    <a:lnSpc>
                      <a:spcPct val="4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US" sz="1500">
                      <a:latin typeface="Baskerville" charset="0"/>
                      <a:ea typeface="Baskerville" charset="0"/>
                      <a:cs typeface="Baskerville" charset="0"/>
                      <a:sym typeface="Baskerville" charset="0"/>
                    </a:rPr>
                    <a:t>.</a:t>
                  </a:r>
                </a:p>
              </p:txBody>
            </p:sp>
            <p:sp>
              <p:nvSpPr>
                <p:cNvPr id="355" name="Rectangle 7"/>
                <p:cNvSpPr>
                  <a:spLocks/>
                </p:cNvSpPr>
                <p:nvPr/>
              </p:nvSpPr>
              <p:spPr bwMode="auto">
                <a:xfrm>
                  <a:off x="6842318" y="1308099"/>
                  <a:ext cx="1225742" cy="3505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lIns="0" tIns="0" rIns="0" bIns="0" anchor="ctr"/>
                <a:lstStyle>
                  <a:lvl1pPr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1pPr>
                  <a:lvl2pPr marL="1387475" indent="-434975"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2pPr>
                  <a:lvl3pPr marL="1920875" indent="-434975"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3pPr>
                  <a:lvl4pPr marL="2492375" indent="-434975"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4pPr>
                  <a:lvl5pPr marL="3076575" indent="-434975"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5pPr>
                  <a:lvl6pPr marL="3533775" indent="-434975" eaLnBrk="0" fontAlgn="base" hangingPunct="0">
                    <a:spcBef>
                      <a:spcPts val="3000"/>
                    </a:spcBef>
                    <a:spcAft>
                      <a:spcPct val="0"/>
                    </a:spcAft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6pPr>
                  <a:lvl7pPr marL="3990975" indent="-434975" eaLnBrk="0" fontAlgn="base" hangingPunct="0">
                    <a:spcBef>
                      <a:spcPts val="3000"/>
                    </a:spcBef>
                    <a:spcAft>
                      <a:spcPct val="0"/>
                    </a:spcAft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7pPr>
                  <a:lvl8pPr marL="4448175" indent="-434975" eaLnBrk="0" fontAlgn="base" hangingPunct="0">
                    <a:spcBef>
                      <a:spcPts val="3000"/>
                    </a:spcBef>
                    <a:spcAft>
                      <a:spcPct val="0"/>
                    </a:spcAft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8pPr>
                  <a:lvl9pPr marL="4905375" indent="-434975" eaLnBrk="0" fontAlgn="base" hangingPunct="0">
                    <a:spcBef>
                      <a:spcPts val="3000"/>
                    </a:spcBef>
                    <a:spcAft>
                      <a:spcPct val="0"/>
                    </a:spcAft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US" sz="1500" dirty="0">
                      <a:latin typeface="+mn-lt"/>
                      <a:ea typeface="Baskerville" charset="0"/>
                      <a:cs typeface="Baskerville" charset="0"/>
                      <a:sym typeface="Baskerville" charset="0"/>
                    </a:rPr>
                    <a:t>100 cm</a:t>
                  </a:r>
                </a:p>
              </p:txBody>
            </p:sp>
            <p:sp>
              <p:nvSpPr>
                <p:cNvPr id="356" name="Rectangle 8"/>
                <p:cNvSpPr>
                  <a:spLocks/>
                </p:cNvSpPr>
                <p:nvPr/>
              </p:nvSpPr>
              <p:spPr bwMode="auto">
                <a:xfrm>
                  <a:off x="6705535" y="1964129"/>
                  <a:ext cx="1535165" cy="8273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lIns="0" tIns="0" rIns="0" bIns="0" anchor="ctr"/>
                <a:lstStyle>
                  <a:lvl1pPr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1pPr>
                  <a:lvl2pPr marL="1387475" indent="-434975"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2pPr>
                  <a:lvl3pPr marL="1920875" indent="-434975"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3pPr>
                  <a:lvl4pPr marL="2492375" indent="-434975"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4pPr>
                  <a:lvl5pPr marL="3076575" indent="-434975"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5pPr>
                  <a:lvl6pPr marL="3533775" indent="-434975" eaLnBrk="0" fontAlgn="base" hangingPunct="0">
                    <a:spcBef>
                      <a:spcPts val="3000"/>
                    </a:spcBef>
                    <a:spcAft>
                      <a:spcPct val="0"/>
                    </a:spcAft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6pPr>
                  <a:lvl7pPr marL="3990975" indent="-434975" eaLnBrk="0" fontAlgn="base" hangingPunct="0">
                    <a:spcBef>
                      <a:spcPts val="3000"/>
                    </a:spcBef>
                    <a:spcAft>
                      <a:spcPct val="0"/>
                    </a:spcAft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7pPr>
                  <a:lvl8pPr marL="4448175" indent="-434975" eaLnBrk="0" fontAlgn="base" hangingPunct="0">
                    <a:spcBef>
                      <a:spcPts val="3000"/>
                    </a:spcBef>
                    <a:spcAft>
                      <a:spcPct val="0"/>
                    </a:spcAft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8pPr>
                  <a:lvl9pPr marL="4905375" indent="-434975" eaLnBrk="0" fontAlgn="base" hangingPunct="0">
                    <a:spcBef>
                      <a:spcPts val="3000"/>
                    </a:spcBef>
                    <a:spcAft>
                      <a:spcPct val="0"/>
                    </a:spcAft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US" sz="1500" dirty="0">
                      <a:latin typeface="+mn-lt"/>
                      <a:ea typeface="Baskerville" charset="0"/>
                      <a:cs typeface="Baskerville" charset="0"/>
                      <a:sym typeface="Baskerville" charset="0"/>
                    </a:rPr>
                    <a:t>Stacking of</a:t>
                  </a:r>
                </a:p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US" sz="1500" dirty="0">
                      <a:latin typeface="+mn-lt"/>
                      <a:ea typeface="Baskerville" charset="0"/>
                      <a:cs typeface="Baskerville" charset="0"/>
                      <a:sym typeface="Baskerville" charset="0"/>
                    </a:rPr>
                    <a:t>scintillator bars</a:t>
                  </a:r>
                </a:p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US" sz="1500" dirty="0">
                      <a:latin typeface="+mn-lt"/>
                      <a:ea typeface="Baskerville" charset="0"/>
                      <a:cs typeface="Baskerville" charset="0"/>
                      <a:sym typeface="Baskerville" charset="0"/>
                    </a:rPr>
                    <a:t>in a plane</a:t>
                  </a:r>
                </a:p>
              </p:txBody>
            </p:sp>
            <p:sp>
              <p:nvSpPr>
                <p:cNvPr id="357" name="Rectangle 9"/>
                <p:cNvSpPr>
                  <a:spLocks/>
                </p:cNvSpPr>
                <p:nvPr/>
              </p:nvSpPr>
              <p:spPr bwMode="auto">
                <a:xfrm>
                  <a:off x="6755999" y="3537806"/>
                  <a:ext cx="1430253" cy="34793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0" tIns="0" rIns="0" bIns="0" anchor="ctr"/>
                <a:lstStyle>
                  <a:lvl1pPr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1pPr>
                  <a:lvl2pPr marL="1387475" indent="-434975"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2pPr>
                  <a:lvl3pPr marL="1920875" indent="-434975"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3pPr>
                  <a:lvl4pPr marL="2492375" indent="-434975"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4pPr>
                  <a:lvl5pPr marL="3076575" indent="-434975"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5pPr>
                  <a:lvl6pPr marL="3533775" indent="-434975" eaLnBrk="0" fontAlgn="base" hangingPunct="0">
                    <a:spcBef>
                      <a:spcPts val="3000"/>
                    </a:spcBef>
                    <a:spcAft>
                      <a:spcPct val="0"/>
                    </a:spcAft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6pPr>
                  <a:lvl7pPr marL="3990975" indent="-434975" eaLnBrk="0" fontAlgn="base" hangingPunct="0">
                    <a:spcBef>
                      <a:spcPts val="3000"/>
                    </a:spcBef>
                    <a:spcAft>
                      <a:spcPct val="0"/>
                    </a:spcAft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7pPr>
                  <a:lvl8pPr marL="4448175" indent="-434975" eaLnBrk="0" fontAlgn="base" hangingPunct="0">
                    <a:spcBef>
                      <a:spcPts val="3000"/>
                    </a:spcBef>
                    <a:spcAft>
                      <a:spcPct val="0"/>
                    </a:spcAft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8pPr>
                  <a:lvl9pPr marL="4905375" indent="-434975" eaLnBrk="0" fontAlgn="base" hangingPunct="0">
                    <a:spcBef>
                      <a:spcPts val="3000"/>
                    </a:spcBef>
                    <a:spcAft>
                      <a:spcPct val="0"/>
                    </a:spcAft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US" sz="1500">
                      <a:latin typeface="+mn-lt"/>
                      <a:ea typeface="Baskerville" charset="0"/>
                      <a:cs typeface="Baskerville" charset="0"/>
                      <a:sym typeface="Baskerville" charset="0"/>
                    </a:rPr>
                    <a:t>n = 30 (plane 1)</a:t>
                  </a:r>
                </a:p>
              </p:txBody>
            </p:sp>
            <p:sp>
              <p:nvSpPr>
                <p:cNvPr id="358" name="Rectangle 10"/>
                <p:cNvSpPr>
                  <a:spLocks/>
                </p:cNvSpPr>
                <p:nvPr/>
              </p:nvSpPr>
              <p:spPr bwMode="auto">
                <a:xfrm>
                  <a:off x="7050814" y="3778174"/>
                  <a:ext cx="1134110" cy="34660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0" tIns="0" rIns="0" bIns="0" anchor="ctr"/>
                <a:lstStyle>
                  <a:lvl1pPr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1pPr>
                  <a:lvl2pPr marL="1387475" indent="-434975"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2pPr>
                  <a:lvl3pPr marL="1920875" indent="-434975"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3pPr>
                  <a:lvl4pPr marL="2492375" indent="-434975"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4pPr>
                  <a:lvl5pPr marL="3076575" indent="-434975"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5pPr>
                  <a:lvl6pPr marL="3533775" indent="-434975" eaLnBrk="0" fontAlgn="base" hangingPunct="0">
                    <a:spcBef>
                      <a:spcPts val="3000"/>
                    </a:spcBef>
                    <a:spcAft>
                      <a:spcPct val="0"/>
                    </a:spcAft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6pPr>
                  <a:lvl7pPr marL="3990975" indent="-434975" eaLnBrk="0" fontAlgn="base" hangingPunct="0">
                    <a:spcBef>
                      <a:spcPts val="3000"/>
                    </a:spcBef>
                    <a:spcAft>
                      <a:spcPct val="0"/>
                    </a:spcAft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7pPr>
                  <a:lvl8pPr marL="4448175" indent="-434975" eaLnBrk="0" fontAlgn="base" hangingPunct="0">
                    <a:spcBef>
                      <a:spcPts val="3000"/>
                    </a:spcBef>
                    <a:spcAft>
                      <a:spcPct val="0"/>
                    </a:spcAft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8pPr>
                  <a:lvl9pPr marL="4905375" indent="-434975" eaLnBrk="0" fontAlgn="base" hangingPunct="0">
                    <a:spcBef>
                      <a:spcPts val="3000"/>
                    </a:spcBef>
                    <a:spcAft>
                      <a:spcPct val="0"/>
                    </a:spcAft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US" sz="1500" dirty="0">
                      <a:latin typeface="+mn-lt"/>
                      <a:ea typeface="Baskerville" charset="0"/>
                      <a:cs typeface="Baskerville" charset="0"/>
                      <a:sym typeface="Baskerville" charset="0"/>
                    </a:rPr>
                    <a:t>24 (plane 2)</a:t>
                  </a:r>
                </a:p>
              </p:txBody>
            </p:sp>
            <p:sp>
              <p:nvSpPr>
                <p:cNvPr id="359" name="Rectangle 11"/>
                <p:cNvSpPr>
                  <a:spLocks/>
                </p:cNvSpPr>
                <p:nvPr/>
              </p:nvSpPr>
              <p:spPr bwMode="auto">
                <a:xfrm>
                  <a:off x="7049486" y="4005261"/>
                  <a:ext cx="1138094" cy="346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0" tIns="0" rIns="0" bIns="0" anchor="ctr"/>
                <a:lstStyle>
                  <a:lvl1pPr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1pPr>
                  <a:lvl2pPr marL="1387475" indent="-434975"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2pPr>
                  <a:lvl3pPr marL="1920875" indent="-434975"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3pPr>
                  <a:lvl4pPr marL="2492375" indent="-434975"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4pPr>
                  <a:lvl5pPr marL="3076575" indent="-434975"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5pPr>
                  <a:lvl6pPr marL="3533775" indent="-434975" eaLnBrk="0" fontAlgn="base" hangingPunct="0">
                    <a:spcBef>
                      <a:spcPts val="3000"/>
                    </a:spcBef>
                    <a:spcAft>
                      <a:spcPct val="0"/>
                    </a:spcAft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6pPr>
                  <a:lvl7pPr marL="3990975" indent="-434975" eaLnBrk="0" fontAlgn="base" hangingPunct="0">
                    <a:spcBef>
                      <a:spcPts val="3000"/>
                    </a:spcBef>
                    <a:spcAft>
                      <a:spcPct val="0"/>
                    </a:spcAft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7pPr>
                  <a:lvl8pPr marL="4448175" indent="-434975" eaLnBrk="0" fontAlgn="base" hangingPunct="0">
                    <a:spcBef>
                      <a:spcPts val="3000"/>
                    </a:spcBef>
                    <a:spcAft>
                      <a:spcPct val="0"/>
                    </a:spcAft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8pPr>
                  <a:lvl9pPr marL="4905375" indent="-434975" eaLnBrk="0" fontAlgn="base" hangingPunct="0">
                    <a:spcBef>
                      <a:spcPts val="3000"/>
                    </a:spcBef>
                    <a:spcAft>
                      <a:spcPct val="0"/>
                    </a:spcAft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US" sz="1500" dirty="0">
                      <a:latin typeface="+mn-lt"/>
                      <a:ea typeface="Baskerville" charset="0"/>
                      <a:cs typeface="Baskerville" charset="0"/>
                      <a:sym typeface="Baskerville" charset="0"/>
                    </a:rPr>
                    <a:t>22 (plane 3)</a:t>
                  </a:r>
                </a:p>
              </p:txBody>
            </p:sp>
            <p:sp>
              <p:nvSpPr>
                <p:cNvPr id="360" name="Rectangle 12"/>
                <p:cNvSpPr>
                  <a:spLocks/>
                </p:cNvSpPr>
                <p:nvPr/>
              </p:nvSpPr>
              <p:spPr bwMode="auto">
                <a:xfrm>
                  <a:off x="7085342" y="4232349"/>
                  <a:ext cx="1092941" cy="34660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0" tIns="0" rIns="0" bIns="0" anchor="ctr"/>
                <a:lstStyle>
                  <a:lvl1pPr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1pPr>
                  <a:lvl2pPr marL="1387475" indent="-434975"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2pPr>
                  <a:lvl3pPr marL="1920875" indent="-434975"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3pPr>
                  <a:lvl4pPr marL="2492375" indent="-434975"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4pPr>
                  <a:lvl5pPr marL="3076575" indent="-434975"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5pPr>
                  <a:lvl6pPr marL="3533775" indent="-434975" eaLnBrk="0" fontAlgn="base" hangingPunct="0">
                    <a:spcBef>
                      <a:spcPts val="3000"/>
                    </a:spcBef>
                    <a:spcAft>
                      <a:spcPct val="0"/>
                    </a:spcAft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6pPr>
                  <a:lvl7pPr marL="3990975" indent="-434975" eaLnBrk="0" fontAlgn="base" hangingPunct="0">
                    <a:spcBef>
                      <a:spcPts val="3000"/>
                    </a:spcBef>
                    <a:spcAft>
                      <a:spcPct val="0"/>
                    </a:spcAft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7pPr>
                  <a:lvl8pPr marL="4448175" indent="-434975" eaLnBrk="0" fontAlgn="base" hangingPunct="0">
                    <a:spcBef>
                      <a:spcPts val="3000"/>
                    </a:spcBef>
                    <a:spcAft>
                      <a:spcPct val="0"/>
                    </a:spcAft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8pPr>
                  <a:lvl9pPr marL="4905375" indent="-434975" eaLnBrk="0" fontAlgn="base" hangingPunct="0">
                    <a:spcBef>
                      <a:spcPts val="3000"/>
                    </a:spcBef>
                    <a:spcAft>
                      <a:spcPct val="0"/>
                    </a:spcAft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US" sz="1500" dirty="0">
                      <a:latin typeface="+mn-lt"/>
                      <a:ea typeface="Baskerville" charset="0"/>
                      <a:cs typeface="Baskerville" charset="0"/>
                      <a:sym typeface="Baskerville" charset="0"/>
                    </a:rPr>
                    <a:t>12 (plane 4)</a:t>
                  </a:r>
                </a:p>
              </p:txBody>
            </p:sp>
            <p:sp>
              <p:nvSpPr>
                <p:cNvPr id="361" name="Rectangle 13"/>
                <p:cNvSpPr>
                  <a:spLocks/>
                </p:cNvSpPr>
                <p:nvPr/>
              </p:nvSpPr>
              <p:spPr bwMode="auto">
                <a:xfrm>
                  <a:off x="6730767" y="4739644"/>
                  <a:ext cx="1480718" cy="34660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lIns="0" tIns="0" rIns="0" bIns="0" anchor="ctr"/>
                <a:lstStyle>
                  <a:lvl1pPr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1pPr>
                  <a:lvl2pPr marL="1387475" indent="-434975"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2pPr>
                  <a:lvl3pPr marL="1920875" indent="-434975"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3pPr>
                  <a:lvl4pPr marL="2492375" indent="-434975"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4pPr>
                  <a:lvl5pPr marL="3076575" indent="-434975"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5pPr>
                  <a:lvl6pPr marL="3533775" indent="-434975" eaLnBrk="0" fontAlgn="base" hangingPunct="0">
                    <a:spcBef>
                      <a:spcPts val="3000"/>
                    </a:spcBef>
                    <a:spcAft>
                      <a:spcPct val="0"/>
                    </a:spcAft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6pPr>
                  <a:lvl7pPr marL="3990975" indent="-434975" eaLnBrk="0" fontAlgn="base" hangingPunct="0">
                    <a:spcBef>
                      <a:spcPts val="3000"/>
                    </a:spcBef>
                    <a:spcAft>
                      <a:spcPct val="0"/>
                    </a:spcAft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7pPr>
                  <a:lvl8pPr marL="4448175" indent="-434975" eaLnBrk="0" fontAlgn="base" hangingPunct="0">
                    <a:spcBef>
                      <a:spcPts val="3000"/>
                    </a:spcBef>
                    <a:spcAft>
                      <a:spcPct val="0"/>
                    </a:spcAft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8pPr>
                  <a:lvl9pPr marL="4905375" indent="-434975" eaLnBrk="0" fontAlgn="base" hangingPunct="0">
                    <a:spcBef>
                      <a:spcPts val="3000"/>
                    </a:spcBef>
                    <a:spcAft>
                      <a:spcPct val="0"/>
                    </a:spcAft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US" sz="1500">
                      <a:latin typeface="Baskerville" charset="0"/>
                      <a:ea typeface="Baskerville" charset="0"/>
                      <a:cs typeface="Baskerville" charset="0"/>
                      <a:sym typeface="Baskerville" charset="0"/>
                    </a:rPr>
                    <a:t>Scintillator</a:t>
                  </a:r>
                </a:p>
              </p:txBody>
            </p:sp>
            <p:sp>
              <p:nvSpPr>
                <p:cNvPr id="362" name="Line 14"/>
                <p:cNvSpPr>
                  <a:spLocks noChangeShapeType="1"/>
                </p:cNvSpPr>
                <p:nvPr/>
              </p:nvSpPr>
              <p:spPr bwMode="auto">
                <a:xfrm>
                  <a:off x="6705535" y="4932203"/>
                  <a:ext cx="253647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7960492" y="4932203"/>
                  <a:ext cx="25364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Line 17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8520907" y="4634732"/>
                  <a:ext cx="0" cy="29747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" name="Line 18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6625855" y="4541772"/>
                  <a:ext cx="0" cy="29747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Rectangle 19"/>
                <p:cNvSpPr>
                  <a:spLocks/>
                </p:cNvSpPr>
                <p:nvPr/>
              </p:nvSpPr>
              <p:spPr bwMode="auto">
                <a:xfrm>
                  <a:off x="6079284" y="4018541"/>
                  <a:ext cx="589631" cy="586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/>
                <a:lstStyle>
                  <a:lvl1pPr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1pPr>
                  <a:lvl2pPr marL="1387475" indent="-434975"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2pPr>
                  <a:lvl3pPr marL="1920875" indent="-434975"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3pPr>
                  <a:lvl4pPr marL="2492375" indent="-434975"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4pPr>
                  <a:lvl5pPr marL="3076575" indent="-434975"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5pPr>
                  <a:lvl6pPr marL="3533775" indent="-434975" eaLnBrk="0" fontAlgn="base" hangingPunct="0">
                    <a:spcBef>
                      <a:spcPts val="3000"/>
                    </a:spcBef>
                    <a:spcAft>
                      <a:spcPct val="0"/>
                    </a:spcAft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6pPr>
                  <a:lvl7pPr marL="3990975" indent="-434975" eaLnBrk="0" fontAlgn="base" hangingPunct="0">
                    <a:spcBef>
                      <a:spcPts val="3000"/>
                    </a:spcBef>
                    <a:spcAft>
                      <a:spcPct val="0"/>
                    </a:spcAft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7pPr>
                  <a:lvl8pPr marL="4448175" indent="-434975" eaLnBrk="0" fontAlgn="base" hangingPunct="0">
                    <a:spcBef>
                      <a:spcPts val="3000"/>
                    </a:spcBef>
                    <a:spcAft>
                      <a:spcPct val="0"/>
                    </a:spcAft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8pPr>
                  <a:lvl9pPr marL="4905375" indent="-434975" eaLnBrk="0" fontAlgn="base" hangingPunct="0">
                    <a:spcBef>
                      <a:spcPts val="3000"/>
                    </a:spcBef>
                    <a:spcAft>
                      <a:spcPct val="0"/>
                    </a:spcAft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US" sz="1800" dirty="0">
                      <a:latin typeface="+mn-lt"/>
                      <a:ea typeface="Baskerville" charset="0"/>
                      <a:cs typeface="Baskerville" charset="0"/>
                      <a:sym typeface="Baskerville" charset="0"/>
                    </a:rPr>
                    <a:t>Light</a:t>
                  </a:r>
                </a:p>
                <a:p>
                  <a:pPr algn="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US" sz="1800" dirty="0">
                      <a:latin typeface="+mn-lt"/>
                      <a:ea typeface="Baskerville" charset="0"/>
                      <a:cs typeface="Baskerville" charset="0"/>
                      <a:sym typeface="Baskerville" charset="0"/>
                    </a:rPr>
                    <a:t>Guide</a:t>
                  </a:r>
                </a:p>
              </p:txBody>
            </p:sp>
            <p:sp>
              <p:nvSpPr>
                <p:cNvPr id="367" name="Rectangle 21"/>
                <p:cNvSpPr>
                  <a:spLocks/>
                </p:cNvSpPr>
                <p:nvPr/>
              </p:nvSpPr>
              <p:spPr bwMode="auto">
                <a:xfrm>
                  <a:off x="6706863" y="531220"/>
                  <a:ext cx="1511261" cy="2191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>
                  <a:lvl1pPr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1pPr>
                  <a:lvl2pPr marL="742950" indent="-28575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2pPr>
                  <a:lvl3pPr marL="11430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3pPr>
                  <a:lvl4pPr marL="16002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4pPr>
                  <a:lvl5pPr marL="20574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9pPr>
                </a:lstStyle>
                <a:p>
                  <a:pPr eaLnBrk="1" hangingPunct="1"/>
                  <a:r>
                    <a:rPr lang="en-US" sz="1800" dirty="0" smtClean="0">
                      <a:solidFill>
                        <a:schemeClr val="tx1"/>
                      </a:solidFill>
                      <a:latin typeface="+mn-lt"/>
                    </a:rPr>
                    <a:t>1</a:t>
                  </a:r>
                  <a:endParaRPr lang="en-US" sz="18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368" name="Line 22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6505007" y="528564"/>
                  <a:ext cx="205840" cy="8100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Line 23"/>
                <p:cNvSpPr>
                  <a:spLocks noChangeShapeType="1"/>
                </p:cNvSpPr>
                <p:nvPr/>
              </p:nvSpPr>
              <p:spPr bwMode="auto">
                <a:xfrm>
                  <a:off x="6502351" y="671988"/>
                  <a:ext cx="201856" cy="7835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" name="Rectangle 24"/>
                <p:cNvSpPr>
                  <a:spLocks/>
                </p:cNvSpPr>
                <p:nvPr/>
              </p:nvSpPr>
              <p:spPr bwMode="auto">
                <a:xfrm>
                  <a:off x="6354944" y="606916"/>
                  <a:ext cx="151392" cy="664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>
                  <a:lvl1pPr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1pPr>
                  <a:lvl2pPr marL="742950" indent="-28575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2pPr>
                  <a:lvl3pPr marL="11430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3pPr>
                  <a:lvl4pPr marL="16002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4pPr>
                  <a:lvl5pPr marL="20574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71" name="Line 25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8220780" y="671988"/>
                  <a:ext cx="211152" cy="7835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Line 26"/>
                <p:cNvSpPr>
                  <a:spLocks noChangeShapeType="1"/>
                </p:cNvSpPr>
                <p:nvPr/>
              </p:nvSpPr>
              <p:spPr bwMode="auto">
                <a:xfrm>
                  <a:off x="8218124" y="531220"/>
                  <a:ext cx="213808" cy="7835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" name="Rectangle 27"/>
                <p:cNvSpPr>
                  <a:spLocks/>
                </p:cNvSpPr>
                <p:nvPr/>
              </p:nvSpPr>
              <p:spPr bwMode="auto">
                <a:xfrm>
                  <a:off x="8426620" y="606916"/>
                  <a:ext cx="152719" cy="664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>
                  <a:lvl1pPr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1pPr>
                  <a:lvl2pPr marL="742950" indent="-28575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2pPr>
                  <a:lvl3pPr marL="11430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3pPr>
                  <a:lvl4pPr marL="16002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4pPr>
                  <a:lvl5pPr marL="20574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74" name="Rectangle 28"/>
                <p:cNvSpPr>
                  <a:spLocks/>
                </p:cNvSpPr>
                <p:nvPr/>
              </p:nvSpPr>
              <p:spPr bwMode="auto">
                <a:xfrm>
                  <a:off x="6706863" y="759635"/>
                  <a:ext cx="1511261" cy="21779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>
                  <a:lvl1pPr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1pPr>
                  <a:lvl2pPr marL="742950" indent="-28575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2pPr>
                  <a:lvl3pPr marL="11430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3pPr>
                  <a:lvl4pPr marL="16002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4pPr>
                  <a:lvl5pPr marL="20574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9pPr>
                </a:lstStyle>
                <a:p>
                  <a:r>
                    <a:rPr lang="en-US" sz="1800" dirty="0" smtClean="0">
                      <a:solidFill>
                        <a:schemeClr val="tx1"/>
                      </a:solidFill>
                      <a:latin typeface="+mn-lt"/>
                    </a:rPr>
                    <a:t>2</a:t>
                  </a:r>
                  <a:endParaRPr lang="en-US" sz="1800" dirty="0">
                    <a:latin typeface="+mn-lt"/>
                  </a:endParaRPr>
                </a:p>
              </p:txBody>
            </p:sp>
            <p:sp>
              <p:nvSpPr>
                <p:cNvPr id="375" name="Line 29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6506335" y="759635"/>
                  <a:ext cx="207168" cy="8100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Line 30"/>
                <p:cNvSpPr>
                  <a:spLocks noChangeShapeType="1"/>
                </p:cNvSpPr>
                <p:nvPr/>
              </p:nvSpPr>
              <p:spPr bwMode="auto">
                <a:xfrm>
                  <a:off x="6506335" y="901732"/>
                  <a:ext cx="201856" cy="7835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Rectangle 31"/>
                <p:cNvSpPr>
                  <a:spLocks/>
                </p:cNvSpPr>
                <p:nvPr/>
              </p:nvSpPr>
              <p:spPr bwMode="auto">
                <a:xfrm>
                  <a:off x="6354944" y="835332"/>
                  <a:ext cx="151392" cy="664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>
                  <a:lvl1pPr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1pPr>
                  <a:lvl2pPr marL="742950" indent="-28575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2pPr>
                  <a:lvl3pPr marL="11430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3pPr>
                  <a:lvl4pPr marL="16002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4pPr>
                  <a:lvl5pPr marL="20574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78" name="Line 32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8218124" y="901732"/>
                  <a:ext cx="211152" cy="7835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Line 33"/>
                <p:cNvSpPr>
                  <a:spLocks noChangeShapeType="1"/>
                </p:cNvSpPr>
                <p:nvPr/>
              </p:nvSpPr>
              <p:spPr bwMode="auto">
                <a:xfrm>
                  <a:off x="8218124" y="759635"/>
                  <a:ext cx="213808" cy="7835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" name="Rectangle 34"/>
                <p:cNvSpPr>
                  <a:spLocks/>
                </p:cNvSpPr>
                <p:nvPr/>
              </p:nvSpPr>
              <p:spPr bwMode="auto">
                <a:xfrm>
                  <a:off x="8426620" y="835332"/>
                  <a:ext cx="152719" cy="664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>
                  <a:lvl1pPr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1pPr>
                  <a:lvl2pPr marL="742950" indent="-28575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2pPr>
                  <a:lvl3pPr marL="11430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3pPr>
                  <a:lvl4pPr marL="16002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4pPr>
                  <a:lvl5pPr marL="20574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81" name="Rectangle 35"/>
                <p:cNvSpPr>
                  <a:spLocks/>
                </p:cNvSpPr>
                <p:nvPr/>
              </p:nvSpPr>
              <p:spPr bwMode="auto">
                <a:xfrm>
                  <a:off x="6706863" y="988051"/>
                  <a:ext cx="1511261" cy="21779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vert" lIns="0" tIns="0" rIns="0" bIns="0" anchor="ctr"/>
                <a:lstStyle>
                  <a:lvl1pPr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1pPr>
                  <a:lvl2pPr marL="742950" indent="-28575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2pPr>
                  <a:lvl3pPr marL="11430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3pPr>
                  <a:lvl4pPr marL="16002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4pPr>
                  <a:lvl5pPr marL="20574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9pPr>
                </a:lstStyle>
                <a:p>
                  <a:pPr eaLnBrk="1" hangingPunct="1"/>
                  <a:r>
                    <a:rPr lang="en-US" sz="1800" dirty="0" smtClean="0">
                      <a:solidFill>
                        <a:schemeClr val="tx1"/>
                      </a:solidFill>
                      <a:latin typeface="+mn-lt"/>
                    </a:rPr>
                    <a:t>…</a:t>
                  </a:r>
                  <a:endParaRPr lang="en-US" sz="900" dirty="0" smtClean="0">
                    <a:solidFill>
                      <a:schemeClr val="tx1"/>
                    </a:solidFill>
                    <a:latin typeface="+mn-lt"/>
                  </a:endParaRPr>
                </a:p>
                <a:p>
                  <a:pPr eaLnBrk="1" hangingPunct="1"/>
                  <a:r>
                    <a:rPr lang="en-US" sz="9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</a:p>
              </p:txBody>
            </p:sp>
            <p:sp>
              <p:nvSpPr>
                <p:cNvPr id="382" name="Line 36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6506335" y="988051"/>
                  <a:ext cx="207168" cy="7968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" name="Line 37"/>
                <p:cNvSpPr>
                  <a:spLocks noChangeShapeType="1"/>
                </p:cNvSpPr>
                <p:nvPr/>
              </p:nvSpPr>
              <p:spPr bwMode="auto">
                <a:xfrm>
                  <a:off x="6506335" y="1130147"/>
                  <a:ext cx="201856" cy="7835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" name="Rectangle 38"/>
                <p:cNvSpPr>
                  <a:spLocks/>
                </p:cNvSpPr>
                <p:nvPr/>
              </p:nvSpPr>
              <p:spPr bwMode="auto">
                <a:xfrm>
                  <a:off x="6354944" y="1063747"/>
                  <a:ext cx="151392" cy="664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>
                  <a:lvl1pPr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1pPr>
                  <a:lvl2pPr marL="742950" indent="-28575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2pPr>
                  <a:lvl3pPr marL="11430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3pPr>
                  <a:lvl4pPr marL="16002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4pPr>
                  <a:lvl5pPr marL="20574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85" name="Line 39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8218124" y="1130147"/>
                  <a:ext cx="211152" cy="7835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" name="Line 40"/>
                <p:cNvSpPr>
                  <a:spLocks noChangeShapeType="1"/>
                </p:cNvSpPr>
                <p:nvPr/>
              </p:nvSpPr>
              <p:spPr bwMode="auto">
                <a:xfrm>
                  <a:off x="8218124" y="988051"/>
                  <a:ext cx="213808" cy="7835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Rectangle 41"/>
                <p:cNvSpPr>
                  <a:spLocks/>
                </p:cNvSpPr>
                <p:nvPr/>
              </p:nvSpPr>
              <p:spPr bwMode="auto">
                <a:xfrm>
                  <a:off x="8426620" y="1063747"/>
                  <a:ext cx="152719" cy="664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>
                  <a:lvl1pPr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1pPr>
                  <a:lvl2pPr marL="742950" indent="-28575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2pPr>
                  <a:lvl3pPr marL="11430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3pPr>
                  <a:lvl4pPr marL="16002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4pPr>
                  <a:lvl5pPr marL="20574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88" name="Rectangle 42"/>
                <p:cNvSpPr>
                  <a:spLocks/>
                </p:cNvSpPr>
                <p:nvPr/>
              </p:nvSpPr>
              <p:spPr bwMode="auto">
                <a:xfrm>
                  <a:off x="6706863" y="4828619"/>
                  <a:ext cx="1511261" cy="21779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>
                  <a:lvl1pPr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1pPr>
                  <a:lvl2pPr marL="742950" indent="-28575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2pPr>
                  <a:lvl3pPr marL="11430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3pPr>
                  <a:lvl4pPr marL="16002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4pPr>
                  <a:lvl5pPr marL="20574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89" name="Line 43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6506335" y="4828619"/>
                  <a:ext cx="207168" cy="8100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" name="Line 44"/>
                <p:cNvSpPr>
                  <a:spLocks noChangeShapeType="1"/>
                </p:cNvSpPr>
                <p:nvPr/>
              </p:nvSpPr>
              <p:spPr bwMode="auto">
                <a:xfrm>
                  <a:off x="6506335" y="4970715"/>
                  <a:ext cx="201856" cy="7835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" name="Rectangle 45"/>
                <p:cNvSpPr>
                  <a:spLocks/>
                </p:cNvSpPr>
                <p:nvPr/>
              </p:nvSpPr>
              <p:spPr bwMode="auto">
                <a:xfrm>
                  <a:off x="6354944" y="4904315"/>
                  <a:ext cx="151392" cy="664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>
                  <a:lvl1pPr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1pPr>
                  <a:lvl2pPr marL="742950" indent="-28575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2pPr>
                  <a:lvl3pPr marL="11430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3pPr>
                  <a:lvl4pPr marL="16002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4pPr>
                  <a:lvl5pPr marL="20574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92" name="Line 46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8218124" y="4970715"/>
                  <a:ext cx="211152" cy="7835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" name="Line 47"/>
                <p:cNvSpPr>
                  <a:spLocks noChangeShapeType="1"/>
                </p:cNvSpPr>
                <p:nvPr/>
              </p:nvSpPr>
              <p:spPr bwMode="auto">
                <a:xfrm>
                  <a:off x="8218124" y="4828619"/>
                  <a:ext cx="213808" cy="7835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" name="Rectangle 48"/>
                <p:cNvSpPr>
                  <a:spLocks/>
                </p:cNvSpPr>
                <p:nvPr/>
              </p:nvSpPr>
              <p:spPr bwMode="auto">
                <a:xfrm>
                  <a:off x="8426620" y="4904315"/>
                  <a:ext cx="152719" cy="664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>
                  <a:lvl1pPr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1pPr>
                  <a:lvl2pPr marL="742950" indent="-28575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2pPr>
                  <a:lvl3pPr marL="11430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3pPr>
                  <a:lvl4pPr marL="16002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4pPr>
                  <a:lvl5pPr marL="20574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95" name="Rectangle 49"/>
                <p:cNvSpPr>
                  <a:spLocks/>
                </p:cNvSpPr>
                <p:nvPr/>
              </p:nvSpPr>
              <p:spPr bwMode="auto">
                <a:xfrm>
                  <a:off x="6706863" y="5057035"/>
                  <a:ext cx="1511261" cy="21779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vert" lIns="0" tIns="0" rIns="0" bIns="0" anchor="ctr"/>
                <a:lstStyle>
                  <a:lvl1pPr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1pPr>
                  <a:lvl2pPr marL="742950" indent="-28575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2pPr>
                  <a:lvl3pPr marL="11430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3pPr>
                  <a:lvl4pPr marL="16002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4pPr>
                  <a:lvl5pPr marL="20574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9pPr>
                </a:lstStyle>
                <a:p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</a:rPr>
                    <a:t>…</a:t>
                  </a:r>
                  <a:endParaRPr lang="en-US" sz="800" dirty="0">
                    <a:solidFill>
                      <a:schemeClr val="tx1"/>
                    </a:solidFill>
                    <a:latin typeface="+mn-lt"/>
                  </a:endParaRPr>
                </a:p>
                <a:p>
                  <a:r>
                    <a:rPr lang="en-US" sz="8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</a:p>
              </p:txBody>
            </p:sp>
            <p:sp>
              <p:nvSpPr>
                <p:cNvPr id="396" name="Line 50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6506335" y="5057035"/>
                  <a:ext cx="207168" cy="7968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" name="Line 51"/>
                <p:cNvSpPr>
                  <a:spLocks noChangeShapeType="1"/>
                </p:cNvSpPr>
                <p:nvPr/>
              </p:nvSpPr>
              <p:spPr bwMode="auto">
                <a:xfrm>
                  <a:off x="6506335" y="5199131"/>
                  <a:ext cx="201856" cy="7835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" name="Rectangle 52"/>
                <p:cNvSpPr>
                  <a:spLocks/>
                </p:cNvSpPr>
                <p:nvPr/>
              </p:nvSpPr>
              <p:spPr bwMode="auto">
                <a:xfrm>
                  <a:off x="6354944" y="5132731"/>
                  <a:ext cx="151392" cy="664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>
                  <a:lvl1pPr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1pPr>
                  <a:lvl2pPr marL="742950" indent="-28575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2pPr>
                  <a:lvl3pPr marL="11430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3pPr>
                  <a:lvl4pPr marL="16002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4pPr>
                  <a:lvl5pPr marL="20574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99" name="Line 53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8218124" y="5199131"/>
                  <a:ext cx="211152" cy="7835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" name="Line 54"/>
                <p:cNvSpPr>
                  <a:spLocks noChangeShapeType="1"/>
                </p:cNvSpPr>
                <p:nvPr/>
              </p:nvSpPr>
              <p:spPr bwMode="auto">
                <a:xfrm>
                  <a:off x="8218124" y="5057035"/>
                  <a:ext cx="213808" cy="7835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" name="Rectangle 55"/>
                <p:cNvSpPr>
                  <a:spLocks/>
                </p:cNvSpPr>
                <p:nvPr/>
              </p:nvSpPr>
              <p:spPr bwMode="auto">
                <a:xfrm>
                  <a:off x="8426620" y="5132731"/>
                  <a:ext cx="152719" cy="664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>
                  <a:lvl1pPr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1pPr>
                  <a:lvl2pPr marL="742950" indent="-28575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2pPr>
                  <a:lvl3pPr marL="11430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3pPr>
                  <a:lvl4pPr marL="16002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4pPr>
                  <a:lvl5pPr marL="20574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402" name="Rectangle 56"/>
                <p:cNvSpPr>
                  <a:spLocks/>
                </p:cNvSpPr>
                <p:nvPr/>
              </p:nvSpPr>
              <p:spPr bwMode="auto">
                <a:xfrm>
                  <a:off x="6706863" y="5284123"/>
                  <a:ext cx="1511261" cy="219119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>
                  <a:lvl1pPr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1pPr>
                  <a:lvl2pPr marL="742950" indent="-28575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2pPr>
                  <a:lvl3pPr marL="11430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3pPr>
                  <a:lvl4pPr marL="16002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4pPr>
                  <a:lvl5pPr marL="20574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9pPr>
                </a:lstStyle>
                <a:p>
                  <a:pPr eaLnBrk="1" hangingPunct="1"/>
                  <a:r>
                    <a:rPr lang="en-US" sz="1800" dirty="0" smtClean="0">
                      <a:solidFill>
                        <a:schemeClr val="tx1"/>
                      </a:solidFill>
                      <a:latin typeface="+mn-lt"/>
                    </a:rPr>
                    <a:t>n</a:t>
                  </a:r>
                  <a:endParaRPr lang="en-US" sz="18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403" name="Line 57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6506335" y="5284123"/>
                  <a:ext cx="207168" cy="8100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" name="Line 58"/>
                <p:cNvSpPr>
                  <a:spLocks noChangeShapeType="1"/>
                </p:cNvSpPr>
                <p:nvPr/>
              </p:nvSpPr>
              <p:spPr bwMode="auto">
                <a:xfrm>
                  <a:off x="6506335" y="5427546"/>
                  <a:ext cx="201856" cy="7835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" name="Rectangle 59"/>
                <p:cNvSpPr>
                  <a:spLocks/>
                </p:cNvSpPr>
                <p:nvPr/>
              </p:nvSpPr>
              <p:spPr bwMode="auto">
                <a:xfrm>
                  <a:off x="6354944" y="5361146"/>
                  <a:ext cx="151392" cy="664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>
                  <a:lvl1pPr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1pPr>
                  <a:lvl2pPr marL="742950" indent="-28575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2pPr>
                  <a:lvl3pPr marL="11430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3pPr>
                  <a:lvl4pPr marL="16002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4pPr>
                  <a:lvl5pPr marL="20574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406" name="Line 60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8218124" y="5427546"/>
                  <a:ext cx="211152" cy="7835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" name="Line 61"/>
                <p:cNvSpPr>
                  <a:spLocks noChangeShapeType="1"/>
                </p:cNvSpPr>
                <p:nvPr/>
              </p:nvSpPr>
              <p:spPr bwMode="auto">
                <a:xfrm>
                  <a:off x="8218124" y="5284123"/>
                  <a:ext cx="213808" cy="7835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" name="Rectangle 62"/>
                <p:cNvSpPr>
                  <a:spLocks/>
                </p:cNvSpPr>
                <p:nvPr/>
              </p:nvSpPr>
              <p:spPr bwMode="auto">
                <a:xfrm>
                  <a:off x="8426620" y="5361146"/>
                  <a:ext cx="152719" cy="664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>
                  <a:lvl1pPr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1pPr>
                  <a:lvl2pPr marL="742950" indent="-28575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2pPr>
                  <a:lvl3pPr marL="11430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3pPr>
                  <a:lvl4pPr marL="16002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4pPr>
                  <a:lvl5pPr marL="2057400" indent="-228600" algn="ctr"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200">
                      <a:solidFill>
                        <a:srgbClr val="FFFFFF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409" name="Line 63"/>
                <p:cNvSpPr>
                  <a:spLocks noChangeShapeType="1"/>
                </p:cNvSpPr>
                <p:nvPr/>
              </p:nvSpPr>
              <p:spPr bwMode="auto">
                <a:xfrm>
                  <a:off x="6706863" y="1173971"/>
                  <a:ext cx="0" cy="36652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0" name="Line 64"/>
                <p:cNvSpPr>
                  <a:spLocks noChangeShapeType="1"/>
                </p:cNvSpPr>
                <p:nvPr/>
              </p:nvSpPr>
              <p:spPr bwMode="auto">
                <a:xfrm>
                  <a:off x="8218124" y="1177955"/>
                  <a:ext cx="0" cy="36652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" name="Line 65"/>
                <p:cNvSpPr>
                  <a:spLocks noChangeShapeType="1"/>
                </p:cNvSpPr>
                <p:nvPr/>
              </p:nvSpPr>
              <p:spPr bwMode="auto">
                <a:xfrm>
                  <a:off x="6848959" y="1205843"/>
                  <a:ext cx="0" cy="3620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" name="Line 66"/>
                <p:cNvSpPr>
                  <a:spLocks noChangeShapeType="1"/>
                </p:cNvSpPr>
                <p:nvPr/>
              </p:nvSpPr>
              <p:spPr bwMode="auto">
                <a:xfrm>
                  <a:off x="8065404" y="1205843"/>
                  <a:ext cx="0" cy="3620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" name="Line 67"/>
                <p:cNvSpPr>
                  <a:spLocks noChangeShapeType="1"/>
                </p:cNvSpPr>
                <p:nvPr/>
              </p:nvSpPr>
              <p:spPr bwMode="auto">
                <a:xfrm>
                  <a:off x="6718815" y="1362546"/>
                  <a:ext cx="149266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stealth" w="med" len="med"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4223507" y="3010591"/>
                  <a:ext cx="1041150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415" name="Picture 83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27346" y="529892"/>
                  <a:ext cx="1150046" cy="49826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16" name="Rectangle 19"/>
                <p:cNvSpPr>
                  <a:spLocks/>
                </p:cNvSpPr>
                <p:nvPr/>
              </p:nvSpPr>
              <p:spPr bwMode="auto">
                <a:xfrm>
                  <a:off x="8210382" y="4215911"/>
                  <a:ext cx="589631" cy="586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/>
                <a:lstStyle>
                  <a:lvl1pPr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1pPr>
                  <a:lvl2pPr marL="1387475" indent="-434975"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2pPr>
                  <a:lvl3pPr marL="1920875" indent="-434975"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3pPr>
                  <a:lvl4pPr marL="2492375" indent="-434975"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4pPr>
                  <a:lvl5pPr marL="3076575" indent="-434975">
                    <a:spcBef>
                      <a:spcPts val="3000"/>
                    </a:spcBef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5pPr>
                  <a:lvl6pPr marL="3533775" indent="-434975" eaLnBrk="0" fontAlgn="base" hangingPunct="0">
                    <a:spcBef>
                      <a:spcPts val="3000"/>
                    </a:spcBef>
                    <a:spcAft>
                      <a:spcPct val="0"/>
                    </a:spcAft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6pPr>
                  <a:lvl7pPr marL="3990975" indent="-434975" eaLnBrk="0" fontAlgn="base" hangingPunct="0">
                    <a:spcBef>
                      <a:spcPts val="3000"/>
                    </a:spcBef>
                    <a:spcAft>
                      <a:spcPct val="0"/>
                    </a:spcAft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7pPr>
                  <a:lvl8pPr marL="4448175" indent="-434975" eaLnBrk="0" fontAlgn="base" hangingPunct="0">
                    <a:spcBef>
                      <a:spcPts val="3000"/>
                    </a:spcBef>
                    <a:spcAft>
                      <a:spcPct val="0"/>
                    </a:spcAft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8pPr>
                  <a:lvl9pPr marL="4905375" indent="-434975" eaLnBrk="0" fontAlgn="base" hangingPunct="0">
                    <a:spcBef>
                      <a:spcPts val="3000"/>
                    </a:spcBef>
                    <a:spcAft>
                      <a:spcPct val="0"/>
                    </a:spcAft>
                    <a:buSzPct val="66000"/>
                    <a:buChar char="•"/>
                    <a:defRPr sz="3600">
                      <a:solidFill>
                        <a:schemeClr val="tx1"/>
                      </a:solidFill>
                      <a:latin typeface="Chalkboard" charset="0"/>
                      <a:ea typeface="ヒラギノ明朝 ProN W3" charset="0"/>
                      <a:cs typeface="ヒラギノ明朝 ProN W3" charset="0"/>
                      <a:sym typeface="Chalkboard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US" sz="1800" dirty="0" smtClean="0">
                      <a:latin typeface="+mn-lt"/>
                      <a:ea typeface="Baskerville" charset="0"/>
                      <a:cs typeface="Baskerville" charset="0"/>
                      <a:sym typeface="Baskerville" charset="0"/>
                    </a:rPr>
                    <a:t>PMT</a:t>
                  </a:r>
                  <a:endParaRPr lang="en-US" sz="1800" dirty="0">
                    <a:latin typeface="+mn-lt"/>
                    <a:ea typeface="Baskerville" charset="0"/>
                    <a:cs typeface="Baskerville" charset="0"/>
                    <a:sym typeface="Baskerville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615185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01758 -0.0166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8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-0.375 0.14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708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720000">
                                      <p:cBhvr>
                                        <p:cTn id="16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93"/>
                                        </p:tgtEl>
                                      </p:cBhvr>
                                      <p:by x="490000" y="49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Measurements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b="1" dirty="0" smtClean="0"/>
              <a:t>Hall A Neutron Detector (HAND)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Plastic scintillator array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Detected neutrons from 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He(</a:t>
            </a:r>
            <a:r>
              <a:rPr lang="en-US" sz="1800" i="1" dirty="0" err="1" smtClean="0"/>
              <a:t>e,e’n</a:t>
            </a:r>
            <a:r>
              <a:rPr lang="en-US" sz="1800" dirty="0" smtClean="0"/>
              <a:t>) in coincidence with the RHRS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Details in E. Long, Ph.D. Thesis, Kent State University, 2012 (arXiv:1209.2739)</a:t>
            </a:r>
          </a:p>
          <a:p>
            <a:endParaRPr lang="en-US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03" name="Picture 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194" y="372317"/>
            <a:ext cx="1268852" cy="549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599" y="6459785"/>
            <a:ext cx="5281863" cy="365125"/>
          </a:xfrm>
        </p:spPr>
        <p:txBody>
          <a:bodyPr/>
          <a:lstStyle/>
          <a:p>
            <a:r>
              <a:rPr lang="en-US" dirty="0" smtClean="0"/>
              <a:t>Hall A Collaboration Meeting	Elena Long &lt;ellie@jlab.org&gt;</a:t>
            </a:r>
            <a:endParaRPr lang="en-US" dirty="0"/>
          </a:p>
        </p:txBody>
      </p:sp>
      <p:pic>
        <p:nvPicPr>
          <p:cNvPr id="217" name="Picture 6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32013" y="100039"/>
            <a:ext cx="1739766" cy="229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538324"/>
      </p:ext>
    </p:extLst>
  </p:cSld>
  <p:clrMapOvr>
    <a:masterClrMapping/>
  </p:clrMapOvr>
  <p:transition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0.20404 -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-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03"/>
                                        </p:tgtEl>
                                      </p:cBhvr>
                                      <p:by x="700000" y="7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Measurements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b="1" dirty="0" smtClean="0"/>
              <a:t>Hall A Neutron Detector (HAND)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Neutrons detected using veto 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Details in E. Long, Ph.D. Thesis, Kent State University, 2012 (arXiv:1209.2739)</a:t>
            </a:r>
          </a:p>
          <a:p>
            <a:endParaRPr lang="en-US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1" name="Rectangle 1"/>
          <p:cNvSpPr>
            <a:spLocks/>
          </p:cNvSpPr>
          <p:nvPr/>
        </p:nvSpPr>
        <p:spPr bwMode="auto">
          <a:xfrm>
            <a:off x="10475795" y="2497462"/>
            <a:ext cx="1343656" cy="1813523"/>
          </a:xfrm>
          <a:prstGeom prst="rect">
            <a:avLst/>
          </a:prstGeom>
          <a:solidFill>
            <a:srgbClr val="CCCCCC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" name="Rectangle 2"/>
          <p:cNvSpPr>
            <a:spLocks/>
          </p:cNvSpPr>
          <p:nvPr/>
        </p:nvSpPr>
        <p:spPr bwMode="auto">
          <a:xfrm>
            <a:off x="9123896" y="2761247"/>
            <a:ext cx="1343656" cy="1813523"/>
          </a:xfrm>
          <a:prstGeom prst="rect">
            <a:avLst/>
          </a:prstGeom>
          <a:solidFill>
            <a:srgbClr val="CCCCCC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" name="Rectangle 3"/>
          <p:cNvSpPr>
            <a:spLocks/>
          </p:cNvSpPr>
          <p:nvPr/>
        </p:nvSpPr>
        <p:spPr bwMode="auto">
          <a:xfrm>
            <a:off x="7771997" y="1854486"/>
            <a:ext cx="1343656" cy="1813523"/>
          </a:xfrm>
          <a:prstGeom prst="rect">
            <a:avLst/>
          </a:prstGeom>
          <a:solidFill>
            <a:srgbClr val="CCCCCC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" name="Rectangle 4"/>
          <p:cNvSpPr>
            <a:spLocks/>
          </p:cNvSpPr>
          <p:nvPr/>
        </p:nvSpPr>
        <p:spPr bwMode="auto">
          <a:xfrm>
            <a:off x="6420098" y="2439759"/>
            <a:ext cx="1343656" cy="1813523"/>
          </a:xfrm>
          <a:prstGeom prst="rect">
            <a:avLst/>
          </a:prstGeom>
          <a:solidFill>
            <a:srgbClr val="CCCCCC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5" name="Rectangle 5"/>
          <p:cNvSpPr>
            <a:spLocks/>
          </p:cNvSpPr>
          <p:nvPr/>
        </p:nvSpPr>
        <p:spPr bwMode="auto">
          <a:xfrm>
            <a:off x="6420098" y="2439759"/>
            <a:ext cx="1343656" cy="1813523"/>
          </a:xfrm>
          <a:prstGeom prst="rect">
            <a:avLst/>
          </a:prstGeom>
          <a:solidFill>
            <a:srgbClr val="0B67FE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6" name="Rectangle 6"/>
          <p:cNvSpPr>
            <a:spLocks/>
          </p:cNvSpPr>
          <p:nvPr/>
        </p:nvSpPr>
        <p:spPr bwMode="auto">
          <a:xfrm>
            <a:off x="6420098" y="626236"/>
            <a:ext cx="1343656" cy="1813523"/>
          </a:xfrm>
          <a:prstGeom prst="rect">
            <a:avLst/>
          </a:prstGeom>
          <a:solidFill>
            <a:srgbClr val="CCCCCC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7" name="Rectangle 7"/>
          <p:cNvSpPr>
            <a:spLocks/>
          </p:cNvSpPr>
          <p:nvPr/>
        </p:nvSpPr>
        <p:spPr bwMode="auto">
          <a:xfrm>
            <a:off x="6420098" y="4253282"/>
            <a:ext cx="1343656" cy="1813523"/>
          </a:xfrm>
          <a:prstGeom prst="rect">
            <a:avLst/>
          </a:prstGeom>
          <a:solidFill>
            <a:srgbClr val="CCCCCC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8" name="Rectangle 8"/>
          <p:cNvSpPr>
            <a:spLocks/>
          </p:cNvSpPr>
          <p:nvPr/>
        </p:nvSpPr>
        <p:spPr bwMode="auto">
          <a:xfrm>
            <a:off x="7771997" y="3676252"/>
            <a:ext cx="1343656" cy="1813523"/>
          </a:xfrm>
          <a:prstGeom prst="rect">
            <a:avLst/>
          </a:prstGeom>
          <a:solidFill>
            <a:srgbClr val="CCCCCC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9" name="Rectangle 9"/>
          <p:cNvSpPr>
            <a:spLocks/>
          </p:cNvSpPr>
          <p:nvPr/>
        </p:nvSpPr>
        <p:spPr bwMode="auto">
          <a:xfrm>
            <a:off x="7771997" y="1854486"/>
            <a:ext cx="1343656" cy="1813523"/>
          </a:xfrm>
          <a:prstGeom prst="rect">
            <a:avLst/>
          </a:prstGeom>
          <a:solidFill>
            <a:srgbClr val="0B67FE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0" name="Rectangle 10"/>
          <p:cNvSpPr>
            <a:spLocks/>
          </p:cNvSpPr>
          <p:nvPr/>
        </p:nvSpPr>
        <p:spPr bwMode="auto">
          <a:xfrm>
            <a:off x="9123896" y="2761247"/>
            <a:ext cx="1343656" cy="1813523"/>
          </a:xfrm>
          <a:prstGeom prst="rect">
            <a:avLst/>
          </a:prstGeom>
          <a:solidFill>
            <a:srgbClr val="0B67FE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1" name="Rectangle 11"/>
          <p:cNvSpPr>
            <a:spLocks/>
          </p:cNvSpPr>
          <p:nvPr/>
        </p:nvSpPr>
        <p:spPr bwMode="auto">
          <a:xfrm>
            <a:off x="9123896" y="939481"/>
            <a:ext cx="1343656" cy="1813523"/>
          </a:xfrm>
          <a:prstGeom prst="rect">
            <a:avLst/>
          </a:prstGeom>
          <a:solidFill>
            <a:srgbClr val="CCCCCC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" name="Rectangle 12"/>
          <p:cNvSpPr>
            <a:spLocks/>
          </p:cNvSpPr>
          <p:nvPr/>
        </p:nvSpPr>
        <p:spPr bwMode="auto">
          <a:xfrm>
            <a:off x="9123896" y="4583014"/>
            <a:ext cx="1343656" cy="1813523"/>
          </a:xfrm>
          <a:prstGeom prst="rect">
            <a:avLst/>
          </a:prstGeom>
          <a:solidFill>
            <a:srgbClr val="CCCCCC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3" name="Rectangle 13"/>
          <p:cNvSpPr>
            <a:spLocks/>
          </p:cNvSpPr>
          <p:nvPr/>
        </p:nvSpPr>
        <p:spPr bwMode="auto">
          <a:xfrm>
            <a:off x="10475795" y="683939"/>
            <a:ext cx="1343656" cy="1813523"/>
          </a:xfrm>
          <a:prstGeom prst="rect">
            <a:avLst/>
          </a:prstGeom>
          <a:solidFill>
            <a:srgbClr val="CCCCCC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4" name="Rectangle 14"/>
          <p:cNvSpPr>
            <a:spLocks/>
          </p:cNvSpPr>
          <p:nvPr/>
        </p:nvSpPr>
        <p:spPr bwMode="auto">
          <a:xfrm>
            <a:off x="10475795" y="2497462"/>
            <a:ext cx="1343656" cy="1813523"/>
          </a:xfrm>
          <a:prstGeom prst="rect">
            <a:avLst/>
          </a:prstGeom>
          <a:solidFill>
            <a:srgbClr val="0B67FE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5" name="Rectangle 15"/>
          <p:cNvSpPr>
            <a:spLocks/>
          </p:cNvSpPr>
          <p:nvPr/>
        </p:nvSpPr>
        <p:spPr bwMode="auto">
          <a:xfrm>
            <a:off x="10475795" y="4310985"/>
            <a:ext cx="1343656" cy="1813523"/>
          </a:xfrm>
          <a:prstGeom prst="rect">
            <a:avLst/>
          </a:prstGeom>
          <a:solidFill>
            <a:srgbClr val="CCCCCC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6" name="Rectangle 16"/>
          <p:cNvSpPr>
            <a:spLocks/>
          </p:cNvSpPr>
          <p:nvPr/>
        </p:nvSpPr>
        <p:spPr bwMode="auto">
          <a:xfrm>
            <a:off x="6172799" y="626236"/>
            <a:ext cx="181352" cy="1813523"/>
          </a:xfrm>
          <a:prstGeom prst="rect">
            <a:avLst/>
          </a:prstGeom>
          <a:solidFill>
            <a:srgbClr val="CCCCCC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7" name="Rectangle 17"/>
          <p:cNvSpPr>
            <a:spLocks/>
          </p:cNvSpPr>
          <p:nvPr/>
        </p:nvSpPr>
        <p:spPr bwMode="auto">
          <a:xfrm>
            <a:off x="6172799" y="2439759"/>
            <a:ext cx="181352" cy="1813523"/>
          </a:xfrm>
          <a:prstGeom prst="rect">
            <a:avLst/>
          </a:prstGeom>
          <a:solidFill>
            <a:srgbClr val="CCCCCC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8" name="Rectangle 18"/>
          <p:cNvSpPr>
            <a:spLocks/>
          </p:cNvSpPr>
          <p:nvPr/>
        </p:nvSpPr>
        <p:spPr bwMode="auto">
          <a:xfrm>
            <a:off x="6172799" y="4253282"/>
            <a:ext cx="181352" cy="1813523"/>
          </a:xfrm>
          <a:prstGeom prst="rect">
            <a:avLst/>
          </a:prstGeom>
          <a:solidFill>
            <a:srgbClr val="CCCCCC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9" name="Rectangle 19"/>
          <p:cNvSpPr>
            <a:spLocks/>
          </p:cNvSpPr>
          <p:nvPr/>
        </p:nvSpPr>
        <p:spPr bwMode="auto">
          <a:xfrm>
            <a:off x="6172799" y="2439759"/>
            <a:ext cx="181352" cy="1813523"/>
          </a:xfrm>
          <a:prstGeom prst="rect">
            <a:avLst/>
          </a:prstGeom>
          <a:solidFill>
            <a:srgbClr val="0080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0" name="AutoShape 20"/>
          <p:cNvSpPr>
            <a:spLocks/>
          </p:cNvSpPr>
          <p:nvPr/>
        </p:nvSpPr>
        <p:spPr bwMode="auto">
          <a:xfrm>
            <a:off x="6171769" y="2977634"/>
            <a:ext cx="185474" cy="245238"/>
          </a:xfrm>
          <a:custGeom>
            <a:avLst/>
            <a:gdLst>
              <a:gd name="T0" fmla="*/ 2621 w 14658"/>
              <a:gd name="T1" fmla="*/ 21600 h 21600"/>
              <a:gd name="T2" fmla="*/ 5239 w 14658"/>
              <a:gd name="T3" fmla="*/ 16503 h 21600"/>
              <a:gd name="T4" fmla="*/ 7203 w 14658"/>
              <a:gd name="T5" fmla="*/ 12135 h 21600"/>
              <a:gd name="T6" fmla="*/ 9385 w 14658"/>
              <a:gd name="T7" fmla="*/ 6795 h 21600"/>
              <a:gd name="T8" fmla="*/ 11566 w 14658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58" h="21600">
                <a:moveTo>
                  <a:pt x="2621" y="21600"/>
                </a:moveTo>
                <a:cubicBezTo>
                  <a:pt x="-3270" y="17474"/>
                  <a:pt x="2184" y="14562"/>
                  <a:pt x="5239" y="16503"/>
                </a:cubicBezTo>
                <a:cubicBezTo>
                  <a:pt x="10547" y="19877"/>
                  <a:pt x="12673" y="14697"/>
                  <a:pt x="7203" y="12135"/>
                </a:cubicBezTo>
                <a:cubicBezTo>
                  <a:pt x="3057" y="10193"/>
                  <a:pt x="6112" y="4854"/>
                  <a:pt x="9385" y="6795"/>
                </a:cubicBezTo>
                <a:cubicBezTo>
                  <a:pt x="12317" y="8535"/>
                  <a:pt x="18330" y="3155"/>
                  <a:pt x="11566" y="0"/>
                </a:cubicBezTo>
              </a:path>
            </a:pathLst>
          </a:custGeom>
          <a:noFill/>
          <a:ln w="50800">
            <a:solidFill>
              <a:srgbClr val="FF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" name="Oval 22"/>
          <p:cNvSpPr>
            <a:spLocks/>
          </p:cNvSpPr>
          <p:nvPr/>
        </p:nvSpPr>
        <p:spPr bwMode="auto">
          <a:xfrm flipH="1">
            <a:off x="4930993" y="3168633"/>
            <a:ext cx="321489" cy="321488"/>
          </a:xfrm>
          <a:prstGeom prst="ellips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p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04" name="AutoShape 24"/>
          <p:cNvSpPr>
            <a:spLocks/>
          </p:cNvSpPr>
          <p:nvPr/>
        </p:nvSpPr>
        <p:spPr bwMode="auto">
          <a:xfrm rot="18186681">
            <a:off x="6641636" y="3224932"/>
            <a:ext cx="185474" cy="245238"/>
          </a:xfrm>
          <a:custGeom>
            <a:avLst/>
            <a:gdLst>
              <a:gd name="T0" fmla="*/ 2621 w 14658"/>
              <a:gd name="T1" fmla="*/ 21600 h 21600"/>
              <a:gd name="T2" fmla="*/ 5239 w 14658"/>
              <a:gd name="T3" fmla="*/ 16503 h 21600"/>
              <a:gd name="T4" fmla="*/ 7203 w 14658"/>
              <a:gd name="T5" fmla="*/ 12135 h 21600"/>
              <a:gd name="T6" fmla="*/ 9385 w 14658"/>
              <a:gd name="T7" fmla="*/ 6795 h 21600"/>
              <a:gd name="T8" fmla="*/ 11566 w 14658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58" h="21600">
                <a:moveTo>
                  <a:pt x="2621" y="21600"/>
                </a:moveTo>
                <a:cubicBezTo>
                  <a:pt x="-3270" y="17474"/>
                  <a:pt x="2184" y="14562"/>
                  <a:pt x="5239" y="16503"/>
                </a:cubicBezTo>
                <a:cubicBezTo>
                  <a:pt x="10547" y="19877"/>
                  <a:pt x="12673" y="14697"/>
                  <a:pt x="7203" y="12135"/>
                </a:cubicBezTo>
                <a:cubicBezTo>
                  <a:pt x="3057" y="10193"/>
                  <a:pt x="6112" y="4854"/>
                  <a:pt x="9385" y="6795"/>
                </a:cubicBezTo>
                <a:cubicBezTo>
                  <a:pt x="12317" y="8535"/>
                  <a:pt x="18330" y="3155"/>
                  <a:pt x="11566" y="0"/>
                </a:cubicBezTo>
              </a:path>
            </a:pathLst>
          </a:custGeom>
          <a:noFill/>
          <a:ln w="50800">
            <a:solidFill>
              <a:srgbClr val="FF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5" name="AutoShape 25"/>
          <p:cNvSpPr>
            <a:spLocks/>
          </p:cNvSpPr>
          <p:nvPr/>
        </p:nvSpPr>
        <p:spPr bwMode="auto">
          <a:xfrm rot="9953703">
            <a:off x="7457722" y="2977634"/>
            <a:ext cx="185474" cy="245238"/>
          </a:xfrm>
          <a:custGeom>
            <a:avLst/>
            <a:gdLst>
              <a:gd name="T0" fmla="*/ 2621 w 14658"/>
              <a:gd name="T1" fmla="*/ 21600 h 21600"/>
              <a:gd name="T2" fmla="*/ 5239 w 14658"/>
              <a:gd name="T3" fmla="*/ 16503 h 21600"/>
              <a:gd name="T4" fmla="*/ 7203 w 14658"/>
              <a:gd name="T5" fmla="*/ 12135 h 21600"/>
              <a:gd name="T6" fmla="*/ 9385 w 14658"/>
              <a:gd name="T7" fmla="*/ 6795 h 21600"/>
              <a:gd name="T8" fmla="*/ 11566 w 14658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58" h="21600">
                <a:moveTo>
                  <a:pt x="2621" y="21600"/>
                </a:moveTo>
                <a:cubicBezTo>
                  <a:pt x="-3270" y="17474"/>
                  <a:pt x="2184" y="14562"/>
                  <a:pt x="5239" y="16503"/>
                </a:cubicBezTo>
                <a:cubicBezTo>
                  <a:pt x="10547" y="19877"/>
                  <a:pt x="12673" y="14697"/>
                  <a:pt x="7203" y="12135"/>
                </a:cubicBezTo>
                <a:cubicBezTo>
                  <a:pt x="3057" y="10193"/>
                  <a:pt x="6112" y="4854"/>
                  <a:pt x="9385" y="6795"/>
                </a:cubicBezTo>
                <a:cubicBezTo>
                  <a:pt x="12317" y="8535"/>
                  <a:pt x="18330" y="3155"/>
                  <a:pt x="11566" y="0"/>
                </a:cubicBezTo>
              </a:path>
            </a:pathLst>
          </a:custGeom>
          <a:noFill/>
          <a:ln w="50800">
            <a:solidFill>
              <a:srgbClr val="FF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6" name="AutoShape 26"/>
          <p:cNvSpPr>
            <a:spLocks/>
          </p:cNvSpPr>
          <p:nvPr/>
        </p:nvSpPr>
        <p:spPr bwMode="auto">
          <a:xfrm rot="12691312">
            <a:off x="8438673" y="2977634"/>
            <a:ext cx="185474" cy="245238"/>
          </a:xfrm>
          <a:custGeom>
            <a:avLst/>
            <a:gdLst>
              <a:gd name="T0" fmla="*/ 2621 w 14658"/>
              <a:gd name="T1" fmla="*/ 21600 h 21600"/>
              <a:gd name="T2" fmla="*/ 5239 w 14658"/>
              <a:gd name="T3" fmla="*/ 16503 h 21600"/>
              <a:gd name="T4" fmla="*/ 7203 w 14658"/>
              <a:gd name="T5" fmla="*/ 12135 h 21600"/>
              <a:gd name="T6" fmla="*/ 9385 w 14658"/>
              <a:gd name="T7" fmla="*/ 6795 h 21600"/>
              <a:gd name="T8" fmla="*/ 11566 w 14658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58" h="21600">
                <a:moveTo>
                  <a:pt x="2621" y="21600"/>
                </a:moveTo>
                <a:cubicBezTo>
                  <a:pt x="-3270" y="17474"/>
                  <a:pt x="2184" y="14562"/>
                  <a:pt x="5239" y="16503"/>
                </a:cubicBezTo>
                <a:cubicBezTo>
                  <a:pt x="10547" y="19877"/>
                  <a:pt x="12673" y="14697"/>
                  <a:pt x="7203" y="12135"/>
                </a:cubicBezTo>
                <a:cubicBezTo>
                  <a:pt x="3057" y="10193"/>
                  <a:pt x="6112" y="4854"/>
                  <a:pt x="9385" y="6795"/>
                </a:cubicBezTo>
                <a:cubicBezTo>
                  <a:pt x="12317" y="8535"/>
                  <a:pt x="18330" y="3155"/>
                  <a:pt x="11566" y="0"/>
                </a:cubicBezTo>
              </a:path>
            </a:pathLst>
          </a:custGeom>
          <a:noFill/>
          <a:ln w="50800">
            <a:solidFill>
              <a:srgbClr val="FF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7" name="AutoShape 27"/>
          <p:cNvSpPr>
            <a:spLocks/>
          </p:cNvSpPr>
          <p:nvPr/>
        </p:nvSpPr>
        <p:spPr bwMode="auto">
          <a:xfrm rot="12691312">
            <a:off x="9510300" y="3224932"/>
            <a:ext cx="185474" cy="245238"/>
          </a:xfrm>
          <a:custGeom>
            <a:avLst/>
            <a:gdLst>
              <a:gd name="T0" fmla="*/ 2621 w 14658"/>
              <a:gd name="T1" fmla="*/ 21600 h 21600"/>
              <a:gd name="T2" fmla="*/ 5239 w 14658"/>
              <a:gd name="T3" fmla="*/ 16503 h 21600"/>
              <a:gd name="T4" fmla="*/ 7203 w 14658"/>
              <a:gd name="T5" fmla="*/ 12135 h 21600"/>
              <a:gd name="T6" fmla="*/ 9385 w 14658"/>
              <a:gd name="T7" fmla="*/ 6795 h 21600"/>
              <a:gd name="T8" fmla="*/ 11566 w 14658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58" h="21600">
                <a:moveTo>
                  <a:pt x="2621" y="21600"/>
                </a:moveTo>
                <a:cubicBezTo>
                  <a:pt x="-3270" y="17474"/>
                  <a:pt x="2184" y="14562"/>
                  <a:pt x="5239" y="16503"/>
                </a:cubicBezTo>
                <a:cubicBezTo>
                  <a:pt x="10547" y="19877"/>
                  <a:pt x="12673" y="14697"/>
                  <a:pt x="7203" y="12135"/>
                </a:cubicBezTo>
                <a:cubicBezTo>
                  <a:pt x="3057" y="10193"/>
                  <a:pt x="6112" y="4854"/>
                  <a:pt x="9385" y="6795"/>
                </a:cubicBezTo>
                <a:cubicBezTo>
                  <a:pt x="12317" y="8535"/>
                  <a:pt x="18330" y="3155"/>
                  <a:pt x="11566" y="0"/>
                </a:cubicBezTo>
              </a:path>
            </a:pathLst>
          </a:custGeom>
          <a:noFill/>
          <a:ln w="50800">
            <a:solidFill>
              <a:srgbClr val="FF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8" name="AutoShape 28"/>
          <p:cNvSpPr>
            <a:spLocks/>
          </p:cNvSpPr>
          <p:nvPr/>
        </p:nvSpPr>
        <p:spPr bwMode="auto">
          <a:xfrm rot="8157296">
            <a:off x="10985849" y="3348582"/>
            <a:ext cx="185474" cy="245238"/>
          </a:xfrm>
          <a:custGeom>
            <a:avLst/>
            <a:gdLst>
              <a:gd name="T0" fmla="*/ 2621 w 14658"/>
              <a:gd name="T1" fmla="*/ 21600 h 21600"/>
              <a:gd name="T2" fmla="*/ 5239 w 14658"/>
              <a:gd name="T3" fmla="*/ 16503 h 21600"/>
              <a:gd name="T4" fmla="*/ 7203 w 14658"/>
              <a:gd name="T5" fmla="*/ 12135 h 21600"/>
              <a:gd name="T6" fmla="*/ 9385 w 14658"/>
              <a:gd name="T7" fmla="*/ 6795 h 21600"/>
              <a:gd name="T8" fmla="*/ 11566 w 14658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58" h="21600">
                <a:moveTo>
                  <a:pt x="2621" y="21600"/>
                </a:moveTo>
                <a:cubicBezTo>
                  <a:pt x="-3270" y="17474"/>
                  <a:pt x="2184" y="14562"/>
                  <a:pt x="5239" y="16503"/>
                </a:cubicBezTo>
                <a:cubicBezTo>
                  <a:pt x="10547" y="19877"/>
                  <a:pt x="12673" y="14697"/>
                  <a:pt x="7203" y="12135"/>
                </a:cubicBezTo>
                <a:cubicBezTo>
                  <a:pt x="3057" y="10193"/>
                  <a:pt x="6112" y="4854"/>
                  <a:pt x="9385" y="6795"/>
                </a:cubicBezTo>
                <a:cubicBezTo>
                  <a:pt x="12317" y="8535"/>
                  <a:pt x="18330" y="3155"/>
                  <a:pt x="11566" y="0"/>
                </a:cubicBezTo>
              </a:path>
            </a:pathLst>
          </a:custGeom>
          <a:noFill/>
          <a:ln w="50800">
            <a:solidFill>
              <a:srgbClr val="FF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599" y="6459785"/>
            <a:ext cx="5281863" cy="365125"/>
          </a:xfrm>
        </p:spPr>
        <p:txBody>
          <a:bodyPr/>
          <a:lstStyle/>
          <a:p>
            <a:r>
              <a:rPr lang="en-US" dirty="0" smtClean="0"/>
              <a:t>Hall A Collaboration Meeting	Elena Long &lt;ellie@jlab.org&gt;</a:t>
            </a:r>
            <a:endParaRPr lang="en-US" dirty="0"/>
          </a:p>
        </p:txBody>
      </p:sp>
      <p:pic>
        <p:nvPicPr>
          <p:cNvPr id="112" name="Picture 6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32013" y="100039"/>
            <a:ext cx="1739766" cy="229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5188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0.59857 0.01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22" y="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9" grpId="0" animBg="1"/>
      <p:bldP spid="90" grpId="0" animBg="1"/>
      <p:bldP spid="94" grpId="0" animBg="1"/>
      <p:bldP spid="99" grpId="0" animBg="1"/>
      <p:bldP spid="100" grpId="0" animBg="1"/>
      <p:bldP spid="102" grpId="0" animBg="1"/>
      <p:bldP spid="104" grpId="0" animBg="1"/>
      <p:bldP spid="105" grpId="0" animBg="1"/>
      <p:bldP spid="106" grpId="0" animBg="1"/>
      <p:bldP spid="107" grpId="0" animBg="1"/>
      <p:bldP spid="10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Measurements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b="1" dirty="0" smtClean="0"/>
              <a:t>Hall A Neutron Detector (HAND)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Neutrons detected using veto 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Details </a:t>
            </a:r>
            <a:r>
              <a:rPr lang="en-US" sz="1800" dirty="0">
                <a:solidFill>
                  <a:schemeClr val="bg1"/>
                </a:solidFill>
              </a:rPr>
              <a:t>in E. Long, Ph.D. Thesis, Kent State University, 2012 (arXiv:1209.2739)</a:t>
            </a:r>
          </a:p>
          <a:p>
            <a:endParaRPr lang="en-US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1" name="Rectangle 1"/>
          <p:cNvSpPr>
            <a:spLocks/>
          </p:cNvSpPr>
          <p:nvPr/>
        </p:nvSpPr>
        <p:spPr bwMode="auto">
          <a:xfrm>
            <a:off x="10475795" y="2497462"/>
            <a:ext cx="1343656" cy="1813523"/>
          </a:xfrm>
          <a:prstGeom prst="rect">
            <a:avLst/>
          </a:prstGeom>
          <a:solidFill>
            <a:srgbClr val="CCCCCC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" name="Rectangle 2"/>
          <p:cNvSpPr>
            <a:spLocks/>
          </p:cNvSpPr>
          <p:nvPr/>
        </p:nvSpPr>
        <p:spPr bwMode="auto">
          <a:xfrm>
            <a:off x="9123896" y="2761247"/>
            <a:ext cx="1343656" cy="1813523"/>
          </a:xfrm>
          <a:prstGeom prst="rect">
            <a:avLst/>
          </a:prstGeom>
          <a:solidFill>
            <a:srgbClr val="CCCCCC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" name="Rectangle 3"/>
          <p:cNvSpPr>
            <a:spLocks/>
          </p:cNvSpPr>
          <p:nvPr/>
        </p:nvSpPr>
        <p:spPr bwMode="auto">
          <a:xfrm>
            <a:off x="7771997" y="1854486"/>
            <a:ext cx="1343656" cy="1813523"/>
          </a:xfrm>
          <a:prstGeom prst="rect">
            <a:avLst/>
          </a:prstGeom>
          <a:solidFill>
            <a:srgbClr val="CCCCCC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" name="Rectangle 4"/>
          <p:cNvSpPr>
            <a:spLocks/>
          </p:cNvSpPr>
          <p:nvPr/>
        </p:nvSpPr>
        <p:spPr bwMode="auto">
          <a:xfrm>
            <a:off x="6420098" y="2439759"/>
            <a:ext cx="1343656" cy="1813523"/>
          </a:xfrm>
          <a:prstGeom prst="rect">
            <a:avLst/>
          </a:prstGeom>
          <a:solidFill>
            <a:srgbClr val="CCCCCC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6" name="Rectangle 6"/>
          <p:cNvSpPr>
            <a:spLocks/>
          </p:cNvSpPr>
          <p:nvPr/>
        </p:nvSpPr>
        <p:spPr bwMode="auto">
          <a:xfrm>
            <a:off x="6420098" y="626236"/>
            <a:ext cx="1343656" cy="1813523"/>
          </a:xfrm>
          <a:prstGeom prst="rect">
            <a:avLst/>
          </a:prstGeom>
          <a:solidFill>
            <a:srgbClr val="CCCCCC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7" name="Rectangle 7"/>
          <p:cNvSpPr>
            <a:spLocks/>
          </p:cNvSpPr>
          <p:nvPr/>
        </p:nvSpPr>
        <p:spPr bwMode="auto">
          <a:xfrm>
            <a:off x="6420098" y="4253282"/>
            <a:ext cx="1343656" cy="1813523"/>
          </a:xfrm>
          <a:prstGeom prst="rect">
            <a:avLst/>
          </a:prstGeom>
          <a:solidFill>
            <a:srgbClr val="CCCCCC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8" name="Rectangle 8"/>
          <p:cNvSpPr>
            <a:spLocks/>
          </p:cNvSpPr>
          <p:nvPr/>
        </p:nvSpPr>
        <p:spPr bwMode="auto">
          <a:xfrm>
            <a:off x="7771997" y="3676252"/>
            <a:ext cx="1343656" cy="1813523"/>
          </a:xfrm>
          <a:prstGeom prst="rect">
            <a:avLst/>
          </a:prstGeom>
          <a:solidFill>
            <a:srgbClr val="CCCCCC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1" name="Rectangle 11"/>
          <p:cNvSpPr>
            <a:spLocks/>
          </p:cNvSpPr>
          <p:nvPr/>
        </p:nvSpPr>
        <p:spPr bwMode="auto">
          <a:xfrm>
            <a:off x="9123896" y="939481"/>
            <a:ext cx="1343656" cy="1813523"/>
          </a:xfrm>
          <a:prstGeom prst="rect">
            <a:avLst/>
          </a:prstGeom>
          <a:solidFill>
            <a:srgbClr val="CCCCCC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" name="Rectangle 12"/>
          <p:cNvSpPr>
            <a:spLocks/>
          </p:cNvSpPr>
          <p:nvPr/>
        </p:nvSpPr>
        <p:spPr bwMode="auto">
          <a:xfrm>
            <a:off x="9123896" y="4583014"/>
            <a:ext cx="1343656" cy="1813523"/>
          </a:xfrm>
          <a:prstGeom prst="rect">
            <a:avLst/>
          </a:prstGeom>
          <a:solidFill>
            <a:srgbClr val="CCCCCC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3" name="Rectangle 13"/>
          <p:cNvSpPr>
            <a:spLocks/>
          </p:cNvSpPr>
          <p:nvPr/>
        </p:nvSpPr>
        <p:spPr bwMode="auto">
          <a:xfrm>
            <a:off x="10475795" y="683939"/>
            <a:ext cx="1343656" cy="1813523"/>
          </a:xfrm>
          <a:prstGeom prst="rect">
            <a:avLst/>
          </a:prstGeom>
          <a:solidFill>
            <a:srgbClr val="CCCCCC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5" name="Rectangle 15"/>
          <p:cNvSpPr>
            <a:spLocks/>
          </p:cNvSpPr>
          <p:nvPr/>
        </p:nvSpPr>
        <p:spPr bwMode="auto">
          <a:xfrm>
            <a:off x="10475795" y="4310985"/>
            <a:ext cx="1343656" cy="1813523"/>
          </a:xfrm>
          <a:prstGeom prst="rect">
            <a:avLst/>
          </a:prstGeom>
          <a:solidFill>
            <a:srgbClr val="CCCCCC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6" name="Rectangle 16"/>
          <p:cNvSpPr>
            <a:spLocks/>
          </p:cNvSpPr>
          <p:nvPr/>
        </p:nvSpPr>
        <p:spPr bwMode="auto">
          <a:xfrm>
            <a:off x="6172799" y="626236"/>
            <a:ext cx="181352" cy="1813523"/>
          </a:xfrm>
          <a:prstGeom prst="rect">
            <a:avLst/>
          </a:prstGeom>
          <a:solidFill>
            <a:srgbClr val="CCCCCC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7" name="Rectangle 17"/>
          <p:cNvSpPr>
            <a:spLocks/>
          </p:cNvSpPr>
          <p:nvPr/>
        </p:nvSpPr>
        <p:spPr bwMode="auto">
          <a:xfrm>
            <a:off x="6172799" y="2439759"/>
            <a:ext cx="181352" cy="1813523"/>
          </a:xfrm>
          <a:prstGeom prst="rect">
            <a:avLst/>
          </a:prstGeom>
          <a:solidFill>
            <a:srgbClr val="CCCCCC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8" name="Rectangle 18"/>
          <p:cNvSpPr>
            <a:spLocks/>
          </p:cNvSpPr>
          <p:nvPr/>
        </p:nvSpPr>
        <p:spPr bwMode="auto">
          <a:xfrm>
            <a:off x="6172799" y="4253282"/>
            <a:ext cx="181352" cy="1813523"/>
          </a:xfrm>
          <a:prstGeom prst="rect">
            <a:avLst/>
          </a:prstGeom>
          <a:solidFill>
            <a:srgbClr val="CCCCCC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" name="Oval 22"/>
          <p:cNvSpPr>
            <a:spLocks/>
          </p:cNvSpPr>
          <p:nvPr/>
        </p:nvSpPr>
        <p:spPr bwMode="auto">
          <a:xfrm flipH="1">
            <a:off x="4738466" y="3180624"/>
            <a:ext cx="321489" cy="321488"/>
          </a:xfrm>
          <a:prstGeom prst="ellipse">
            <a:avLst/>
          </a:prstGeom>
          <a:noFill/>
          <a:ln w="6350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FF33CC"/>
                </a:solidFill>
                <a:latin typeface="+mn-lt"/>
              </a:rPr>
              <a:t>n</a:t>
            </a:r>
            <a:endParaRPr lang="en-US" dirty="0">
              <a:solidFill>
                <a:srgbClr val="FF33CC"/>
              </a:solidFill>
              <a:latin typeface="+mn-lt"/>
            </a:endParaRPr>
          </a:p>
        </p:txBody>
      </p:sp>
      <p:sp>
        <p:nvSpPr>
          <p:cNvPr id="3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599" y="6459785"/>
            <a:ext cx="5281863" cy="365125"/>
          </a:xfrm>
        </p:spPr>
        <p:txBody>
          <a:bodyPr/>
          <a:lstStyle/>
          <a:p>
            <a:r>
              <a:rPr lang="en-US" dirty="0" smtClean="0"/>
              <a:t>Hall A Collaboration Meeting	Elena Long &lt;ellie@jlab.org&gt;</a:t>
            </a:r>
            <a:endParaRPr lang="en-US" dirty="0"/>
          </a:p>
        </p:txBody>
      </p:sp>
      <p:pic>
        <p:nvPicPr>
          <p:cNvPr id="36" name="Picture 6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32013" y="100039"/>
            <a:ext cx="1739766" cy="229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1028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0.61589 1.48148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12"/>
          <p:cNvSpPr>
            <a:spLocks/>
          </p:cNvSpPr>
          <p:nvPr/>
        </p:nvSpPr>
        <p:spPr bwMode="auto">
          <a:xfrm>
            <a:off x="9123896" y="4583014"/>
            <a:ext cx="1343656" cy="1813523"/>
          </a:xfrm>
          <a:prstGeom prst="rect">
            <a:avLst/>
          </a:prstGeom>
          <a:solidFill>
            <a:srgbClr val="CCCCCC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8" name="Rectangle 8"/>
          <p:cNvSpPr>
            <a:spLocks/>
          </p:cNvSpPr>
          <p:nvPr/>
        </p:nvSpPr>
        <p:spPr bwMode="auto">
          <a:xfrm>
            <a:off x="7771997" y="3676252"/>
            <a:ext cx="1343656" cy="1813523"/>
          </a:xfrm>
          <a:prstGeom prst="rect">
            <a:avLst/>
          </a:prstGeom>
          <a:solidFill>
            <a:srgbClr val="CCCCCC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" name="Rectangle 3"/>
          <p:cNvSpPr>
            <a:spLocks/>
          </p:cNvSpPr>
          <p:nvPr/>
        </p:nvSpPr>
        <p:spPr bwMode="auto">
          <a:xfrm>
            <a:off x="7771997" y="1866518"/>
            <a:ext cx="1343656" cy="1813523"/>
          </a:xfrm>
          <a:prstGeom prst="rect">
            <a:avLst/>
          </a:prstGeom>
          <a:solidFill>
            <a:srgbClr val="CCCCCC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1" name="Rectangle 11"/>
          <p:cNvSpPr>
            <a:spLocks/>
          </p:cNvSpPr>
          <p:nvPr/>
        </p:nvSpPr>
        <p:spPr bwMode="auto">
          <a:xfrm>
            <a:off x="9123896" y="939481"/>
            <a:ext cx="1343656" cy="1813523"/>
          </a:xfrm>
          <a:prstGeom prst="rect">
            <a:avLst/>
          </a:prstGeom>
          <a:solidFill>
            <a:srgbClr val="CCCCCC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755949" y="935467"/>
            <a:ext cx="2707593" cy="5469086"/>
            <a:chOff x="7755949" y="935467"/>
            <a:chExt cx="2707593" cy="5469086"/>
          </a:xfrm>
        </p:grpSpPr>
        <p:sp>
          <p:nvSpPr>
            <p:cNvPr id="360" name="Rectangle 12"/>
            <p:cNvSpPr>
              <a:spLocks/>
            </p:cNvSpPr>
            <p:nvPr/>
          </p:nvSpPr>
          <p:spPr bwMode="auto">
            <a:xfrm>
              <a:off x="9119880" y="4591030"/>
              <a:ext cx="1343656" cy="1813523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1pPr>
              <a:lvl2pPr marL="742950" indent="-28575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2pPr>
              <a:lvl3pPr marL="1143000" indent="-22860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3pPr>
              <a:lvl4pPr marL="1600200" indent="-22860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4pPr>
              <a:lvl5pPr marL="2057400" indent="-22860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59" name="Rectangle 8"/>
            <p:cNvSpPr>
              <a:spLocks/>
            </p:cNvSpPr>
            <p:nvPr/>
          </p:nvSpPr>
          <p:spPr bwMode="auto">
            <a:xfrm>
              <a:off x="7755949" y="3684268"/>
              <a:ext cx="1343656" cy="1813523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1pPr>
              <a:lvl2pPr marL="742950" indent="-28575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2pPr>
              <a:lvl3pPr marL="1143000" indent="-22860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3pPr>
              <a:lvl4pPr marL="1600200" indent="-22860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4pPr>
              <a:lvl5pPr marL="2057400" indent="-22860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58" name="Rectangle 3"/>
            <p:cNvSpPr>
              <a:spLocks/>
            </p:cNvSpPr>
            <p:nvPr/>
          </p:nvSpPr>
          <p:spPr bwMode="auto">
            <a:xfrm>
              <a:off x="7767981" y="1862502"/>
              <a:ext cx="1343656" cy="1813523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1pPr>
              <a:lvl2pPr marL="742950" indent="-28575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2pPr>
              <a:lvl3pPr marL="1143000" indent="-22860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3pPr>
              <a:lvl4pPr marL="1600200" indent="-22860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4pPr>
              <a:lvl5pPr marL="2057400" indent="-22860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57" name="Rectangle 11"/>
            <p:cNvSpPr>
              <a:spLocks/>
            </p:cNvSpPr>
            <p:nvPr/>
          </p:nvSpPr>
          <p:spPr bwMode="auto">
            <a:xfrm>
              <a:off x="9119886" y="935467"/>
              <a:ext cx="1343656" cy="1813523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1pPr>
              <a:lvl2pPr marL="742950" indent="-28575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2pPr>
              <a:lvl3pPr marL="1143000" indent="-22860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3pPr>
              <a:lvl4pPr marL="1600200" indent="-22860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4pPr>
              <a:lvl5pPr marL="2057400" indent="-22860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81" name="Rectangle 1"/>
          <p:cNvSpPr>
            <a:spLocks/>
          </p:cNvSpPr>
          <p:nvPr/>
        </p:nvSpPr>
        <p:spPr bwMode="auto">
          <a:xfrm>
            <a:off x="10475795" y="2497462"/>
            <a:ext cx="1343656" cy="1813523"/>
          </a:xfrm>
          <a:prstGeom prst="rect">
            <a:avLst/>
          </a:prstGeom>
          <a:solidFill>
            <a:srgbClr val="CCCCCC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" name="Rectangle 2"/>
          <p:cNvSpPr>
            <a:spLocks/>
          </p:cNvSpPr>
          <p:nvPr/>
        </p:nvSpPr>
        <p:spPr bwMode="auto">
          <a:xfrm>
            <a:off x="9123896" y="2761247"/>
            <a:ext cx="1343656" cy="1813523"/>
          </a:xfrm>
          <a:prstGeom prst="rect">
            <a:avLst/>
          </a:prstGeom>
          <a:solidFill>
            <a:srgbClr val="CCCCCC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" name="Rectangle 4"/>
          <p:cNvSpPr>
            <a:spLocks/>
          </p:cNvSpPr>
          <p:nvPr/>
        </p:nvSpPr>
        <p:spPr bwMode="auto">
          <a:xfrm>
            <a:off x="6420098" y="2439759"/>
            <a:ext cx="1343656" cy="1813523"/>
          </a:xfrm>
          <a:prstGeom prst="rect">
            <a:avLst/>
          </a:prstGeom>
          <a:solidFill>
            <a:srgbClr val="CCCCCC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6" name="Rectangle 6"/>
          <p:cNvSpPr>
            <a:spLocks/>
          </p:cNvSpPr>
          <p:nvPr/>
        </p:nvSpPr>
        <p:spPr bwMode="auto">
          <a:xfrm>
            <a:off x="6420098" y="626236"/>
            <a:ext cx="1343656" cy="1813523"/>
          </a:xfrm>
          <a:prstGeom prst="rect">
            <a:avLst/>
          </a:prstGeom>
          <a:solidFill>
            <a:srgbClr val="CCCCCC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7" name="Rectangle 7"/>
          <p:cNvSpPr>
            <a:spLocks/>
          </p:cNvSpPr>
          <p:nvPr/>
        </p:nvSpPr>
        <p:spPr bwMode="auto">
          <a:xfrm>
            <a:off x="6420098" y="4253282"/>
            <a:ext cx="1343656" cy="1813523"/>
          </a:xfrm>
          <a:prstGeom prst="rect">
            <a:avLst/>
          </a:prstGeom>
          <a:solidFill>
            <a:srgbClr val="CCCCCC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3" name="Rectangle 13"/>
          <p:cNvSpPr>
            <a:spLocks/>
          </p:cNvSpPr>
          <p:nvPr/>
        </p:nvSpPr>
        <p:spPr bwMode="auto">
          <a:xfrm>
            <a:off x="10475795" y="683939"/>
            <a:ext cx="1343656" cy="1813523"/>
          </a:xfrm>
          <a:prstGeom prst="rect">
            <a:avLst/>
          </a:prstGeom>
          <a:solidFill>
            <a:srgbClr val="CCCCCC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5" name="Rectangle 15"/>
          <p:cNvSpPr>
            <a:spLocks/>
          </p:cNvSpPr>
          <p:nvPr/>
        </p:nvSpPr>
        <p:spPr bwMode="auto">
          <a:xfrm>
            <a:off x="10475795" y="4310985"/>
            <a:ext cx="1343656" cy="1813523"/>
          </a:xfrm>
          <a:prstGeom prst="rect">
            <a:avLst/>
          </a:prstGeom>
          <a:solidFill>
            <a:srgbClr val="CCCCCC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6" name="Rectangle 16"/>
          <p:cNvSpPr>
            <a:spLocks/>
          </p:cNvSpPr>
          <p:nvPr/>
        </p:nvSpPr>
        <p:spPr bwMode="auto">
          <a:xfrm>
            <a:off x="6172799" y="626236"/>
            <a:ext cx="181352" cy="1813523"/>
          </a:xfrm>
          <a:prstGeom prst="rect">
            <a:avLst/>
          </a:prstGeom>
          <a:solidFill>
            <a:srgbClr val="CCCCCC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7" name="Rectangle 17"/>
          <p:cNvSpPr>
            <a:spLocks/>
          </p:cNvSpPr>
          <p:nvPr/>
        </p:nvSpPr>
        <p:spPr bwMode="auto">
          <a:xfrm>
            <a:off x="6172799" y="2439759"/>
            <a:ext cx="181352" cy="1813523"/>
          </a:xfrm>
          <a:prstGeom prst="rect">
            <a:avLst/>
          </a:prstGeom>
          <a:solidFill>
            <a:srgbClr val="CCCCCC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8" name="Rectangle 18"/>
          <p:cNvSpPr>
            <a:spLocks/>
          </p:cNvSpPr>
          <p:nvPr/>
        </p:nvSpPr>
        <p:spPr bwMode="auto">
          <a:xfrm>
            <a:off x="6172799" y="4253282"/>
            <a:ext cx="181352" cy="1813523"/>
          </a:xfrm>
          <a:prstGeom prst="rect">
            <a:avLst/>
          </a:prstGeom>
          <a:solidFill>
            <a:srgbClr val="CCCCCC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3" name="Rectangle 8"/>
          <p:cNvSpPr>
            <a:spLocks/>
          </p:cNvSpPr>
          <p:nvPr/>
        </p:nvSpPr>
        <p:spPr bwMode="auto">
          <a:xfrm>
            <a:off x="9118308" y="2758670"/>
            <a:ext cx="1345672" cy="1816245"/>
          </a:xfrm>
          <a:prstGeom prst="rect">
            <a:avLst/>
          </a:prstGeom>
          <a:solidFill>
            <a:srgbClr val="0B67FE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7" name="Rectangle 12"/>
          <p:cNvSpPr>
            <a:spLocks/>
          </p:cNvSpPr>
          <p:nvPr/>
        </p:nvSpPr>
        <p:spPr bwMode="auto">
          <a:xfrm>
            <a:off x="10472236" y="2494489"/>
            <a:ext cx="1345672" cy="1816245"/>
          </a:xfrm>
          <a:prstGeom prst="rect">
            <a:avLst/>
          </a:prstGeom>
          <a:solidFill>
            <a:srgbClr val="0B67FE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3" name="AutoShape 138"/>
          <p:cNvSpPr>
            <a:spLocks/>
          </p:cNvSpPr>
          <p:nvPr/>
        </p:nvSpPr>
        <p:spPr bwMode="auto">
          <a:xfrm rot="8613222">
            <a:off x="10128243" y="3280841"/>
            <a:ext cx="185752" cy="244574"/>
          </a:xfrm>
          <a:custGeom>
            <a:avLst/>
            <a:gdLst>
              <a:gd name="T0" fmla="*/ 2621 w 14658"/>
              <a:gd name="T1" fmla="*/ 21600 h 21600"/>
              <a:gd name="T2" fmla="*/ 5239 w 14658"/>
              <a:gd name="T3" fmla="*/ 16503 h 21600"/>
              <a:gd name="T4" fmla="*/ 7203 w 14658"/>
              <a:gd name="T5" fmla="*/ 12135 h 21600"/>
              <a:gd name="T6" fmla="*/ 9385 w 14658"/>
              <a:gd name="T7" fmla="*/ 6795 h 21600"/>
              <a:gd name="T8" fmla="*/ 11566 w 14658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58" h="21600">
                <a:moveTo>
                  <a:pt x="2621" y="21600"/>
                </a:moveTo>
                <a:cubicBezTo>
                  <a:pt x="-3270" y="17474"/>
                  <a:pt x="2184" y="14562"/>
                  <a:pt x="5239" y="16503"/>
                </a:cubicBezTo>
                <a:cubicBezTo>
                  <a:pt x="10547" y="19877"/>
                  <a:pt x="12673" y="14697"/>
                  <a:pt x="7203" y="12135"/>
                </a:cubicBezTo>
                <a:cubicBezTo>
                  <a:pt x="3057" y="10193"/>
                  <a:pt x="6112" y="4854"/>
                  <a:pt x="9385" y="6795"/>
                </a:cubicBezTo>
                <a:cubicBezTo>
                  <a:pt x="12317" y="8535"/>
                  <a:pt x="18330" y="3155"/>
                  <a:pt x="11566" y="0"/>
                </a:cubicBezTo>
              </a:path>
            </a:pathLst>
          </a:custGeom>
          <a:noFill/>
          <a:ln w="50800">
            <a:solidFill>
              <a:srgbClr val="FF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4" name="AutoShape 139"/>
          <p:cNvSpPr>
            <a:spLocks/>
          </p:cNvSpPr>
          <p:nvPr/>
        </p:nvSpPr>
        <p:spPr bwMode="auto">
          <a:xfrm rot="11616500">
            <a:off x="11102411" y="3008404"/>
            <a:ext cx="185752" cy="244574"/>
          </a:xfrm>
          <a:custGeom>
            <a:avLst/>
            <a:gdLst>
              <a:gd name="T0" fmla="*/ 2621 w 14658"/>
              <a:gd name="T1" fmla="*/ 21600 h 21600"/>
              <a:gd name="T2" fmla="*/ 5239 w 14658"/>
              <a:gd name="T3" fmla="*/ 16503 h 21600"/>
              <a:gd name="T4" fmla="*/ 7203 w 14658"/>
              <a:gd name="T5" fmla="*/ 12135 h 21600"/>
              <a:gd name="T6" fmla="*/ 9385 w 14658"/>
              <a:gd name="T7" fmla="*/ 6795 h 21600"/>
              <a:gd name="T8" fmla="*/ 11566 w 14658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58" h="21600">
                <a:moveTo>
                  <a:pt x="2621" y="21600"/>
                </a:moveTo>
                <a:cubicBezTo>
                  <a:pt x="-3270" y="17474"/>
                  <a:pt x="2184" y="14562"/>
                  <a:pt x="5239" y="16503"/>
                </a:cubicBezTo>
                <a:cubicBezTo>
                  <a:pt x="10547" y="19877"/>
                  <a:pt x="12673" y="14697"/>
                  <a:pt x="7203" y="12135"/>
                </a:cubicBezTo>
                <a:cubicBezTo>
                  <a:pt x="3057" y="10193"/>
                  <a:pt x="6112" y="4854"/>
                  <a:pt x="9385" y="6795"/>
                </a:cubicBezTo>
                <a:cubicBezTo>
                  <a:pt x="12317" y="8535"/>
                  <a:pt x="18330" y="3155"/>
                  <a:pt x="11566" y="0"/>
                </a:cubicBezTo>
              </a:path>
            </a:pathLst>
          </a:custGeom>
          <a:noFill/>
          <a:ln w="50800">
            <a:solidFill>
              <a:srgbClr val="FF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8" name="Oval 22"/>
          <p:cNvSpPr>
            <a:spLocks/>
          </p:cNvSpPr>
          <p:nvPr/>
        </p:nvSpPr>
        <p:spPr bwMode="auto">
          <a:xfrm flipH="1">
            <a:off x="6549938" y="760087"/>
            <a:ext cx="321489" cy="321488"/>
          </a:xfrm>
          <a:prstGeom prst="ellips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p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19" name="Oval 22"/>
          <p:cNvSpPr>
            <a:spLocks/>
          </p:cNvSpPr>
          <p:nvPr/>
        </p:nvSpPr>
        <p:spPr bwMode="auto">
          <a:xfrm flipH="1">
            <a:off x="7183604" y="1044836"/>
            <a:ext cx="321489" cy="321488"/>
          </a:xfrm>
          <a:prstGeom prst="ellips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p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20" name="Oval 22"/>
          <p:cNvSpPr>
            <a:spLocks/>
          </p:cNvSpPr>
          <p:nvPr/>
        </p:nvSpPr>
        <p:spPr bwMode="auto">
          <a:xfrm flipH="1">
            <a:off x="6774527" y="1465941"/>
            <a:ext cx="321489" cy="321488"/>
          </a:xfrm>
          <a:prstGeom prst="ellips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p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21" name="Oval 22"/>
          <p:cNvSpPr>
            <a:spLocks/>
          </p:cNvSpPr>
          <p:nvPr/>
        </p:nvSpPr>
        <p:spPr bwMode="auto">
          <a:xfrm flipH="1">
            <a:off x="6569990" y="2320178"/>
            <a:ext cx="321489" cy="321488"/>
          </a:xfrm>
          <a:prstGeom prst="ellips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p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23" name="Oval 22"/>
          <p:cNvSpPr>
            <a:spLocks/>
          </p:cNvSpPr>
          <p:nvPr/>
        </p:nvSpPr>
        <p:spPr bwMode="auto">
          <a:xfrm flipH="1">
            <a:off x="7062683" y="2757032"/>
            <a:ext cx="321489" cy="321488"/>
          </a:xfrm>
          <a:prstGeom prst="ellips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p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24" name="Oval 22"/>
          <p:cNvSpPr>
            <a:spLocks/>
          </p:cNvSpPr>
          <p:nvPr/>
        </p:nvSpPr>
        <p:spPr bwMode="auto">
          <a:xfrm flipH="1">
            <a:off x="6666243" y="3848196"/>
            <a:ext cx="321489" cy="321488"/>
          </a:xfrm>
          <a:prstGeom prst="ellips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p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25" name="Oval 22"/>
          <p:cNvSpPr>
            <a:spLocks/>
          </p:cNvSpPr>
          <p:nvPr/>
        </p:nvSpPr>
        <p:spPr bwMode="auto">
          <a:xfrm flipH="1">
            <a:off x="7352046" y="4353523"/>
            <a:ext cx="321489" cy="321488"/>
          </a:xfrm>
          <a:prstGeom prst="ellips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p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26" name="Oval 22"/>
          <p:cNvSpPr>
            <a:spLocks/>
          </p:cNvSpPr>
          <p:nvPr/>
        </p:nvSpPr>
        <p:spPr bwMode="auto">
          <a:xfrm flipH="1">
            <a:off x="7508457" y="2380342"/>
            <a:ext cx="321489" cy="321488"/>
          </a:xfrm>
          <a:prstGeom prst="ellips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p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27" name="Oval 22"/>
          <p:cNvSpPr>
            <a:spLocks/>
          </p:cNvSpPr>
          <p:nvPr/>
        </p:nvSpPr>
        <p:spPr bwMode="auto">
          <a:xfrm flipH="1">
            <a:off x="6810620" y="4882912"/>
            <a:ext cx="321489" cy="321488"/>
          </a:xfrm>
          <a:prstGeom prst="ellips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p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28" name="Oval 22"/>
          <p:cNvSpPr>
            <a:spLocks/>
          </p:cNvSpPr>
          <p:nvPr/>
        </p:nvSpPr>
        <p:spPr bwMode="auto">
          <a:xfrm flipH="1">
            <a:off x="7315950" y="5291988"/>
            <a:ext cx="321489" cy="321488"/>
          </a:xfrm>
          <a:prstGeom prst="ellips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p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29" name="Oval 22"/>
          <p:cNvSpPr>
            <a:spLocks/>
          </p:cNvSpPr>
          <p:nvPr/>
        </p:nvSpPr>
        <p:spPr bwMode="auto">
          <a:xfrm flipH="1">
            <a:off x="6654210" y="5496525"/>
            <a:ext cx="321489" cy="321488"/>
          </a:xfrm>
          <a:prstGeom prst="ellips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p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30" name="Oval 22"/>
          <p:cNvSpPr>
            <a:spLocks/>
          </p:cNvSpPr>
          <p:nvPr/>
        </p:nvSpPr>
        <p:spPr bwMode="auto">
          <a:xfrm flipH="1">
            <a:off x="9192871" y="3148140"/>
            <a:ext cx="321489" cy="321488"/>
          </a:xfrm>
          <a:prstGeom prst="ellips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p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31" name="Oval 22"/>
          <p:cNvSpPr>
            <a:spLocks/>
          </p:cNvSpPr>
          <p:nvPr/>
        </p:nvSpPr>
        <p:spPr bwMode="auto">
          <a:xfrm flipH="1">
            <a:off x="9301161" y="1032803"/>
            <a:ext cx="321489" cy="321488"/>
          </a:xfrm>
          <a:prstGeom prst="ellips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p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32" name="Oval 22"/>
          <p:cNvSpPr>
            <a:spLocks/>
          </p:cNvSpPr>
          <p:nvPr/>
        </p:nvSpPr>
        <p:spPr bwMode="auto">
          <a:xfrm flipH="1">
            <a:off x="9808057" y="1368743"/>
            <a:ext cx="321489" cy="321488"/>
          </a:xfrm>
          <a:prstGeom prst="ellips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p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33" name="Oval 22"/>
          <p:cNvSpPr>
            <a:spLocks/>
          </p:cNvSpPr>
          <p:nvPr/>
        </p:nvSpPr>
        <p:spPr bwMode="auto">
          <a:xfrm flipH="1">
            <a:off x="9425138" y="1918462"/>
            <a:ext cx="321489" cy="321488"/>
          </a:xfrm>
          <a:prstGeom prst="ellips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p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34" name="Oval 22"/>
          <p:cNvSpPr>
            <a:spLocks/>
          </p:cNvSpPr>
          <p:nvPr/>
        </p:nvSpPr>
        <p:spPr bwMode="auto">
          <a:xfrm flipH="1">
            <a:off x="8597564" y="2641666"/>
            <a:ext cx="321489" cy="321488"/>
          </a:xfrm>
          <a:prstGeom prst="ellips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p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35" name="Oval 22"/>
          <p:cNvSpPr>
            <a:spLocks/>
          </p:cNvSpPr>
          <p:nvPr/>
        </p:nvSpPr>
        <p:spPr bwMode="auto">
          <a:xfrm flipH="1">
            <a:off x="8122336" y="1999402"/>
            <a:ext cx="321489" cy="321488"/>
          </a:xfrm>
          <a:prstGeom prst="ellips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p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36" name="Oval 22"/>
          <p:cNvSpPr>
            <a:spLocks/>
          </p:cNvSpPr>
          <p:nvPr/>
        </p:nvSpPr>
        <p:spPr bwMode="auto">
          <a:xfrm flipH="1">
            <a:off x="8342286" y="4008940"/>
            <a:ext cx="321489" cy="321488"/>
          </a:xfrm>
          <a:prstGeom prst="ellips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p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37" name="Oval 22"/>
          <p:cNvSpPr>
            <a:spLocks/>
          </p:cNvSpPr>
          <p:nvPr/>
        </p:nvSpPr>
        <p:spPr bwMode="auto">
          <a:xfrm flipH="1">
            <a:off x="8013847" y="4716889"/>
            <a:ext cx="321489" cy="321488"/>
          </a:xfrm>
          <a:prstGeom prst="ellips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p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38" name="Oval 22"/>
          <p:cNvSpPr>
            <a:spLocks/>
          </p:cNvSpPr>
          <p:nvPr/>
        </p:nvSpPr>
        <p:spPr bwMode="auto">
          <a:xfrm flipH="1">
            <a:off x="8836836" y="4967750"/>
            <a:ext cx="321489" cy="321488"/>
          </a:xfrm>
          <a:prstGeom prst="ellips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p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39" name="Oval 22"/>
          <p:cNvSpPr>
            <a:spLocks/>
          </p:cNvSpPr>
          <p:nvPr/>
        </p:nvSpPr>
        <p:spPr bwMode="auto">
          <a:xfrm flipH="1">
            <a:off x="10060374" y="2463140"/>
            <a:ext cx="321489" cy="321488"/>
          </a:xfrm>
          <a:prstGeom prst="ellips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p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40" name="Oval 22"/>
          <p:cNvSpPr>
            <a:spLocks/>
          </p:cNvSpPr>
          <p:nvPr/>
        </p:nvSpPr>
        <p:spPr bwMode="auto">
          <a:xfrm flipH="1">
            <a:off x="10548766" y="884196"/>
            <a:ext cx="321489" cy="321488"/>
          </a:xfrm>
          <a:prstGeom prst="ellips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p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41" name="Oval 22"/>
          <p:cNvSpPr>
            <a:spLocks/>
          </p:cNvSpPr>
          <p:nvPr/>
        </p:nvSpPr>
        <p:spPr bwMode="auto">
          <a:xfrm flipH="1">
            <a:off x="11314328" y="1674308"/>
            <a:ext cx="321489" cy="321488"/>
          </a:xfrm>
          <a:prstGeom prst="ellips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p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42" name="Oval 22"/>
          <p:cNvSpPr>
            <a:spLocks/>
          </p:cNvSpPr>
          <p:nvPr/>
        </p:nvSpPr>
        <p:spPr bwMode="auto">
          <a:xfrm flipH="1">
            <a:off x="10646590" y="1513564"/>
            <a:ext cx="321489" cy="321488"/>
          </a:xfrm>
          <a:prstGeom prst="ellips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p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43" name="Oval 22"/>
          <p:cNvSpPr>
            <a:spLocks/>
          </p:cNvSpPr>
          <p:nvPr/>
        </p:nvSpPr>
        <p:spPr bwMode="auto">
          <a:xfrm flipH="1">
            <a:off x="11314328" y="778737"/>
            <a:ext cx="321489" cy="321488"/>
          </a:xfrm>
          <a:prstGeom prst="ellips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p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44" name="Oval 22"/>
          <p:cNvSpPr>
            <a:spLocks/>
          </p:cNvSpPr>
          <p:nvPr/>
        </p:nvSpPr>
        <p:spPr bwMode="auto">
          <a:xfrm flipH="1">
            <a:off x="10647338" y="3464779"/>
            <a:ext cx="321489" cy="321488"/>
          </a:xfrm>
          <a:prstGeom prst="ellips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p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45" name="Oval 22"/>
          <p:cNvSpPr>
            <a:spLocks/>
          </p:cNvSpPr>
          <p:nvPr/>
        </p:nvSpPr>
        <p:spPr bwMode="auto">
          <a:xfrm flipH="1">
            <a:off x="9896989" y="4330428"/>
            <a:ext cx="321489" cy="321488"/>
          </a:xfrm>
          <a:prstGeom prst="ellips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p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46" name="Oval 22"/>
          <p:cNvSpPr>
            <a:spLocks/>
          </p:cNvSpPr>
          <p:nvPr/>
        </p:nvSpPr>
        <p:spPr bwMode="auto">
          <a:xfrm flipH="1">
            <a:off x="9168783" y="4103730"/>
            <a:ext cx="321489" cy="321488"/>
          </a:xfrm>
          <a:prstGeom prst="ellips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p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47" name="Oval 22"/>
          <p:cNvSpPr>
            <a:spLocks/>
          </p:cNvSpPr>
          <p:nvPr/>
        </p:nvSpPr>
        <p:spPr bwMode="auto">
          <a:xfrm flipH="1">
            <a:off x="11373227" y="3300812"/>
            <a:ext cx="348167" cy="321488"/>
          </a:xfrm>
          <a:prstGeom prst="ellips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p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48" name="Oval 22"/>
          <p:cNvSpPr>
            <a:spLocks/>
          </p:cNvSpPr>
          <p:nvPr/>
        </p:nvSpPr>
        <p:spPr bwMode="auto">
          <a:xfrm flipH="1">
            <a:off x="9338336" y="4787151"/>
            <a:ext cx="321489" cy="321488"/>
          </a:xfrm>
          <a:prstGeom prst="ellips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p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49" name="Oval 22"/>
          <p:cNvSpPr>
            <a:spLocks/>
          </p:cNvSpPr>
          <p:nvPr/>
        </p:nvSpPr>
        <p:spPr bwMode="auto">
          <a:xfrm flipH="1">
            <a:off x="10060373" y="5318355"/>
            <a:ext cx="321489" cy="321488"/>
          </a:xfrm>
          <a:prstGeom prst="ellips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p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50" name="Oval 22"/>
          <p:cNvSpPr>
            <a:spLocks/>
          </p:cNvSpPr>
          <p:nvPr/>
        </p:nvSpPr>
        <p:spPr bwMode="auto">
          <a:xfrm flipH="1">
            <a:off x="11212483" y="5438795"/>
            <a:ext cx="321489" cy="321488"/>
          </a:xfrm>
          <a:prstGeom prst="ellips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p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51" name="Oval 22"/>
          <p:cNvSpPr>
            <a:spLocks/>
          </p:cNvSpPr>
          <p:nvPr/>
        </p:nvSpPr>
        <p:spPr bwMode="auto">
          <a:xfrm flipH="1">
            <a:off x="11386200" y="4967750"/>
            <a:ext cx="321489" cy="321488"/>
          </a:xfrm>
          <a:prstGeom prst="ellips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p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52" name="Oval 22"/>
          <p:cNvSpPr>
            <a:spLocks/>
          </p:cNvSpPr>
          <p:nvPr/>
        </p:nvSpPr>
        <p:spPr bwMode="auto">
          <a:xfrm flipH="1">
            <a:off x="11400020" y="2270772"/>
            <a:ext cx="321489" cy="321488"/>
          </a:xfrm>
          <a:prstGeom prst="ellips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p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53" name="Oval 22"/>
          <p:cNvSpPr>
            <a:spLocks/>
          </p:cNvSpPr>
          <p:nvPr/>
        </p:nvSpPr>
        <p:spPr bwMode="auto">
          <a:xfrm flipH="1">
            <a:off x="10671597" y="2236530"/>
            <a:ext cx="321489" cy="321488"/>
          </a:xfrm>
          <a:prstGeom prst="ellips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p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54" name="Oval 22"/>
          <p:cNvSpPr>
            <a:spLocks/>
          </p:cNvSpPr>
          <p:nvPr/>
        </p:nvSpPr>
        <p:spPr bwMode="auto">
          <a:xfrm flipH="1">
            <a:off x="11326591" y="3848196"/>
            <a:ext cx="321489" cy="321488"/>
          </a:xfrm>
          <a:prstGeom prst="ellips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p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55" name="Oval 22"/>
          <p:cNvSpPr>
            <a:spLocks/>
          </p:cNvSpPr>
          <p:nvPr/>
        </p:nvSpPr>
        <p:spPr bwMode="auto">
          <a:xfrm flipH="1">
            <a:off x="9423955" y="5593233"/>
            <a:ext cx="321489" cy="321488"/>
          </a:xfrm>
          <a:prstGeom prst="ellips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p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Measurements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b="1" dirty="0" smtClean="0"/>
              <a:t>Hall A Neutron Detector (HAND)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Neutrons detected using veto 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Details </a:t>
            </a:r>
            <a:r>
              <a:rPr lang="en-US" sz="1800" dirty="0">
                <a:solidFill>
                  <a:schemeClr val="bg1"/>
                </a:solidFill>
              </a:rPr>
              <a:t>in E. Long, Ph.D. Thesis, Kent State University, 2012 (arXiv:1209.2739)</a:t>
            </a:r>
          </a:p>
          <a:p>
            <a:endParaRPr lang="en-US" sz="18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02" name="Oval 22"/>
          <p:cNvSpPr>
            <a:spLocks/>
          </p:cNvSpPr>
          <p:nvPr/>
        </p:nvSpPr>
        <p:spPr bwMode="auto">
          <a:xfrm flipH="1">
            <a:off x="4738466" y="3180624"/>
            <a:ext cx="321489" cy="321488"/>
          </a:xfrm>
          <a:prstGeom prst="ellipse">
            <a:avLst/>
          </a:prstGeom>
          <a:noFill/>
          <a:ln w="6350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FF33CC"/>
                </a:solidFill>
                <a:latin typeface="+mn-lt"/>
              </a:rPr>
              <a:t>n</a:t>
            </a:r>
            <a:endParaRPr lang="en-US" dirty="0">
              <a:solidFill>
                <a:srgbClr val="FF33CC"/>
              </a:solidFill>
              <a:latin typeface="+mn-lt"/>
            </a:endParaRPr>
          </a:p>
        </p:txBody>
      </p:sp>
      <p:sp>
        <p:nvSpPr>
          <p:cNvPr id="36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599" y="6459785"/>
            <a:ext cx="5281863" cy="365125"/>
          </a:xfrm>
        </p:spPr>
        <p:txBody>
          <a:bodyPr/>
          <a:lstStyle/>
          <a:p>
            <a:r>
              <a:rPr lang="en-US" dirty="0" smtClean="0"/>
              <a:t>Hall A Collaboration Meeting	Elena Long &lt;ellie@jlab.org&gt;</a:t>
            </a:r>
            <a:endParaRPr lang="en-US" dirty="0"/>
          </a:p>
        </p:txBody>
      </p:sp>
      <p:pic>
        <p:nvPicPr>
          <p:cNvPr id="362" name="Picture 6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32013" y="100039"/>
            <a:ext cx="1739766" cy="229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3" name="Oval 22"/>
          <p:cNvSpPr>
            <a:spLocks/>
          </p:cNvSpPr>
          <p:nvPr/>
        </p:nvSpPr>
        <p:spPr bwMode="auto">
          <a:xfrm flipH="1">
            <a:off x="10674966" y="4838555"/>
            <a:ext cx="321489" cy="321488"/>
          </a:xfrm>
          <a:prstGeom prst="ellips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p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12" name="AutoShape 137"/>
          <p:cNvSpPr>
            <a:spLocks/>
          </p:cNvSpPr>
          <p:nvPr/>
        </p:nvSpPr>
        <p:spPr bwMode="auto">
          <a:xfrm rot="12691312">
            <a:off x="9517325" y="3223051"/>
            <a:ext cx="185752" cy="245606"/>
          </a:xfrm>
          <a:custGeom>
            <a:avLst/>
            <a:gdLst>
              <a:gd name="T0" fmla="*/ 2621 w 14658"/>
              <a:gd name="T1" fmla="*/ 21600 h 21600"/>
              <a:gd name="T2" fmla="*/ 5239 w 14658"/>
              <a:gd name="T3" fmla="*/ 16503 h 21600"/>
              <a:gd name="T4" fmla="*/ 7203 w 14658"/>
              <a:gd name="T5" fmla="*/ 12135 h 21600"/>
              <a:gd name="T6" fmla="*/ 9385 w 14658"/>
              <a:gd name="T7" fmla="*/ 6795 h 21600"/>
              <a:gd name="T8" fmla="*/ 11566 w 14658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58" h="21600">
                <a:moveTo>
                  <a:pt x="2621" y="21600"/>
                </a:moveTo>
                <a:cubicBezTo>
                  <a:pt x="-3270" y="17474"/>
                  <a:pt x="2184" y="14562"/>
                  <a:pt x="5239" y="16503"/>
                </a:cubicBezTo>
                <a:cubicBezTo>
                  <a:pt x="10547" y="19877"/>
                  <a:pt x="12673" y="14697"/>
                  <a:pt x="7203" y="12135"/>
                </a:cubicBezTo>
                <a:cubicBezTo>
                  <a:pt x="3057" y="10193"/>
                  <a:pt x="6112" y="4854"/>
                  <a:pt x="9385" y="6795"/>
                </a:cubicBezTo>
                <a:cubicBezTo>
                  <a:pt x="12317" y="8535"/>
                  <a:pt x="18330" y="3155"/>
                  <a:pt x="11566" y="0"/>
                </a:cubicBezTo>
              </a:path>
            </a:pathLst>
          </a:custGeom>
          <a:noFill/>
          <a:ln w="50800">
            <a:solidFill>
              <a:srgbClr val="FF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010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0.34219 0.00185 C 0.43334 0.09375 0.54532 0.18356 0.63659 0.2754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23" y="137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2.5E-6 2.59259E-6 L 0.26549 -0.0743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7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87" grpId="0" animBg="1"/>
      <p:bldP spid="313" grpId="0" animBg="1"/>
      <p:bldP spid="314" grpId="0" animBg="1"/>
      <p:bldP spid="330" grpId="0" animBg="1"/>
      <p:bldP spid="102" grpId="0" animBg="1"/>
      <p:bldP spid="3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Measurements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b="1" dirty="0" smtClean="0"/>
              <a:t>Hall A Neutron Detector (HAND)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Neutrons detected using veto 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Details </a:t>
            </a:r>
            <a:r>
              <a:rPr lang="en-US" sz="1800" dirty="0">
                <a:solidFill>
                  <a:schemeClr val="bg1"/>
                </a:solidFill>
              </a:rPr>
              <a:t>in E. Long, Ph.D. Thesis, Kent State University, 2012 (arXiv:1209.2739)</a:t>
            </a:r>
          </a:p>
          <a:p>
            <a:endParaRPr lang="en-US" sz="18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599" y="6459785"/>
            <a:ext cx="5281863" cy="365125"/>
          </a:xfrm>
        </p:spPr>
        <p:txBody>
          <a:bodyPr/>
          <a:lstStyle/>
          <a:p>
            <a:r>
              <a:rPr lang="en-US" dirty="0" smtClean="0"/>
              <a:t>Hall A Collaboration Meeting	Elena Long &lt;ellie@jlab.org&gt;</a:t>
            </a:r>
            <a:endParaRPr lang="en-US" dirty="0"/>
          </a:p>
        </p:txBody>
      </p:sp>
      <p:pic>
        <p:nvPicPr>
          <p:cNvPr id="36" name="Picture 6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32013" y="100039"/>
            <a:ext cx="1739766" cy="229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042" y="98955"/>
            <a:ext cx="4851088" cy="620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901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Measurements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b="1" dirty="0" smtClean="0"/>
              <a:t>Hall A Neutron Detector (HAND)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Time-of-Flight background subtracted from the neutron peak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Details </a:t>
            </a:r>
            <a:r>
              <a:rPr lang="en-US" sz="1800" dirty="0">
                <a:solidFill>
                  <a:schemeClr val="bg1"/>
                </a:solidFill>
              </a:rPr>
              <a:t>in E. Long, Ph.D. Thesis, Kent State University, 2012 (arXiv:1209.2739)</a:t>
            </a:r>
          </a:p>
          <a:p>
            <a:endParaRPr lang="en-US" sz="18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599" y="6459785"/>
            <a:ext cx="5281863" cy="365125"/>
          </a:xfrm>
        </p:spPr>
        <p:txBody>
          <a:bodyPr/>
          <a:lstStyle/>
          <a:p>
            <a:r>
              <a:rPr lang="en-US" dirty="0" smtClean="0"/>
              <a:t>Hall A Collaboration Meeting	Elena Long &lt;ellie@jlab.org&gt;</a:t>
            </a:r>
            <a:endParaRPr lang="en-US" dirty="0"/>
          </a:p>
        </p:txBody>
      </p:sp>
      <p:pic>
        <p:nvPicPr>
          <p:cNvPr id="36" name="Picture 6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32013" y="100039"/>
            <a:ext cx="1739766" cy="229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58" y="603583"/>
            <a:ext cx="7797406" cy="2607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352" y="3792798"/>
            <a:ext cx="7801819" cy="26388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62122" y="297769"/>
            <a:ext cx="3601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latin typeface="+mj-lt"/>
              </a:rPr>
              <a:t>Q</a:t>
            </a:r>
            <a:r>
              <a:rPr lang="en-US" sz="2800" b="1" baseline="30000" dirty="0" smtClean="0">
                <a:latin typeface="+mj-lt"/>
              </a:rPr>
              <a:t>2 </a:t>
            </a:r>
            <a:r>
              <a:rPr lang="en-US" sz="2800" b="1" dirty="0" smtClean="0">
                <a:latin typeface="+mj-lt"/>
              </a:rPr>
              <a:t>= 0.1 </a:t>
            </a:r>
            <a:r>
              <a:rPr lang="en-US" sz="2800" b="1" dirty="0" err="1" smtClean="0">
                <a:latin typeface="+mj-lt"/>
              </a:rPr>
              <a:t>ToF</a:t>
            </a:r>
            <a:r>
              <a:rPr lang="en-US" sz="2800" b="1" dirty="0" smtClean="0">
                <a:latin typeface="+mj-lt"/>
              </a:rPr>
              <a:t> Background</a:t>
            </a:r>
            <a:endParaRPr lang="en-US" sz="2800" b="1" i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0591" y="3494664"/>
            <a:ext cx="4439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latin typeface="+mj-lt"/>
              </a:rPr>
              <a:t>Q</a:t>
            </a:r>
            <a:r>
              <a:rPr lang="en-US" sz="2800" b="1" baseline="30000" dirty="0" smtClean="0">
                <a:latin typeface="+mj-lt"/>
              </a:rPr>
              <a:t>2 </a:t>
            </a:r>
            <a:r>
              <a:rPr lang="en-US" sz="2800" b="1" dirty="0" smtClean="0">
                <a:latin typeface="+mj-lt"/>
              </a:rPr>
              <a:t>= 0.5 &amp; 1.0 </a:t>
            </a:r>
            <a:r>
              <a:rPr lang="en-US" sz="2800" b="1" dirty="0" err="1" smtClean="0">
                <a:latin typeface="+mj-lt"/>
              </a:rPr>
              <a:t>ToF</a:t>
            </a:r>
            <a:r>
              <a:rPr lang="en-US" sz="2800" b="1" dirty="0" smtClean="0">
                <a:latin typeface="+mj-lt"/>
              </a:rPr>
              <a:t> Background</a:t>
            </a:r>
            <a:endParaRPr lang="en-US" sz="2800" b="1" i="1" dirty="0">
              <a:latin typeface="+mj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658101" y="1353326"/>
            <a:ext cx="1297105" cy="4521218"/>
            <a:chOff x="7658101" y="1353326"/>
            <a:chExt cx="1297105" cy="4521218"/>
          </a:xfrm>
        </p:grpSpPr>
        <p:grpSp>
          <p:nvGrpSpPr>
            <p:cNvPr id="11" name="Group 10"/>
            <p:cNvGrpSpPr/>
            <p:nvPr/>
          </p:nvGrpSpPr>
          <p:grpSpPr>
            <a:xfrm>
              <a:off x="7660482" y="1519926"/>
              <a:ext cx="273844" cy="492230"/>
              <a:chOff x="7660482" y="1519926"/>
              <a:chExt cx="273844" cy="49223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7660482" y="1826419"/>
                <a:ext cx="73818" cy="130969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729538" y="1798283"/>
                <a:ext cx="76200" cy="182917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805738" y="1519926"/>
                <a:ext cx="59531" cy="475562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860506" y="1636445"/>
                <a:ext cx="73820" cy="375711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7658101" y="1353326"/>
              <a:ext cx="1297105" cy="4521218"/>
              <a:chOff x="7658101" y="1353326"/>
              <a:chExt cx="1297105" cy="4521218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7658101" y="4123574"/>
                <a:ext cx="202406" cy="1750970"/>
                <a:chOff x="7658101" y="4123574"/>
                <a:chExt cx="202406" cy="1750970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7800976" y="4123574"/>
                  <a:ext cx="59531" cy="1750970"/>
                </a:xfrm>
                <a:prstGeom prst="rect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7729538" y="5414962"/>
                  <a:ext cx="71438" cy="457202"/>
                </a:xfrm>
                <a:prstGeom prst="rect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7658101" y="5824063"/>
                  <a:ext cx="71438" cy="45719"/>
                </a:xfrm>
                <a:prstGeom prst="rect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7897416" y="1353326"/>
                <a:ext cx="1057790" cy="3249767"/>
                <a:chOff x="7897416" y="1353326"/>
                <a:chExt cx="1057790" cy="3249767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7897416" y="1353326"/>
                  <a:ext cx="10577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Neutrons</a:t>
                  </a:r>
                  <a:endParaRPr lang="en-US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7897416" y="4233761"/>
                  <a:ext cx="10577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Neutrons</a:t>
                  </a:r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677247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233" y="1910778"/>
            <a:ext cx="5968494" cy="4367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Simple </a:t>
            </a:r>
            <a:r>
              <a:rPr lang="en-US" b="1" baseline="30000" dirty="0" smtClean="0"/>
              <a:t>3</a:t>
            </a:r>
            <a:r>
              <a:rPr lang="en-US" b="1" dirty="0" smtClean="0"/>
              <a:t>He(</a:t>
            </a:r>
            <a:r>
              <a:rPr lang="en-US" b="1" i="1" dirty="0" err="1" smtClean="0"/>
              <a:t>e,e’n</a:t>
            </a:r>
            <a:r>
              <a:rPr lang="en-US" b="1" dirty="0" smtClean="0"/>
              <a:t>) - PWIA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781006" cy="4432236"/>
          </a:xfrm>
        </p:spPr>
        <p:txBody>
          <a:bodyPr anchor="ctr">
            <a:normAutofit lnSpcReduction="10000"/>
          </a:bodyPr>
          <a:lstStyle/>
          <a:p>
            <a:pPr lvl="1"/>
            <a:r>
              <a:rPr lang="en-US" sz="2800" dirty="0" smtClean="0"/>
              <a:t>Ideally, the only interaction that occurs is when the incoming electron hits the neutron</a:t>
            </a:r>
            <a:br>
              <a:rPr lang="en-US" sz="2800" dirty="0" smtClean="0"/>
            </a:br>
            <a:endParaRPr lang="en-US" sz="2800" dirty="0" smtClean="0"/>
          </a:p>
          <a:p>
            <a:pPr lvl="1"/>
            <a:r>
              <a:rPr lang="en-US" sz="2800" dirty="0" smtClean="0"/>
              <a:t>This model is called Plane Wave Impulse Approximation (PWIA)</a:t>
            </a:r>
            <a:br>
              <a:rPr lang="en-US" sz="2800" dirty="0" smtClean="0"/>
            </a:br>
            <a:endParaRPr lang="en-US" sz="2800" dirty="0" smtClean="0"/>
          </a:p>
          <a:p>
            <a:pPr lvl="1"/>
            <a:r>
              <a:rPr lang="en-US" sz="2800" dirty="0" smtClean="0"/>
              <a:t>PWIA predicts the single-spin target asymmetry, </a:t>
            </a:r>
            <a:r>
              <a:rPr lang="en-US" sz="2800" i="1" dirty="0" smtClean="0"/>
              <a:t>A</a:t>
            </a:r>
            <a:r>
              <a:rPr lang="en-US" sz="2800" i="1" baseline="-25000" dirty="0" smtClean="0"/>
              <a:t>y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, to be exactly zero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20232" y="5471887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He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Hall A Collaboration Meeting		Elena Long &lt;ellie@jlab.org&gt;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47017" y="-42204"/>
                <a:ext cx="10647980" cy="955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⃑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sz="3600" b="0" i="1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sz="3600" b="0" i="1" baseline="-25000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3600" i="1" baseline="-2500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sz="3600" i="1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sz="3600" b="0" i="1" baseline="-2500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𝑑𝑝</m:t>
                        </m:r>
                        <m:r>
                          <a:rPr lang="en-US" sz="3600" b="0" i="1" baseline="-25000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3600" dirty="0" smtClean="0"/>
                  <a:t> =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sz="3600" i="1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sz="3600" i="1" baseline="-2500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𝑑𝐸</m:t>
                        </m:r>
                        <m:r>
                          <a:rPr lang="en-US" sz="3600" i="1" baseline="-2500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sz="3600" i="1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sz="3600" i="1" baseline="-2500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𝑑𝑝</m:t>
                        </m:r>
                        <m:r>
                          <a:rPr lang="en-US" sz="3600" i="1" baseline="-2500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3600" i="1" baseline="-2500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acc>
                          <m:accPr>
                            <m:chr m:val="⃑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⃑"/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sz="3600" b="0" i="1" baseline="3000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⃑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⃑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17" y="-42204"/>
                <a:ext cx="10647980" cy="955583"/>
              </a:xfrm>
              <a:prstGeom prst="rect">
                <a:avLst/>
              </a:prstGeom>
              <a:blipFill rotWithShape="0">
                <a:blip r:embed="rId3"/>
                <a:stretch>
                  <a:fillRect b="-10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7723163" y="801858"/>
            <a:ext cx="0" cy="2933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7720815" y="1092846"/>
            <a:ext cx="311837" cy="2348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010927" y="843955"/>
                <a:ext cx="2742097" cy="5298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⃑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27" y="843955"/>
                <a:ext cx="2742097" cy="52988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9056418" y="954150"/>
            <a:ext cx="1720498" cy="750780"/>
            <a:chOff x="9056418" y="954150"/>
            <a:chExt cx="1720498" cy="750780"/>
          </a:xfrm>
        </p:grpSpPr>
        <p:cxnSp>
          <p:nvCxnSpPr>
            <p:cNvPr id="16" name="Straight Connector 15"/>
            <p:cNvCxnSpPr/>
            <p:nvPr/>
          </p:nvCxnSpPr>
          <p:spPr>
            <a:xfrm flipH="1" flipV="1">
              <a:off x="9056418" y="956498"/>
              <a:ext cx="452923" cy="472029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10123236" y="954150"/>
              <a:ext cx="452923" cy="472029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9471250" y="1335598"/>
                  <a:ext cx="23884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1250" y="1335598"/>
                  <a:ext cx="238848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0769" r="-30769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0538068" y="1333250"/>
                  <a:ext cx="23884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38068" y="1333250"/>
                  <a:ext cx="238848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0769" r="-30769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655380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Measurements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83242" y="352702"/>
                <a:ext cx="7908758" cy="635974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b="1" dirty="0" smtClean="0"/>
                  <a:t>Proton Contamination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 To find misidentified protons, apply neutron cuts to H(</a:t>
                </a:r>
                <a:r>
                  <a:rPr lang="en-US" sz="2600" dirty="0" err="1" smtClean="0"/>
                  <a:t>e,e’p</a:t>
                </a:r>
                <a:r>
                  <a:rPr lang="en-US" sz="2600" dirty="0" smtClean="0"/>
                  <a:t>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𝑚𝑖𝑠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𝑖𝑑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𝑚𝑖𝑠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𝑇𝑜𝑡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𝑚𝑒𝑎𝑠</m:t>
                            </m:r>
                          </m:sub>
                        </m:sSub>
                      </m:den>
                    </m:f>
                  </m:oMath>
                </a14:m>
                <a:endParaRPr lang="en-US" sz="22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 Find ratio of </a:t>
                </a:r>
                <a:r>
                  <a:rPr lang="en-US" sz="2600" dirty="0" err="1" smtClean="0"/>
                  <a:t>protons:neutrons</a:t>
                </a:r>
                <a:r>
                  <a:rPr lang="en-US" sz="2600" dirty="0" smtClean="0"/>
                  <a:t> from </a:t>
                </a:r>
                <a:r>
                  <a:rPr lang="en-US" sz="2600" baseline="30000" dirty="0" smtClean="0"/>
                  <a:t>3</a:t>
                </a:r>
                <a:r>
                  <a:rPr lang="en-US" sz="2600" dirty="0" smtClean="0"/>
                  <a:t>He(</a:t>
                </a:r>
                <a:r>
                  <a:rPr lang="en-US" sz="2600" dirty="0" err="1" smtClean="0"/>
                  <a:t>e,e’n</a:t>
                </a:r>
                <a:r>
                  <a:rPr lang="en-US" sz="2600" dirty="0" smtClean="0"/>
                  <a:t>) and </a:t>
                </a:r>
                <a:r>
                  <a:rPr lang="en-US" sz="2600" baseline="30000" dirty="0" smtClean="0"/>
                  <a:t>3</a:t>
                </a:r>
                <a:r>
                  <a:rPr lang="en-US" sz="2600" dirty="0" smtClean="0"/>
                  <a:t>He(</a:t>
                </a:r>
                <a:r>
                  <a:rPr lang="en-US" sz="2600" i="1" dirty="0" err="1" smtClean="0"/>
                  <a:t>e,e’p</a:t>
                </a:r>
                <a:r>
                  <a:rPr lang="en-US" sz="2600" dirty="0" smtClean="0"/>
                  <a:t>)</a:t>
                </a:r>
                <a:br>
                  <a:rPr lang="en-US" sz="2600" dirty="0" smtClean="0"/>
                </a:br>
                <a:endParaRPr lang="en-US" sz="26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𝑀𝑜𝑡𝑡</m:t>
                        </m:r>
                      </m:sub>
                    </m:sSub>
                    <m:d>
                      <m:d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l-GR" sz="2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  <m:sSubSup>
                              <m:sSub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sSubSup>
                          <m:sSubSup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2200" dirty="0" smtClean="0">
                  <a:ea typeface="Cambria Math" panose="02040503050406030204" pitchFamily="18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2200" i="1" dirty="0" smtClean="0">
                  <a:latin typeface="Cambria Math" panose="02040503050406030204" pitchFamily="18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8.9:1 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brk m:alnAt="7"/>
                            </m:rP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brk m:alnAt="7"/>
                            </m:rPr>
                            <a:rPr lang="en-US" sz="2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0.1 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latin typeface="Cambria Math" panose="02040503050406030204" pitchFamily="18" charset="0"/>
                                        </a:rPr>
                                        <m:t>GeV</m:t>
                                      </m:r>
                                    </m:num>
                                    <m:den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mr>
                      <m:m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7.6:1 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brk m:alnAt="7"/>
                            </m:rP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brk m:alnAt="7"/>
                            </m:rPr>
                            <a:rPr lang="en-US" sz="2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0.5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latin typeface="Cambria Math" panose="02040503050406030204" pitchFamily="18" charset="0"/>
                                        </a:rPr>
                                        <m:t>GeV</m:t>
                                      </m:r>
                                    </m:num>
                                    <m:den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mr>
                      <m:m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5.3:1 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brk m:alnAt="7"/>
                            </m:rP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brk m:alnAt="7"/>
                            </m:rPr>
                            <a:rPr lang="en-US" sz="2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1.0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latin typeface="Cambria Math" panose="02040503050406030204" pitchFamily="18" charset="0"/>
                                        </a:rPr>
                                        <m:t>GeV</m:t>
                                      </m:r>
                                    </m:num>
                                    <m:den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mr>
                    </m:m>
                  </m:oMath>
                </a14:m>
                <a:endParaRPr lang="en-US" sz="22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3242" y="352702"/>
                <a:ext cx="7908758" cy="6359746"/>
              </a:xfrm>
              <a:blipFill rotWithShape="0">
                <a:blip r:embed="rId2"/>
                <a:stretch>
                  <a:fillRect l="-3161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b="1" dirty="0"/>
              <a:t>Hall A Neutron Detector (HAND)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Proton contamination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Details in E. Long, Ph.D. Thesis, Kent State University, 2012 (arXiv:1209.2739)</a:t>
            </a:r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12/17/2013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Collaboration Meeting	Elena Long &lt;ellie@jlab.org&gt;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8" name="Picture 6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32013" y="100039"/>
            <a:ext cx="1739766" cy="229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7861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Measurements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83242" y="352702"/>
                <a:ext cx="7908758" cy="635974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b="1" dirty="0"/>
                  <a:t>Proton </a:t>
                </a:r>
                <a:r>
                  <a:rPr lang="en-US" sz="3200" b="1" dirty="0" smtClean="0"/>
                  <a:t>Contamination</a:t>
                </a:r>
                <a:endParaRPr lang="en-US" sz="32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600" dirty="0" smtClean="0"/>
                  <a:t> and total measured He events in HRS, find expected number of protons and neutrons thrown at HAND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𝑇𝑜𝑡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He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𝑚𝑒𝑎𝑠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</m:oMath>
                </a14:m>
                <a:r>
                  <a:rPr lang="en-US" sz="2200" dirty="0" smtClean="0"/>
                  <a:t/>
                </a:r>
                <a:br>
                  <a:rPr lang="en-US" sz="2200" dirty="0" smtClean="0"/>
                </a:br>
                <a:endParaRPr lang="en-US" sz="22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𝑇𝑜𝑡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He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𝑚𝑒𝑎𝑠</m:t>
                            </m:r>
                          </m:sub>
                        </m:sSub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lang="en-US" sz="22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 Include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𝑚𝑖𝑠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𝑖𝑑</m:t>
                        </m:r>
                      </m:sub>
                    </m:sSub>
                  </m:oMath>
                </a14:m>
                <a:r>
                  <a:rPr lang="en-US" sz="2600" dirty="0" smtClean="0"/>
                  <a:t> to estimate number of misidentified protons in 3He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He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𝑚𝑖𝑠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𝑖𝑑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𝑒𝑥𝑝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𝑚𝑖𝑠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𝑖𝑑</m:t>
                        </m:r>
                      </m:sub>
                    </m:sSub>
                  </m:oMath>
                </a14:m>
                <a:endParaRPr lang="en-US" sz="22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 Calculate proton dilution factor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He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𝑚𝑖𝑠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𝑒𝑥𝑝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3242" y="352702"/>
                <a:ext cx="7908758" cy="6359746"/>
              </a:xfrm>
              <a:blipFill rotWithShape="0">
                <a:blip r:embed="rId2"/>
                <a:stretch>
                  <a:fillRect l="-3161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b="1" dirty="0"/>
              <a:t>Hall A Neutron Detector (HAND)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Proton contamination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Details in E. Long, Ph.D. Thesis, Kent State University, 2012 (arXiv:1209.2739)</a:t>
            </a:r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12/17/2013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Collaboration Meeting	Elena Long &lt;ellie@jlab.org&gt;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8" name="Picture 6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32013" y="100039"/>
            <a:ext cx="1739766" cy="229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808388" y="2757743"/>
            <a:ext cx="4234641" cy="524503"/>
            <a:chOff x="6509084" y="3789045"/>
            <a:chExt cx="4234641" cy="524503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6509084" y="4054642"/>
              <a:ext cx="46923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064833" y="3789045"/>
                  <a:ext cx="3678892" cy="5245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Use to find efficiency,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𝐻𝐴𝑁𝐷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𝑚𝑒𝑎𝑠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𝑒𝑥𝑝</m:t>
                              </m:r>
                            </m:sub>
                          </m:sSub>
                        </m:den>
                      </m:f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4833" y="3789045"/>
                  <a:ext cx="3678892" cy="52450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325"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207471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10" y="-762294"/>
            <a:ext cx="11010939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4715" y="5100195"/>
            <a:ext cx="2743200" cy="775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7791" y="5291528"/>
            <a:ext cx="11254154" cy="976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529546"/>
            <a:ext cx="10058400" cy="3566160"/>
          </a:xfrm>
        </p:spPr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Hall A Collaboration Meeting	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4155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637" y="3657646"/>
            <a:ext cx="3971335" cy="2647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Run-by-run </a:t>
            </a:r>
            <a:r>
              <a:rPr lang="en-US" sz="1800" i="1" dirty="0" smtClean="0"/>
              <a:t>A</a:t>
            </a:r>
            <a:r>
              <a:rPr lang="en-US" sz="1800" i="1" baseline="-25000" dirty="0" smtClean="0"/>
              <a:t>y</a:t>
            </a:r>
            <a:r>
              <a:rPr lang="en-US" sz="1800" baseline="30000" dirty="0" smtClean="0"/>
              <a:t>0</a:t>
            </a:r>
            <a:endParaRPr lang="en-US" sz="1800" baseline="30000" dirty="0"/>
          </a:p>
          <a:p>
            <a:endParaRPr lang="en-US" sz="18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599" y="6459785"/>
            <a:ext cx="5281863" cy="365125"/>
          </a:xfrm>
        </p:spPr>
        <p:txBody>
          <a:bodyPr/>
          <a:lstStyle/>
          <a:p>
            <a:r>
              <a:rPr lang="en-US" dirty="0" smtClean="0"/>
              <a:t>Hall A Collaboration Meeting	Elena Long &lt;ellie@jlab.org&gt;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244" y="3662140"/>
            <a:ext cx="3903255" cy="26021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160" y="510018"/>
            <a:ext cx="3903255" cy="260217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039523" y="7365"/>
            <a:ext cx="2409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latin typeface="+mj-lt"/>
              </a:rPr>
              <a:t>Q</a:t>
            </a:r>
            <a:r>
              <a:rPr lang="en-US" sz="2800" b="1" baseline="30000" dirty="0" smtClean="0">
                <a:latin typeface="+mj-lt"/>
              </a:rPr>
              <a:t>2</a:t>
            </a:r>
            <a:r>
              <a:rPr lang="en-US" sz="2800" b="1" dirty="0" smtClean="0">
                <a:latin typeface="+mj-lt"/>
              </a:rPr>
              <a:t>=0.1 (</a:t>
            </a:r>
            <a:r>
              <a:rPr lang="en-US" sz="2800" b="1" dirty="0" err="1" smtClean="0">
                <a:latin typeface="+mj-lt"/>
              </a:rPr>
              <a:t>GeV</a:t>
            </a:r>
            <a:r>
              <a:rPr lang="en-US" sz="2800" b="1" dirty="0" smtClean="0">
                <a:latin typeface="+mj-lt"/>
              </a:rPr>
              <a:t>/</a:t>
            </a:r>
            <a:r>
              <a:rPr lang="en-US" sz="2800" b="1" i="1" dirty="0" smtClean="0">
                <a:latin typeface="+mj-lt"/>
              </a:rPr>
              <a:t>c</a:t>
            </a:r>
            <a:r>
              <a:rPr lang="en-US" sz="2800" b="1" dirty="0" smtClean="0">
                <a:latin typeface="+mj-lt"/>
              </a:rPr>
              <a:t>)</a:t>
            </a:r>
            <a:r>
              <a:rPr lang="en-US" sz="2800" b="1" baseline="30000" dirty="0" smtClean="0">
                <a:latin typeface="+mj-lt"/>
              </a:rPr>
              <a:t>2</a:t>
            </a:r>
            <a:endParaRPr lang="en-US" sz="2800" b="1" i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56703" y="3155651"/>
            <a:ext cx="2409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latin typeface="+mj-lt"/>
              </a:rPr>
              <a:t>Q</a:t>
            </a:r>
            <a:r>
              <a:rPr lang="en-US" sz="2800" b="1" baseline="30000" dirty="0" smtClean="0">
                <a:latin typeface="+mj-lt"/>
              </a:rPr>
              <a:t>2</a:t>
            </a:r>
            <a:r>
              <a:rPr lang="en-US" sz="2800" b="1" dirty="0" smtClean="0">
                <a:latin typeface="+mj-lt"/>
              </a:rPr>
              <a:t>=0.5 (</a:t>
            </a:r>
            <a:r>
              <a:rPr lang="en-US" sz="2800" b="1" dirty="0" err="1" smtClean="0">
                <a:latin typeface="+mj-lt"/>
              </a:rPr>
              <a:t>GeV</a:t>
            </a:r>
            <a:r>
              <a:rPr lang="en-US" sz="2800" b="1" dirty="0" smtClean="0">
                <a:latin typeface="+mj-lt"/>
              </a:rPr>
              <a:t>/</a:t>
            </a:r>
            <a:r>
              <a:rPr lang="en-US" sz="2800" b="1" i="1" dirty="0" smtClean="0">
                <a:latin typeface="+mj-lt"/>
              </a:rPr>
              <a:t>c</a:t>
            </a:r>
            <a:r>
              <a:rPr lang="en-US" sz="2800" b="1" dirty="0" smtClean="0">
                <a:latin typeface="+mj-lt"/>
              </a:rPr>
              <a:t>)</a:t>
            </a:r>
            <a:r>
              <a:rPr lang="en-US" sz="2800" b="1" baseline="30000" dirty="0" smtClean="0">
                <a:latin typeface="+mj-lt"/>
              </a:rPr>
              <a:t>2</a:t>
            </a:r>
            <a:endParaRPr lang="en-US" sz="2800" b="1" i="1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259073" y="3155651"/>
            <a:ext cx="2409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latin typeface="+mj-lt"/>
              </a:rPr>
              <a:t>Q</a:t>
            </a:r>
            <a:r>
              <a:rPr lang="en-US" sz="2800" b="1" baseline="30000" dirty="0" smtClean="0">
                <a:latin typeface="+mj-lt"/>
              </a:rPr>
              <a:t>2</a:t>
            </a:r>
            <a:r>
              <a:rPr lang="en-US" sz="2800" b="1" dirty="0" smtClean="0">
                <a:latin typeface="+mj-lt"/>
              </a:rPr>
              <a:t>=1.0 (</a:t>
            </a:r>
            <a:r>
              <a:rPr lang="en-US" sz="2800" b="1" dirty="0" err="1" smtClean="0">
                <a:latin typeface="+mj-lt"/>
              </a:rPr>
              <a:t>GeV</a:t>
            </a:r>
            <a:r>
              <a:rPr lang="en-US" sz="2800" b="1" dirty="0" smtClean="0">
                <a:latin typeface="+mj-lt"/>
              </a:rPr>
              <a:t>/</a:t>
            </a:r>
            <a:r>
              <a:rPr lang="en-US" sz="2800" b="1" i="1" dirty="0" smtClean="0">
                <a:latin typeface="+mj-lt"/>
              </a:rPr>
              <a:t>c</a:t>
            </a:r>
            <a:r>
              <a:rPr lang="en-US" sz="2800" b="1" dirty="0" smtClean="0">
                <a:latin typeface="+mj-lt"/>
              </a:rPr>
              <a:t>)</a:t>
            </a:r>
            <a:r>
              <a:rPr lang="en-US" sz="2800" b="1" baseline="30000" dirty="0" smtClean="0">
                <a:latin typeface="+mj-lt"/>
              </a:rPr>
              <a:t>2</a:t>
            </a:r>
            <a:endParaRPr lang="en-US" sz="2800" b="1" i="1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95863" y="2394337"/>
            <a:ext cx="1790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i="1" dirty="0" smtClean="0">
                <a:latin typeface="+mj-lt"/>
              </a:rPr>
              <a:t>χ</a:t>
            </a:r>
            <a:r>
              <a:rPr lang="en-US" sz="2400" baseline="30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/</a:t>
            </a:r>
            <a:r>
              <a:rPr lang="en-US" sz="2400" dirty="0" err="1" smtClean="0">
                <a:latin typeface="+mj-lt"/>
              </a:rPr>
              <a:t>dof</a:t>
            </a:r>
            <a:r>
              <a:rPr lang="en-US" sz="2400" dirty="0" smtClean="0">
                <a:latin typeface="+mj-lt"/>
              </a:rPr>
              <a:t>=0.517</a:t>
            </a:r>
            <a:endParaRPr lang="en-US" sz="2400" i="1" dirty="0"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21830" y="5543157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i="1" dirty="0" smtClean="0">
                <a:latin typeface="+mj-lt"/>
              </a:rPr>
              <a:t>χ</a:t>
            </a:r>
            <a:r>
              <a:rPr lang="en-US" sz="2400" baseline="30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/</a:t>
            </a:r>
            <a:r>
              <a:rPr lang="en-US" sz="2400" dirty="0" err="1" smtClean="0">
                <a:latin typeface="+mj-lt"/>
              </a:rPr>
              <a:t>dof</a:t>
            </a:r>
            <a:r>
              <a:rPr lang="en-US" sz="2400" dirty="0" smtClean="0">
                <a:latin typeface="+mj-lt"/>
              </a:rPr>
              <a:t>=2.89</a:t>
            </a:r>
            <a:endParaRPr lang="en-US" sz="2400" i="1" dirty="0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224826" y="5543156"/>
            <a:ext cx="1790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i="1" dirty="0" smtClean="0">
                <a:latin typeface="+mj-lt"/>
              </a:rPr>
              <a:t>χ</a:t>
            </a:r>
            <a:r>
              <a:rPr lang="en-US" sz="2400" baseline="30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/</a:t>
            </a:r>
            <a:r>
              <a:rPr lang="en-US" sz="2400" dirty="0" err="1" smtClean="0">
                <a:latin typeface="+mj-lt"/>
              </a:rPr>
              <a:t>dof</a:t>
            </a:r>
            <a:r>
              <a:rPr lang="en-US" sz="2400" dirty="0" smtClean="0">
                <a:latin typeface="+mj-lt"/>
              </a:rPr>
              <a:t>=10.30</a:t>
            </a:r>
            <a:endParaRPr lang="en-US" sz="2400" i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8903" y="4847873"/>
                <a:ext cx="1779974" cy="405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03" y="4847873"/>
                <a:ext cx="1779974" cy="405945"/>
              </a:xfrm>
              <a:prstGeom prst="rect">
                <a:avLst/>
              </a:prstGeom>
              <a:blipFill rotWithShape="0">
                <a:blip r:embed="rId5"/>
                <a:stretch>
                  <a:fillRect l="-3767" r="-4452" b="-1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8903" y="3269752"/>
                <a:ext cx="2642903" cy="405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𝑠𝑡𝑎𝑡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𝑠𝑦𝑠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03" y="3269752"/>
                <a:ext cx="2642903" cy="405945"/>
              </a:xfrm>
              <a:prstGeom prst="rect">
                <a:avLst/>
              </a:prstGeom>
              <a:blipFill rotWithShape="0">
                <a:blip r:embed="rId6"/>
                <a:stretch>
                  <a:fillRect l="-2304" r="-2995" b="-1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38903" y="3801210"/>
                <a:ext cx="1771703" cy="921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⌈"/>
                              <m:endChr m:val="⌉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χ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𝑑𝑜𝑓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03" y="3801210"/>
                <a:ext cx="1771703" cy="92115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38246" y="5379331"/>
                <a:ext cx="3655553" cy="398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𝑠𝑦𝑠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𝑠𝑦𝑠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𝑠𝑡𝑎𝑡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46" y="5379331"/>
                <a:ext cx="3655553" cy="398507"/>
              </a:xfrm>
              <a:prstGeom prst="rect">
                <a:avLst/>
              </a:prstGeom>
              <a:blipFill rotWithShape="0">
                <a:blip r:embed="rId8"/>
                <a:stretch>
                  <a:fillRect l="-667" r="-167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38242" y="5903351"/>
                <a:ext cx="2482603" cy="405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𝑠𝑡𝑎𝑡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𝑠𝑦𝑠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42" y="5903351"/>
                <a:ext cx="2482603" cy="405945"/>
              </a:xfrm>
              <a:prstGeom prst="rect">
                <a:avLst/>
              </a:prstGeom>
              <a:blipFill rotWithShape="0">
                <a:blip r:embed="rId9"/>
                <a:stretch>
                  <a:fillRect l="-2703" r="-737" b="-1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 rot="20795877">
            <a:off x="5474862" y="4862383"/>
            <a:ext cx="2398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FF33CC">
                    <a:alpha val="50000"/>
                  </a:srgbClr>
                </a:solidFill>
              </a:rPr>
              <a:t>Preliminary</a:t>
            </a:r>
            <a:endParaRPr lang="en-US" sz="3600" b="1" i="1" dirty="0">
              <a:solidFill>
                <a:srgbClr val="FF33CC">
                  <a:alpha val="50000"/>
                </a:srgb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20795877">
            <a:off x="8906986" y="4862382"/>
            <a:ext cx="2398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FF33CC">
                    <a:alpha val="50000"/>
                  </a:srgbClr>
                </a:solidFill>
              </a:rPr>
              <a:t>Preliminary</a:t>
            </a:r>
            <a:endParaRPr lang="en-US" sz="3600" b="1" i="1" dirty="0">
              <a:solidFill>
                <a:srgbClr val="FF33CC">
                  <a:alpha val="50000"/>
                </a:srgb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20795877">
            <a:off x="7341898" y="1817748"/>
            <a:ext cx="2398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FF33CC">
                    <a:alpha val="50000"/>
                  </a:srgbClr>
                </a:solidFill>
              </a:rPr>
              <a:t>Preliminary</a:t>
            </a:r>
            <a:endParaRPr lang="en-US" sz="3600" b="1" i="1" dirty="0">
              <a:solidFill>
                <a:srgbClr val="FF33CC">
                  <a:alpha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153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151" y="3670449"/>
            <a:ext cx="3952132" cy="26347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689" y="3658417"/>
            <a:ext cx="3910263" cy="26068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Run-by-run </a:t>
            </a:r>
            <a:r>
              <a:rPr lang="en-US" sz="1800" i="1" dirty="0" smtClean="0"/>
              <a:t>A</a:t>
            </a:r>
            <a:r>
              <a:rPr lang="en-US" sz="1800" i="1" baseline="-25000" dirty="0" smtClean="0"/>
              <a:t>y</a:t>
            </a:r>
            <a:r>
              <a:rPr lang="en-US" sz="1800" baseline="30000" dirty="0" smtClean="0"/>
              <a:t>0</a:t>
            </a:r>
            <a:endParaRPr lang="en-US" sz="1800" baseline="30000" dirty="0"/>
          </a:p>
          <a:p>
            <a:endParaRPr lang="en-US" sz="18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599" y="6459785"/>
            <a:ext cx="5281863" cy="365125"/>
          </a:xfrm>
        </p:spPr>
        <p:txBody>
          <a:bodyPr/>
          <a:lstStyle/>
          <a:p>
            <a:r>
              <a:rPr lang="en-US" dirty="0" smtClean="0"/>
              <a:t>Hall A Collaboration Meeting	Elena Long &lt;ellie@jlab.org&gt;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160" y="510018"/>
            <a:ext cx="3903255" cy="260217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039523" y="7365"/>
            <a:ext cx="2409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latin typeface="+mj-lt"/>
              </a:rPr>
              <a:t>Q</a:t>
            </a:r>
            <a:r>
              <a:rPr lang="en-US" sz="2800" b="1" baseline="30000" dirty="0" smtClean="0">
                <a:latin typeface="+mj-lt"/>
              </a:rPr>
              <a:t>2</a:t>
            </a:r>
            <a:r>
              <a:rPr lang="en-US" sz="2800" b="1" dirty="0" smtClean="0">
                <a:latin typeface="+mj-lt"/>
              </a:rPr>
              <a:t>=0.1 (</a:t>
            </a:r>
            <a:r>
              <a:rPr lang="en-US" sz="2800" b="1" dirty="0" err="1" smtClean="0">
                <a:latin typeface="+mj-lt"/>
              </a:rPr>
              <a:t>GeV</a:t>
            </a:r>
            <a:r>
              <a:rPr lang="en-US" sz="2800" b="1" dirty="0" smtClean="0">
                <a:latin typeface="+mj-lt"/>
              </a:rPr>
              <a:t>/</a:t>
            </a:r>
            <a:r>
              <a:rPr lang="en-US" sz="2800" b="1" i="1" dirty="0" smtClean="0">
                <a:latin typeface="+mj-lt"/>
              </a:rPr>
              <a:t>c</a:t>
            </a:r>
            <a:r>
              <a:rPr lang="en-US" sz="2800" b="1" dirty="0" smtClean="0">
                <a:latin typeface="+mj-lt"/>
              </a:rPr>
              <a:t>)</a:t>
            </a:r>
            <a:r>
              <a:rPr lang="en-US" sz="2800" b="1" baseline="30000" dirty="0" smtClean="0">
                <a:latin typeface="+mj-lt"/>
              </a:rPr>
              <a:t>2</a:t>
            </a:r>
            <a:endParaRPr lang="en-US" sz="2800" b="1" i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56703" y="3155651"/>
            <a:ext cx="2409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latin typeface="+mj-lt"/>
              </a:rPr>
              <a:t>Q</a:t>
            </a:r>
            <a:r>
              <a:rPr lang="en-US" sz="2800" b="1" baseline="30000" dirty="0" smtClean="0">
                <a:latin typeface="+mj-lt"/>
              </a:rPr>
              <a:t>2</a:t>
            </a:r>
            <a:r>
              <a:rPr lang="en-US" sz="2800" b="1" dirty="0" smtClean="0">
                <a:latin typeface="+mj-lt"/>
              </a:rPr>
              <a:t>=0.5 (</a:t>
            </a:r>
            <a:r>
              <a:rPr lang="en-US" sz="2800" b="1" dirty="0" err="1" smtClean="0">
                <a:latin typeface="+mj-lt"/>
              </a:rPr>
              <a:t>GeV</a:t>
            </a:r>
            <a:r>
              <a:rPr lang="en-US" sz="2800" b="1" dirty="0" smtClean="0">
                <a:latin typeface="+mj-lt"/>
              </a:rPr>
              <a:t>/</a:t>
            </a:r>
            <a:r>
              <a:rPr lang="en-US" sz="2800" b="1" i="1" dirty="0" smtClean="0">
                <a:latin typeface="+mj-lt"/>
              </a:rPr>
              <a:t>c</a:t>
            </a:r>
            <a:r>
              <a:rPr lang="en-US" sz="2800" b="1" dirty="0" smtClean="0">
                <a:latin typeface="+mj-lt"/>
              </a:rPr>
              <a:t>)</a:t>
            </a:r>
            <a:r>
              <a:rPr lang="en-US" sz="2800" b="1" baseline="30000" dirty="0" smtClean="0">
                <a:latin typeface="+mj-lt"/>
              </a:rPr>
              <a:t>2</a:t>
            </a:r>
            <a:endParaRPr lang="en-US" sz="2800" b="1" i="1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259073" y="3155651"/>
            <a:ext cx="2409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latin typeface="+mj-lt"/>
              </a:rPr>
              <a:t>Q</a:t>
            </a:r>
            <a:r>
              <a:rPr lang="en-US" sz="2800" b="1" baseline="30000" dirty="0" smtClean="0">
                <a:latin typeface="+mj-lt"/>
              </a:rPr>
              <a:t>2</a:t>
            </a:r>
            <a:r>
              <a:rPr lang="en-US" sz="2800" b="1" dirty="0" smtClean="0">
                <a:latin typeface="+mj-lt"/>
              </a:rPr>
              <a:t>=1.0 (</a:t>
            </a:r>
            <a:r>
              <a:rPr lang="en-US" sz="2800" b="1" dirty="0" err="1" smtClean="0">
                <a:latin typeface="+mj-lt"/>
              </a:rPr>
              <a:t>GeV</a:t>
            </a:r>
            <a:r>
              <a:rPr lang="en-US" sz="2800" b="1" dirty="0" smtClean="0">
                <a:latin typeface="+mj-lt"/>
              </a:rPr>
              <a:t>/</a:t>
            </a:r>
            <a:r>
              <a:rPr lang="en-US" sz="2800" b="1" i="1" dirty="0" smtClean="0">
                <a:latin typeface="+mj-lt"/>
              </a:rPr>
              <a:t>c</a:t>
            </a:r>
            <a:r>
              <a:rPr lang="en-US" sz="2800" b="1" dirty="0" smtClean="0">
                <a:latin typeface="+mj-lt"/>
              </a:rPr>
              <a:t>)</a:t>
            </a:r>
            <a:r>
              <a:rPr lang="en-US" sz="2800" b="1" baseline="30000" dirty="0" smtClean="0">
                <a:latin typeface="+mj-lt"/>
              </a:rPr>
              <a:t>2</a:t>
            </a:r>
            <a:endParaRPr lang="en-US" sz="2800" b="1" i="1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95863" y="2394337"/>
            <a:ext cx="1790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i="1" dirty="0" smtClean="0">
                <a:latin typeface="+mj-lt"/>
              </a:rPr>
              <a:t>χ</a:t>
            </a:r>
            <a:r>
              <a:rPr lang="en-US" sz="2400" baseline="30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/</a:t>
            </a:r>
            <a:r>
              <a:rPr lang="en-US" sz="2400" dirty="0" err="1" smtClean="0">
                <a:latin typeface="+mj-lt"/>
              </a:rPr>
              <a:t>dof</a:t>
            </a:r>
            <a:r>
              <a:rPr lang="en-US" sz="2400" dirty="0" smtClean="0">
                <a:latin typeface="+mj-lt"/>
              </a:rPr>
              <a:t>=0.517</a:t>
            </a:r>
            <a:endParaRPr lang="en-US" sz="2400" i="1" dirty="0"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15356" y="5543157"/>
            <a:ext cx="1479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i="1" dirty="0" smtClean="0">
                <a:latin typeface="+mj-lt"/>
              </a:rPr>
              <a:t>χ</a:t>
            </a:r>
            <a:r>
              <a:rPr lang="en-US" sz="2400" baseline="30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/</a:t>
            </a:r>
            <a:r>
              <a:rPr lang="en-US" sz="2400" dirty="0" err="1" smtClean="0">
                <a:latin typeface="+mj-lt"/>
              </a:rPr>
              <a:t>dof</a:t>
            </a:r>
            <a:r>
              <a:rPr lang="en-US" sz="2400" dirty="0" smtClean="0">
                <a:latin typeface="+mj-lt"/>
              </a:rPr>
              <a:t>=1.0</a:t>
            </a:r>
            <a:endParaRPr lang="en-US" sz="2400" i="1" dirty="0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223905" y="5543156"/>
            <a:ext cx="1479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i="1" dirty="0" smtClean="0">
                <a:latin typeface="+mj-lt"/>
              </a:rPr>
              <a:t>χ</a:t>
            </a:r>
            <a:r>
              <a:rPr lang="en-US" sz="2400" baseline="30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/</a:t>
            </a:r>
            <a:r>
              <a:rPr lang="en-US" sz="2400" dirty="0" err="1" smtClean="0">
                <a:latin typeface="+mj-lt"/>
              </a:rPr>
              <a:t>dof</a:t>
            </a:r>
            <a:r>
              <a:rPr lang="en-US" sz="2400" dirty="0" smtClean="0">
                <a:latin typeface="+mj-lt"/>
              </a:rPr>
              <a:t>=1.0</a:t>
            </a:r>
            <a:endParaRPr lang="en-US" sz="2400" i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8903" y="4847873"/>
                <a:ext cx="1779974" cy="405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03" y="4847873"/>
                <a:ext cx="1779974" cy="405945"/>
              </a:xfrm>
              <a:prstGeom prst="rect">
                <a:avLst/>
              </a:prstGeom>
              <a:blipFill rotWithShape="0">
                <a:blip r:embed="rId5"/>
                <a:stretch>
                  <a:fillRect l="-3767" r="-4452" b="-1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8903" y="3269752"/>
                <a:ext cx="2642903" cy="405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𝑠𝑡𝑎𝑡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𝑠𝑦𝑠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03" y="3269752"/>
                <a:ext cx="2642903" cy="405945"/>
              </a:xfrm>
              <a:prstGeom prst="rect">
                <a:avLst/>
              </a:prstGeom>
              <a:blipFill rotWithShape="0">
                <a:blip r:embed="rId6"/>
                <a:stretch>
                  <a:fillRect l="-2304" r="-2995" b="-1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38903" y="3801210"/>
                <a:ext cx="1771703" cy="921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⌈"/>
                              <m:endChr m:val="⌉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χ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𝑑𝑜𝑓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03" y="3801210"/>
                <a:ext cx="1771703" cy="92115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38246" y="5379331"/>
                <a:ext cx="3655553" cy="398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𝑠𝑦𝑠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𝑠𝑦𝑠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𝑠𝑡𝑎𝑡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46" y="5379331"/>
                <a:ext cx="3655553" cy="398507"/>
              </a:xfrm>
              <a:prstGeom prst="rect">
                <a:avLst/>
              </a:prstGeom>
              <a:blipFill rotWithShape="0">
                <a:blip r:embed="rId8"/>
                <a:stretch>
                  <a:fillRect l="-667" r="-167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38242" y="5903351"/>
                <a:ext cx="2482603" cy="405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𝑠𝑡𝑎𝑡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𝑠𝑦𝑠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42" y="5903351"/>
                <a:ext cx="2482603" cy="405945"/>
              </a:xfrm>
              <a:prstGeom prst="rect">
                <a:avLst/>
              </a:prstGeom>
              <a:blipFill rotWithShape="0">
                <a:blip r:embed="rId9"/>
                <a:stretch>
                  <a:fillRect l="-2703" r="-737" b="-1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 rot="20795877">
            <a:off x="5474862" y="4862383"/>
            <a:ext cx="2398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FF33CC">
                    <a:alpha val="50000"/>
                  </a:srgbClr>
                </a:solidFill>
              </a:rPr>
              <a:t>Preliminary</a:t>
            </a:r>
            <a:endParaRPr lang="en-US" sz="3600" b="1" i="1" dirty="0">
              <a:solidFill>
                <a:srgbClr val="FF33CC">
                  <a:alpha val="50000"/>
                </a:srgb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20795877">
            <a:off x="8906986" y="4862382"/>
            <a:ext cx="2398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FF33CC">
                    <a:alpha val="50000"/>
                  </a:srgbClr>
                </a:solidFill>
              </a:rPr>
              <a:t>Preliminary</a:t>
            </a:r>
            <a:endParaRPr lang="en-US" sz="3600" b="1" i="1" dirty="0">
              <a:solidFill>
                <a:srgbClr val="FF33CC">
                  <a:alpha val="50000"/>
                </a:srgb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20795877">
            <a:off x="7341898" y="1817748"/>
            <a:ext cx="2398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FF33CC">
                    <a:alpha val="50000"/>
                  </a:srgbClr>
                </a:solidFill>
              </a:rPr>
              <a:t>Preliminary</a:t>
            </a:r>
            <a:endParaRPr lang="en-US" sz="3600" b="1" i="1" dirty="0">
              <a:solidFill>
                <a:srgbClr val="FF33CC">
                  <a:alpha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733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Systematic Uncertainties</a:t>
            </a:r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Collaboration Meeting	Elena Long &lt;ellie@jlab.org&gt;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956" y="2242689"/>
            <a:ext cx="7142163" cy="2236098"/>
          </a:xfrm>
        </p:spPr>
      </p:pic>
    </p:spTree>
    <p:extLst>
      <p:ext uri="{BB962C8B-B14F-4D97-AF65-F5344CB8AC3E}">
        <p14:creationId xmlns:p14="http://schemas.microsoft.com/office/powerpoint/2010/main" val="34408426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6613851" y="960492"/>
            <a:ext cx="3894221" cy="4618152"/>
            <a:chOff x="6613851" y="960492"/>
            <a:chExt cx="3894221" cy="4618152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613851" y="960492"/>
              <a:ext cx="0" cy="1842868"/>
            </a:xfrm>
            <a:prstGeom prst="line">
              <a:avLst/>
            </a:prstGeom>
            <a:ln w="76200">
              <a:solidFill>
                <a:srgbClr val="0070C0">
                  <a:alpha val="4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0508072" y="960492"/>
              <a:ext cx="0" cy="1842868"/>
            </a:xfrm>
            <a:prstGeom prst="line">
              <a:avLst/>
            </a:prstGeom>
            <a:ln w="76200">
              <a:solidFill>
                <a:srgbClr val="0070C0">
                  <a:alpha val="4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780514" y="3735776"/>
              <a:ext cx="0" cy="1842868"/>
            </a:xfrm>
            <a:prstGeom prst="line">
              <a:avLst/>
            </a:prstGeom>
            <a:ln w="76200">
              <a:solidFill>
                <a:srgbClr val="0070C0">
                  <a:alpha val="4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 smtClean="0"/>
              <a:t>A</a:t>
            </a:r>
            <a:r>
              <a:rPr lang="en-US" sz="1800" i="1" baseline="-25000" dirty="0" smtClean="0"/>
              <a:t>y</a:t>
            </a:r>
            <a:r>
              <a:rPr lang="en-US" sz="1800" baseline="30000" dirty="0" smtClean="0"/>
              <a:t>0</a:t>
            </a:r>
            <a:r>
              <a:rPr lang="en-US" sz="1800" dirty="0" smtClean="0"/>
              <a:t> vs. </a:t>
            </a:r>
            <a:r>
              <a:rPr lang="el-GR" sz="1800" i="1" dirty="0" smtClean="0"/>
              <a:t>ν</a:t>
            </a:r>
            <a:endParaRPr lang="en-US" sz="1800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Collaboration Meeting	Elena Long &lt;ellie@jlab.org&gt;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57" y="594359"/>
            <a:ext cx="7258148" cy="55455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0795877">
            <a:off x="5474861" y="1592986"/>
            <a:ext cx="2398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FF33CC">
                    <a:alpha val="50000"/>
                  </a:srgbClr>
                </a:solidFill>
              </a:rPr>
              <a:t>Preliminary</a:t>
            </a:r>
            <a:endParaRPr lang="en-US" sz="3600" b="1" i="1" dirty="0">
              <a:solidFill>
                <a:srgbClr val="FF33CC">
                  <a:alpha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795877">
            <a:off x="8906985" y="1592985"/>
            <a:ext cx="2398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FF33CC">
                    <a:alpha val="50000"/>
                  </a:srgbClr>
                </a:solidFill>
              </a:rPr>
              <a:t>Preliminary</a:t>
            </a:r>
            <a:endParaRPr lang="en-US" sz="3600" b="1" i="1" dirty="0">
              <a:solidFill>
                <a:srgbClr val="FF33CC">
                  <a:alpha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795877">
            <a:off x="7341897" y="4292476"/>
            <a:ext cx="2398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FF33CC">
                    <a:alpha val="50000"/>
                  </a:srgbClr>
                </a:solidFill>
              </a:rPr>
              <a:t>Preliminary</a:t>
            </a:r>
            <a:endParaRPr lang="en-US" sz="3600" b="1" i="1" dirty="0">
              <a:solidFill>
                <a:srgbClr val="FF33CC">
                  <a:alpha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7740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398" y="709420"/>
            <a:ext cx="7434272" cy="51980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 smtClean="0"/>
              <a:t>A</a:t>
            </a:r>
            <a:r>
              <a:rPr lang="en-US" sz="1800" i="1" baseline="-25000" dirty="0" smtClean="0"/>
              <a:t>y</a:t>
            </a:r>
            <a:r>
              <a:rPr lang="en-US" sz="1800" baseline="30000" dirty="0" smtClean="0"/>
              <a:t>0</a:t>
            </a:r>
            <a:r>
              <a:rPr lang="en-US" sz="1800" dirty="0" smtClean="0"/>
              <a:t> vs. </a:t>
            </a:r>
            <a:r>
              <a:rPr lang="en-US" sz="1800" i="1" dirty="0" smtClean="0"/>
              <a:t>Q</a:t>
            </a:r>
            <a:r>
              <a:rPr lang="en-US" sz="1800" baseline="30000" dirty="0" smtClean="0"/>
              <a:t>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Linear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Collaboration Meeting	Elena Long &lt;ellie@jlab.org&gt;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20795877">
            <a:off x="6995307" y="2698093"/>
            <a:ext cx="3139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FF33CC">
                    <a:alpha val="50000"/>
                  </a:srgbClr>
                </a:solidFill>
              </a:rPr>
              <a:t>Preliminary</a:t>
            </a:r>
            <a:endParaRPr lang="en-US" sz="4800" b="1" i="1" dirty="0">
              <a:solidFill>
                <a:srgbClr val="FF33CC">
                  <a:alpha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0248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A</a:t>
            </a:r>
            <a:r>
              <a:rPr lang="en-US" sz="1800" i="1" baseline="-25000" dirty="0"/>
              <a:t>y</a:t>
            </a:r>
            <a:r>
              <a:rPr lang="en-US" sz="1800" baseline="30000" dirty="0"/>
              <a:t>0</a:t>
            </a:r>
            <a:r>
              <a:rPr lang="en-US" sz="1800" dirty="0"/>
              <a:t> vs. </a:t>
            </a:r>
            <a:r>
              <a:rPr lang="en-US" sz="1800" i="1" dirty="0"/>
              <a:t>Q</a:t>
            </a:r>
            <a:r>
              <a:rPr lang="en-US" sz="1800" baseline="30000" dirty="0"/>
              <a:t>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Logarithmic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Collaboration Meeting	Elena Long &lt;ellie@jlab.org&gt;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398" y="713639"/>
            <a:ext cx="7434272" cy="51896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0795877">
            <a:off x="6995307" y="2698093"/>
            <a:ext cx="3139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FF33CC">
                    <a:alpha val="50000"/>
                  </a:srgbClr>
                </a:solidFill>
              </a:rPr>
              <a:t>Preliminary</a:t>
            </a:r>
            <a:endParaRPr lang="en-US" sz="4800" b="1" i="1" dirty="0">
              <a:solidFill>
                <a:srgbClr val="FF33CC">
                  <a:alpha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19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" b="28178"/>
          <a:stretch/>
        </p:blipFill>
        <p:spPr bwMode="auto">
          <a:xfrm>
            <a:off x="-1" y="-44970"/>
            <a:ext cx="12843803" cy="497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Thank you!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Hall A Collaboration Meeting		Elena Long &lt;ellie@jlab.org&gt;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59567"/>
            <a:ext cx="5861154" cy="299803"/>
          </a:xfrm>
          <a:prstGeom prst="rect">
            <a:avLst/>
          </a:prstGeom>
          <a:solidFill>
            <a:srgbClr val="5EFF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2939" y="4984568"/>
            <a:ext cx="1950117" cy="334056"/>
          </a:xfrm>
          <a:prstGeom prst="rect">
            <a:avLst/>
          </a:prstGeom>
          <a:solidFill>
            <a:srgbClr val="5EFF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Graduate Students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" y="972809"/>
            <a:ext cx="10871536" cy="3252152"/>
            <a:chOff x="1" y="972809"/>
            <a:chExt cx="10871536" cy="3252152"/>
          </a:xfrm>
        </p:grpSpPr>
        <p:sp>
          <p:nvSpPr>
            <p:cNvPr id="31" name="Rectangle 30"/>
            <p:cNvSpPr/>
            <p:nvPr/>
          </p:nvSpPr>
          <p:spPr>
            <a:xfrm>
              <a:off x="3471862" y="972809"/>
              <a:ext cx="1547813" cy="33405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581525" y="2579833"/>
              <a:ext cx="1586928" cy="33405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" y="3195652"/>
              <a:ext cx="1238250" cy="33405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538414" y="3195652"/>
              <a:ext cx="1438274" cy="33405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6688" y="3558987"/>
              <a:ext cx="1190624" cy="33405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562093" y="3501671"/>
              <a:ext cx="1543056" cy="40834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124949" y="3890905"/>
              <a:ext cx="1000125" cy="33405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782175" y="2890474"/>
              <a:ext cx="1089362" cy="33405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05675" y="615025"/>
            <a:ext cx="2626115" cy="1368519"/>
            <a:chOff x="7305675" y="615025"/>
            <a:chExt cx="2626115" cy="1368519"/>
          </a:xfrm>
        </p:grpSpPr>
        <p:sp>
          <p:nvSpPr>
            <p:cNvPr id="43" name="Rectangle 42"/>
            <p:cNvSpPr/>
            <p:nvPr/>
          </p:nvSpPr>
          <p:spPr>
            <a:xfrm>
              <a:off x="7305675" y="615025"/>
              <a:ext cx="1514475" cy="334056"/>
            </a:xfrm>
            <a:prstGeom prst="rect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962313" y="1575582"/>
              <a:ext cx="1969477" cy="407962"/>
            </a:xfrm>
            <a:prstGeom prst="rect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609725" y="649278"/>
            <a:ext cx="10567988" cy="3209512"/>
            <a:chOff x="1609725" y="649278"/>
            <a:chExt cx="10567988" cy="3209512"/>
          </a:xfrm>
        </p:grpSpPr>
        <p:sp>
          <p:nvSpPr>
            <p:cNvPr id="14" name="Rectangle 13"/>
            <p:cNvSpPr/>
            <p:nvPr/>
          </p:nvSpPr>
          <p:spPr>
            <a:xfrm>
              <a:off x="10871538" y="649278"/>
              <a:ext cx="1306175" cy="2998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124950" y="972809"/>
              <a:ext cx="1171575" cy="2998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063288" y="1300321"/>
              <a:ext cx="1013163" cy="2998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015288" y="1624494"/>
              <a:ext cx="1845597" cy="2998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915150" y="1938744"/>
              <a:ext cx="1038226" cy="2998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314699" y="2265741"/>
              <a:ext cx="1266825" cy="2998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453563" y="2579833"/>
              <a:ext cx="1417974" cy="2998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525001" y="3235369"/>
              <a:ext cx="966787" cy="2998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09725" y="3558987"/>
              <a:ext cx="1449971" cy="2998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9152939" y="5395433"/>
            <a:ext cx="1950117" cy="3340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Spokespersons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52937" y="5801093"/>
            <a:ext cx="1950117" cy="3340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Run Coordinators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152937" y="6203665"/>
            <a:ext cx="1950117" cy="334056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Advisors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0" y="-209862"/>
            <a:ext cx="12336905" cy="5126037"/>
            <a:chOff x="0" y="-209862"/>
            <a:chExt cx="12336905" cy="5126037"/>
          </a:xfrm>
        </p:grpSpPr>
        <p:sp>
          <p:nvSpPr>
            <p:cNvPr id="10" name="Rectangle 9"/>
            <p:cNvSpPr/>
            <p:nvPr/>
          </p:nvSpPr>
          <p:spPr>
            <a:xfrm>
              <a:off x="0" y="-209862"/>
              <a:ext cx="12336905" cy="5126037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04538"/>
              <a:ext cx="12192000" cy="37582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4307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5" grpId="0" animBg="1"/>
      <p:bldP spid="30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baseline="30000" dirty="0" smtClean="0"/>
              <a:t>3</a:t>
            </a:r>
            <a:r>
              <a:rPr lang="en-US" b="1" dirty="0" smtClean="0"/>
              <a:t>He(</a:t>
            </a:r>
            <a:r>
              <a:rPr lang="en-US" b="1" i="1" dirty="0" err="1" smtClean="0"/>
              <a:t>e,e’n</a:t>
            </a:r>
            <a:r>
              <a:rPr lang="en-US" b="1" dirty="0" smtClean="0"/>
              <a:t>) Complications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781006" cy="4023360"/>
          </a:xfrm>
        </p:spPr>
        <p:txBody>
          <a:bodyPr anchor="ctr">
            <a:normAutofit/>
          </a:bodyPr>
          <a:lstStyle/>
          <a:p>
            <a:pPr lvl="1"/>
            <a:r>
              <a:rPr lang="en-US" sz="2800" dirty="0" smtClean="0"/>
              <a:t>Since other nucleons exist in the 3He nucleus, they cause secondary effects that must be taken into account</a:t>
            </a:r>
            <a:br>
              <a:rPr lang="en-US" sz="2800" dirty="0" smtClean="0"/>
            </a:br>
            <a:endParaRPr lang="en-US" sz="2800" dirty="0" smtClean="0"/>
          </a:p>
          <a:p>
            <a:pPr lvl="1"/>
            <a:r>
              <a:rPr lang="en-US" sz="2800" dirty="0" smtClean="0"/>
              <a:t>These effects, particularly FSIs, cause </a:t>
            </a:r>
            <a:r>
              <a:rPr lang="en-US" sz="2800" i="1" dirty="0" smtClean="0"/>
              <a:t>A</a:t>
            </a:r>
            <a:r>
              <a:rPr lang="en-US" sz="2800" i="1" baseline="-25000" dirty="0" smtClean="0"/>
              <a:t>y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 to be non-zero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7455" y="2088020"/>
            <a:ext cx="5115028" cy="413860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 smtClean="0"/>
              <a:t>Final State </a:t>
            </a:r>
            <a:br>
              <a:rPr lang="en-US" sz="2800" dirty="0" smtClean="0"/>
            </a:br>
            <a:r>
              <a:rPr lang="en-US" sz="2800" dirty="0" smtClean="0"/>
              <a:t>Interactions </a:t>
            </a:r>
            <a:br>
              <a:rPr lang="en-US" sz="2800" dirty="0" smtClean="0"/>
            </a:br>
            <a:r>
              <a:rPr lang="en-US" sz="2800" dirty="0" smtClean="0"/>
              <a:t>(FSI)</a:t>
            </a:r>
            <a:br>
              <a:rPr lang="en-US" sz="2800" dirty="0" smtClean="0"/>
            </a:br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Meson </a:t>
            </a:r>
            <a:br>
              <a:rPr lang="en-US" sz="2800" dirty="0" smtClean="0"/>
            </a:br>
            <a:r>
              <a:rPr lang="en-US" sz="2800" dirty="0" smtClean="0"/>
              <a:t>Exchange </a:t>
            </a:r>
            <a:br>
              <a:rPr lang="en-US" sz="2800" dirty="0" smtClean="0"/>
            </a:br>
            <a:r>
              <a:rPr lang="en-US" sz="2800" dirty="0" smtClean="0"/>
              <a:t>Currents </a:t>
            </a:r>
            <a:br>
              <a:rPr lang="en-US" sz="2800" dirty="0" smtClean="0"/>
            </a:br>
            <a:r>
              <a:rPr lang="en-US" sz="2800" dirty="0" smtClean="0"/>
              <a:t>(MEC)</a:t>
            </a:r>
            <a:endParaRPr lang="en-US" sz="28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5641" y="1792449"/>
            <a:ext cx="2430039" cy="211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7086" y="4217785"/>
            <a:ext cx="2533621" cy="191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Hall A Collaboration Meeting	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1239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Hall A Collaboration Meeting	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4148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Hall A Collaboration Meeting	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326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Measurements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038850"/>
            <a:ext cx="4017364" cy="266354"/>
          </a:xfrm>
        </p:spPr>
        <p:txBody>
          <a:bodyPr>
            <a:normAutofit fontScale="92500" lnSpcReduction="10000"/>
          </a:bodyPr>
          <a:lstStyle/>
          <a:p>
            <a:r>
              <a:rPr lang="en-US" baseline="30000" dirty="0" smtClean="0"/>
              <a:t>1]</a:t>
            </a:r>
            <a:r>
              <a:rPr lang="en-US" dirty="0" smtClean="0"/>
              <a:t>G. Jin, Ph.D. Thesis, University of Virginia, 2011.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Collaboration Meeting	Elena Long &lt;ellie@jlab.org&gt;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84" name="Picture 5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781" y="178688"/>
            <a:ext cx="2293937" cy="206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Text Placeholder 3"/>
          <p:cNvSpPr txBox="1">
            <a:spLocks/>
          </p:cNvSpPr>
          <p:nvPr/>
        </p:nvSpPr>
        <p:spPr>
          <a:xfrm>
            <a:off x="457200" y="2926080"/>
            <a:ext cx="3200400" cy="3379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Right HRS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Electron ID</a:t>
            </a:r>
            <a:endParaRPr lang="en-US" sz="1800" baseline="300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823" y="1060135"/>
            <a:ext cx="7661896" cy="41014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69184" y="536915"/>
            <a:ext cx="2787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Reaction Point in </a:t>
            </a:r>
            <a:r>
              <a:rPr lang="en-US" sz="2800" b="1" i="1" dirty="0" smtClean="0">
                <a:latin typeface="+mj-lt"/>
              </a:rPr>
              <a:t>z</a:t>
            </a:r>
            <a:endParaRPr lang="en-US" sz="28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551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249" y="1032250"/>
            <a:ext cx="7758574" cy="3996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Measurements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Collaboration Meeting	Elena Long &lt;ellie@jlab.org&gt;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84" name="Picture 5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781" y="178688"/>
            <a:ext cx="2293937" cy="206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Text Placeholder 3"/>
          <p:cNvSpPr txBox="1">
            <a:spLocks/>
          </p:cNvSpPr>
          <p:nvPr/>
        </p:nvSpPr>
        <p:spPr>
          <a:xfrm>
            <a:off x="457200" y="2926080"/>
            <a:ext cx="3200400" cy="3379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Right HRS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Electron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Details in E. Long, Ph.D. Thesis, Kent State University, 2012 (arXiv:1209.2739)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11251" y="536915"/>
            <a:ext cx="1503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Cerenkov</a:t>
            </a:r>
            <a:endParaRPr lang="en-US" sz="28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13368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611" y="1253491"/>
            <a:ext cx="8478961" cy="38320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Measurements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038850"/>
            <a:ext cx="4017364" cy="266354"/>
          </a:xfrm>
        </p:spPr>
        <p:txBody>
          <a:bodyPr>
            <a:normAutofit fontScale="92500" lnSpcReduction="10000"/>
          </a:bodyPr>
          <a:lstStyle/>
          <a:p>
            <a:r>
              <a:rPr lang="en-US" baseline="30000" dirty="0" smtClean="0"/>
              <a:t>1]</a:t>
            </a:r>
            <a:r>
              <a:rPr lang="en-US" dirty="0" smtClean="0"/>
              <a:t>G. Jin, Ph.D. Thesis, University of Virginia, 2011.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Collaboration Meeting	Elena Long &lt;ellie@jlab.org&gt;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84" name="Picture 5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781" y="178688"/>
            <a:ext cx="2293937" cy="206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Text Placeholder 3"/>
          <p:cNvSpPr txBox="1">
            <a:spLocks/>
          </p:cNvSpPr>
          <p:nvPr/>
        </p:nvSpPr>
        <p:spPr>
          <a:xfrm>
            <a:off x="457200" y="2926080"/>
            <a:ext cx="3200400" cy="3379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Right HRS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Electron ID</a:t>
            </a:r>
            <a:endParaRPr lang="en-US" sz="1800" baseline="30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9141" y="536915"/>
            <a:ext cx="2887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latin typeface="+mj-lt"/>
              </a:rPr>
              <a:t>Preshower</a:t>
            </a:r>
            <a:r>
              <a:rPr lang="en-US" sz="2800" b="1" dirty="0" smtClean="0">
                <a:latin typeface="+mj-lt"/>
              </a:rPr>
              <a:t>/Shower</a:t>
            </a:r>
            <a:endParaRPr lang="en-US" sz="28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11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573" y="1242177"/>
            <a:ext cx="8135580" cy="39518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Measurements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038850"/>
            <a:ext cx="4017364" cy="266354"/>
          </a:xfrm>
        </p:spPr>
        <p:txBody>
          <a:bodyPr>
            <a:normAutofit fontScale="92500" lnSpcReduction="10000"/>
          </a:bodyPr>
          <a:lstStyle/>
          <a:p>
            <a:r>
              <a:rPr lang="en-US" baseline="30000" dirty="0" smtClean="0"/>
              <a:t>1]</a:t>
            </a:r>
            <a:r>
              <a:rPr lang="en-US" dirty="0" smtClean="0"/>
              <a:t>G. Jin, Ph.D. Thesis, University of Virginia, 2011.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Collaboration Meeting	Elena Long &lt;ellie@jlab.org&gt;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84" name="Picture 5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781" y="178688"/>
            <a:ext cx="2293937" cy="206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Text Placeholder 3"/>
          <p:cNvSpPr txBox="1">
            <a:spLocks/>
          </p:cNvSpPr>
          <p:nvPr/>
        </p:nvSpPr>
        <p:spPr>
          <a:xfrm>
            <a:off x="457200" y="2926080"/>
            <a:ext cx="3200400" cy="3379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Right HRS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Electron ID</a:t>
            </a:r>
            <a:endParaRPr lang="en-US" sz="1800" baseline="30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5444" y="536915"/>
            <a:ext cx="1554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Theta/Phi</a:t>
            </a:r>
            <a:endParaRPr lang="en-US" sz="28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114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Simple </a:t>
            </a:r>
            <a:r>
              <a:rPr lang="en-US" b="1" baseline="30000" dirty="0" smtClean="0"/>
              <a:t>3</a:t>
            </a:r>
            <a:r>
              <a:rPr lang="en-US" b="1" dirty="0" smtClean="0"/>
              <a:t>He(</a:t>
            </a:r>
            <a:r>
              <a:rPr lang="en-US" b="1" i="1" dirty="0" err="1" smtClean="0"/>
              <a:t>e,e’n</a:t>
            </a:r>
            <a:r>
              <a:rPr lang="en-US" b="1" dirty="0" smtClean="0"/>
              <a:t>) - PWIA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781006" cy="4432236"/>
          </a:xfrm>
        </p:spPr>
        <p:txBody>
          <a:bodyPr anchor="ctr">
            <a:normAutofit lnSpcReduction="10000"/>
          </a:bodyPr>
          <a:lstStyle/>
          <a:p>
            <a:pPr lvl="1"/>
            <a:r>
              <a:rPr lang="en-US" sz="2800" dirty="0" smtClean="0"/>
              <a:t>Ideally, the only interaction that occurs is when the incoming electron hits the neutron</a:t>
            </a:r>
            <a:br>
              <a:rPr lang="en-US" sz="2800" dirty="0" smtClean="0"/>
            </a:br>
            <a:endParaRPr lang="en-US" sz="2800" dirty="0" smtClean="0"/>
          </a:p>
          <a:p>
            <a:pPr lvl="1"/>
            <a:r>
              <a:rPr lang="en-US" sz="2800" dirty="0" smtClean="0"/>
              <a:t>This model is called Plane Wave Impulse Approximation (PWIA)</a:t>
            </a:r>
            <a:br>
              <a:rPr lang="en-US" sz="2800" dirty="0" smtClean="0"/>
            </a:br>
            <a:endParaRPr lang="en-US" sz="2800" dirty="0" smtClean="0"/>
          </a:p>
          <a:p>
            <a:pPr lvl="1"/>
            <a:r>
              <a:rPr lang="en-US" sz="2800" dirty="0" smtClean="0"/>
              <a:t>PWIA predicts the single-spin target asymmetry, </a:t>
            </a:r>
            <a:r>
              <a:rPr lang="en-US" sz="2800" i="1" dirty="0" smtClean="0"/>
              <a:t>A</a:t>
            </a:r>
            <a:r>
              <a:rPr lang="en-US" sz="2800" i="1" baseline="-25000" dirty="0" smtClean="0"/>
              <a:t>y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, to be exactly zero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6" y="1889277"/>
            <a:ext cx="5934195" cy="40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20232" y="5471887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He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Hall A Collaboration Meeting	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70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</a:t>
            </a:r>
            <a:br>
              <a:rPr lang="en-US" b="1" dirty="0" smtClean="0"/>
            </a:br>
            <a:r>
              <a:rPr lang="en-US" b="1" dirty="0" smtClean="0"/>
              <a:t>Measurements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83242" y="352702"/>
                <a:ext cx="7908758" cy="6359746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 To find misidentified protons, apply neutron cuts to H(</a:t>
                </a:r>
                <a:r>
                  <a:rPr lang="en-US" sz="2600" dirty="0" err="1" smtClean="0"/>
                  <a:t>e,e’p</a:t>
                </a:r>
                <a:r>
                  <a:rPr lang="en-US" sz="2600" dirty="0" smtClean="0"/>
                  <a:t>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𝑚𝑖𝑠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𝑖𝑑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𝑚𝑖𝑠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𝑇𝑜𝑡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𝑚𝑒𝑎𝑠</m:t>
                            </m:r>
                          </m:sub>
                        </m:sSub>
                      </m:den>
                    </m:f>
                  </m:oMath>
                </a14:m>
                <a:endParaRPr lang="en-US" sz="22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 Find ratio of </a:t>
                </a:r>
                <a:r>
                  <a:rPr lang="en-US" sz="2600" dirty="0" err="1" smtClean="0"/>
                  <a:t>protons:neutrons</a:t>
                </a:r>
                <a:r>
                  <a:rPr lang="en-US" sz="2600" dirty="0" smtClean="0"/>
                  <a:t> from </a:t>
                </a:r>
                <a:r>
                  <a:rPr lang="en-US" sz="2600" baseline="30000" dirty="0" smtClean="0"/>
                  <a:t>3</a:t>
                </a:r>
                <a:r>
                  <a:rPr lang="en-US" sz="2600" dirty="0" smtClean="0"/>
                  <a:t>He(</a:t>
                </a:r>
                <a:r>
                  <a:rPr lang="en-US" sz="2600" dirty="0" err="1" smtClean="0"/>
                  <a:t>e,e’n</a:t>
                </a:r>
                <a:r>
                  <a:rPr lang="en-US" sz="2600" dirty="0" smtClean="0"/>
                  <a:t>) and </a:t>
                </a:r>
                <a:r>
                  <a:rPr lang="en-US" sz="2600" baseline="30000" dirty="0" smtClean="0"/>
                  <a:t>3</a:t>
                </a:r>
                <a:r>
                  <a:rPr lang="en-US" sz="2600" dirty="0" smtClean="0"/>
                  <a:t>He(</a:t>
                </a:r>
                <a:r>
                  <a:rPr lang="en-US" sz="2600" i="1" dirty="0" err="1" smtClean="0"/>
                  <a:t>e,e’p</a:t>
                </a:r>
                <a:r>
                  <a:rPr lang="en-US" sz="2600" dirty="0" smtClean="0"/>
                  <a:t>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𝑀𝑜𝑡𝑡</m:t>
                        </m:r>
                      </m:sub>
                    </m:sSub>
                    <m:d>
                      <m:d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l-GR" sz="2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  <m:sSubSup>
                              <m:sSub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sSubSup>
                          <m:sSubSup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2200" dirty="0" smtClean="0">
                  <a:ea typeface="Cambria Math" panose="02040503050406030204" pitchFamily="18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2200" i="1" dirty="0" smtClean="0">
                  <a:latin typeface="Cambria Math" panose="02040503050406030204" pitchFamily="18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8.9:1 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brk m:alnAt="7"/>
                            </m:rP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brk m:alnAt="7"/>
                            </m:rPr>
                            <a:rPr lang="en-US" sz="2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0.1 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latin typeface="Cambria Math" panose="02040503050406030204" pitchFamily="18" charset="0"/>
                                        </a:rPr>
                                        <m:t>GeV</m:t>
                                      </m:r>
                                    </m:num>
                                    <m:den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mr>
                      <m:m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7.6:1 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brk m:alnAt="7"/>
                            </m:rP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brk m:alnAt="7"/>
                            </m:rPr>
                            <a:rPr lang="en-US" sz="2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0.5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latin typeface="Cambria Math" panose="02040503050406030204" pitchFamily="18" charset="0"/>
                                        </a:rPr>
                                        <m:t>GeV</m:t>
                                      </m:r>
                                    </m:num>
                                    <m:den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mr>
                      <m:m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5.3:1 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brk m:alnAt="7"/>
                            </m:rP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brk m:alnAt="7"/>
                            </m:rPr>
                            <a:rPr lang="en-US" sz="2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1.0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latin typeface="Cambria Math" panose="02040503050406030204" pitchFamily="18" charset="0"/>
                                        </a:rPr>
                                        <m:t>GeV</m:t>
                                      </m:r>
                                    </m:num>
                                    <m:den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mr>
                    </m:m>
                  </m:oMath>
                </a14:m>
                <a:endParaRPr lang="en-US" sz="22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600" dirty="0"/>
                  <a:t> </a:t>
                </a:r>
                <a:r>
                  <a:rPr lang="en-US" sz="2600" dirty="0" smtClean="0"/>
                  <a:t>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600" dirty="0" smtClean="0"/>
                  <a:t> and total measured He events in HRS, find expected number of protons and neutrons thrown at HAND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𝑇𝑜𝑡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He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𝑚𝑒𝑎𝑠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</m:oMath>
                </a14:m>
                <a:r>
                  <a:rPr lang="en-US" sz="2200" dirty="0" smtClean="0"/>
                  <a:t/>
                </a:r>
                <a:br>
                  <a:rPr lang="en-US" sz="2200" dirty="0" smtClean="0"/>
                </a:br>
                <a:endParaRPr lang="en-US" sz="22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𝑇𝑜𝑡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He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𝑚𝑒𝑎𝑠</m:t>
                            </m:r>
                          </m:sub>
                        </m:sSub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lang="en-US" sz="22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 Include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𝑚𝑖𝑠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𝑖𝑑</m:t>
                        </m:r>
                      </m:sub>
                    </m:sSub>
                  </m:oMath>
                </a14:m>
                <a:r>
                  <a:rPr lang="en-US" sz="2600" dirty="0" smtClean="0"/>
                  <a:t> to estimate number of misidentified protons in 3He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He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𝑚𝑖𝑠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𝑖𝑑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𝑒𝑥𝑝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𝑚𝑖𝑠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𝑖𝑑</m:t>
                        </m:r>
                      </m:sub>
                    </m:sSub>
                  </m:oMath>
                </a14:m>
                <a:endParaRPr lang="en-US" sz="22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 Use to calculate proton dilution factor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He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𝑚𝑖𝑠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𝑒𝑥𝑝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3242" y="352702"/>
                <a:ext cx="7908758" cy="6359746"/>
              </a:xfrm>
              <a:blipFill rotWithShape="0">
                <a:blip r:embed="rId2"/>
                <a:stretch>
                  <a:fillRect l="-2082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b="1" dirty="0"/>
              <a:t>Hall A Neutron Detector (HAND)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Proton contamination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Details in E. Long, Ph.D. Thesis, Kent State University, 2012 (arXiv:1209.2739)</a:t>
            </a:r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Collaboration Meeting	Elena Long &lt;ellie@jlab.org&gt;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8" name="Picture 6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32013" y="100039"/>
            <a:ext cx="1739766" cy="229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483538" y="3715362"/>
            <a:ext cx="6923133" cy="975652"/>
            <a:chOff x="6509084" y="3572469"/>
            <a:chExt cx="6923133" cy="975652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6509084" y="4054642"/>
              <a:ext cx="46923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064833" y="3572469"/>
                  <a:ext cx="6367384" cy="9756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Use to find efficiency,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𝐻𝐴𝑁𝐷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𝑚𝑒𝑎𝑠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𝑒𝑥𝑝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±0.1% </m:t>
                            </m:r>
                            <m:r>
                              <m:rPr>
                                <m:sty m:val="p"/>
                                <m:brk m:alnAt="7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0.1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7.0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±0.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% </m:t>
                            </m:r>
                            <m:r>
                              <m:rPr>
                                <m:sty m:val="p"/>
                                <m:brk m:alnAt="7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32.2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3.2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% </m:t>
                            </m:r>
                            <m:r>
                              <m:rPr>
                                <m:sty m:val="p"/>
                                <m:brk m:alnAt="7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1.0</m:t>
                            </m:r>
                          </m:e>
                        </m:mr>
                      </m:m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4833" y="3572469"/>
                  <a:ext cx="6367384" cy="97565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8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085891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"/>
          <p:cNvSpPr>
            <a:spLocks/>
          </p:cNvSpPr>
          <p:nvPr/>
        </p:nvSpPr>
        <p:spPr bwMode="auto">
          <a:xfrm>
            <a:off x="4171727" y="3183254"/>
            <a:ext cx="339605" cy="220284"/>
          </a:xfrm>
          <a:prstGeom prst="rect">
            <a:avLst/>
          </a:prstGeom>
          <a:noFill/>
          <a:ln w="50800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0" name="Line 3"/>
          <p:cNvSpPr>
            <a:spLocks noChangeShapeType="1"/>
          </p:cNvSpPr>
          <p:nvPr/>
        </p:nvSpPr>
        <p:spPr bwMode="auto">
          <a:xfrm rot="10800000" flipH="1">
            <a:off x="8701909" y="1521943"/>
            <a:ext cx="912233" cy="1768012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Line 4"/>
          <p:cNvSpPr>
            <a:spLocks noChangeShapeType="1"/>
          </p:cNvSpPr>
          <p:nvPr/>
        </p:nvSpPr>
        <p:spPr bwMode="auto">
          <a:xfrm>
            <a:off x="8692729" y="3280777"/>
            <a:ext cx="388990" cy="1250573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Line 6"/>
          <p:cNvSpPr>
            <a:spLocks noChangeShapeType="1"/>
          </p:cNvSpPr>
          <p:nvPr/>
        </p:nvSpPr>
        <p:spPr bwMode="auto">
          <a:xfrm>
            <a:off x="8692729" y="3280777"/>
            <a:ext cx="388990" cy="1250573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Line 7"/>
          <p:cNvSpPr>
            <a:spLocks noChangeShapeType="1"/>
          </p:cNvSpPr>
          <p:nvPr/>
        </p:nvSpPr>
        <p:spPr bwMode="auto">
          <a:xfrm rot="10800000">
            <a:off x="8686992" y="3293397"/>
            <a:ext cx="3078644" cy="905231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Line 8"/>
          <p:cNvSpPr>
            <a:spLocks noChangeShapeType="1"/>
          </p:cNvSpPr>
          <p:nvPr/>
        </p:nvSpPr>
        <p:spPr bwMode="auto">
          <a:xfrm flipH="1">
            <a:off x="8682402" y="2473067"/>
            <a:ext cx="3085528" cy="819183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Line 9"/>
          <p:cNvSpPr>
            <a:spLocks noChangeShapeType="1"/>
          </p:cNvSpPr>
          <p:nvPr/>
        </p:nvSpPr>
        <p:spPr bwMode="auto">
          <a:xfrm>
            <a:off x="4193526" y="3293397"/>
            <a:ext cx="8056339" cy="0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Rectangle 10"/>
          <p:cNvSpPr>
            <a:spLocks/>
          </p:cNvSpPr>
          <p:nvPr/>
        </p:nvSpPr>
        <p:spPr bwMode="auto">
          <a:xfrm>
            <a:off x="4703000" y="3201612"/>
            <a:ext cx="651759" cy="174392"/>
          </a:xfrm>
          <a:prstGeom prst="rect">
            <a:avLst/>
          </a:prstGeom>
          <a:solidFill>
            <a:srgbClr val="2B4714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9" name="Rectangle 11"/>
          <p:cNvSpPr>
            <a:spLocks/>
          </p:cNvSpPr>
          <p:nvPr/>
        </p:nvSpPr>
        <p:spPr bwMode="auto">
          <a:xfrm>
            <a:off x="5620970" y="3201612"/>
            <a:ext cx="312110" cy="174392"/>
          </a:xfrm>
          <a:prstGeom prst="rect">
            <a:avLst/>
          </a:prstGeom>
          <a:solidFill>
            <a:srgbClr val="D90B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0" name="Rectangle 12"/>
          <p:cNvSpPr>
            <a:spLocks/>
          </p:cNvSpPr>
          <p:nvPr/>
        </p:nvSpPr>
        <p:spPr bwMode="auto">
          <a:xfrm>
            <a:off x="6079955" y="3201612"/>
            <a:ext cx="137696" cy="174392"/>
          </a:xfrm>
          <a:prstGeom prst="rect">
            <a:avLst/>
          </a:prstGeom>
          <a:solidFill>
            <a:srgbClr val="FCBD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1" name="Rectangle 13"/>
          <p:cNvSpPr>
            <a:spLocks/>
          </p:cNvSpPr>
          <p:nvPr/>
        </p:nvSpPr>
        <p:spPr bwMode="auto">
          <a:xfrm>
            <a:off x="6392065" y="3128184"/>
            <a:ext cx="284571" cy="321248"/>
          </a:xfrm>
          <a:prstGeom prst="rect">
            <a:avLst/>
          </a:prstGeom>
          <a:solidFill>
            <a:srgbClr val="C632F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2" name="Rectangle 14"/>
          <p:cNvSpPr>
            <a:spLocks/>
          </p:cNvSpPr>
          <p:nvPr/>
        </p:nvSpPr>
        <p:spPr bwMode="auto">
          <a:xfrm>
            <a:off x="6795972" y="3201612"/>
            <a:ext cx="642579" cy="174392"/>
          </a:xfrm>
          <a:prstGeom prst="rect">
            <a:avLst/>
          </a:prstGeom>
          <a:solidFill>
            <a:srgbClr val="003DCC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" name="Rectangle 15"/>
          <p:cNvSpPr>
            <a:spLocks/>
          </p:cNvSpPr>
          <p:nvPr/>
        </p:nvSpPr>
        <p:spPr bwMode="auto">
          <a:xfrm>
            <a:off x="7576247" y="3201612"/>
            <a:ext cx="128516" cy="165213"/>
          </a:xfrm>
          <a:prstGeom prst="rect">
            <a:avLst/>
          </a:prstGeom>
          <a:solidFill>
            <a:srgbClr val="66B132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4" name="Rectangle 16"/>
          <p:cNvSpPr>
            <a:spLocks/>
          </p:cNvSpPr>
          <p:nvPr/>
        </p:nvSpPr>
        <p:spPr bwMode="auto">
          <a:xfrm>
            <a:off x="7814920" y="3201612"/>
            <a:ext cx="128516" cy="165213"/>
          </a:xfrm>
          <a:prstGeom prst="rect">
            <a:avLst/>
          </a:prstGeom>
          <a:solidFill>
            <a:srgbClr val="66B132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5" name="Oval 17"/>
          <p:cNvSpPr>
            <a:spLocks/>
          </p:cNvSpPr>
          <p:nvPr/>
        </p:nvSpPr>
        <p:spPr bwMode="auto">
          <a:xfrm>
            <a:off x="8338163" y="2935435"/>
            <a:ext cx="706837" cy="706746"/>
          </a:xfrm>
          <a:prstGeom prst="ellipse">
            <a:avLst/>
          </a:prstGeom>
          <a:noFill/>
          <a:ln w="50800">
            <a:solidFill>
              <a:schemeClr val="accent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6" name="Oval 18"/>
          <p:cNvSpPr>
            <a:spLocks/>
          </p:cNvSpPr>
          <p:nvPr/>
        </p:nvSpPr>
        <p:spPr bwMode="auto">
          <a:xfrm>
            <a:off x="8356522" y="2953792"/>
            <a:ext cx="670118" cy="670032"/>
          </a:xfrm>
          <a:prstGeom prst="ellipse">
            <a:avLst/>
          </a:prstGeom>
          <a:noFill/>
          <a:ln w="15875">
            <a:solidFill>
              <a:schemeClr val="accent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7" name="Rectangle 19"/>
          <p:cNvSpPr>
            <a:spLocks/>
          </p:cNvSpPr>
          <p:nvPr/>
        </p:nvSpPr>
        <p:spPr bwMode="auto">
          <a:xfrm>
            <a:off x="12037584" y="3018042"/>
            <a:ext cx="212281" cy="532354"/>
          </a:xfrm>
          <a:prstGeom prst="rect">
            <a:avLst/>
          </a:prstGeom>
          <a:solidFill>
            <a:srgbClr val="808080">
              <a:alpha val="25000"/>
            </a:srgbClr>
          </a:solidFill>
          <a:ln w="38100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8" name="Oval 20"/>
          <p:cNvSpPr>
            <a:spLocks/>
          </p:cNvSpPr>
          <p:nvPr/>
        </p:nvSpPr>
        <p:spPr bwMode="auto">
          <a:xfrm>
            <a:off x="7888357" y="2485688"/>
            <a:ext cx="1606448" cy="1606241"/>
          </a:xfrm>
          <a:prstGeom prst="ellipse">
            <a:avLst/>
          </a:prstGeom>
          <a:noFill/>
          <a:ln w="12700">
            <a:solidFill>
              <a:srgbClr val="47CCFC">
                <a:alpha val="25000"/>
              </a:srgbClr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9" name="Oval 21"/>
          <p:cNvSpPr>
            <a:spLocks/>
          </p:cNvSpPr>
          <p:nvPr/>
        </p:nvSpPr>
        <p:spPr bwMode="auto">
          <a:xfrm>
            <a:off x="5474095" y="62559"/>
            <a:ext cx="6434974" cy="6434141"/>
          </a:xfrm>
          <a:prstGeom prst="ellipse">
            <a:avLst/>
          </a:prstGeom>
          <a:noFill/>
          <a:ln w="25400">
            <a:solidFill>
              <a:srgbClr val="00BAFB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0" name="AutoShape 22"/>
          <p:cNvSpPr>
            <a:spLocks/>
          </p:cNvSpPr>
          <p:nvPr/>
        </p:nvSpPr>
        <p:spPr bwMode="auto">
          <a:xfrm rot="20711821">
            <a:off x="10595223" y="2442090"/>
            <a:ext cx="351124" cy="556448"/>
          </a:xfrm>
          <a:custGeom>
            <a:avLst/>
            <a:gdLst/>
            <a:ahLst/>
            <a:cxnLst/>
            <a:rect l="0" t="0" r="r" b="b"/>
            <a:pathLst>
              <a:path w="21591" h="21596">
                <a:moveTo>
                  <a:pt x="0" y="0"/>
                </a:moveTo>
                <a:lnTo>
                  <a:pt x="21591" y="4"/>
                </a:lnTo>
                <a:lnTo>
                  <a:pt x="21600" y="21600"/>
                </a:lnTo>
                <a:lnTo>
                  <a:pt x="9" y="21596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1" name="Line 23"/>
          <p:cNvSpPr>
            <a:spLocks noChangeShapeType="1"/>
          </p:cNvSpPr>
          <p:nvPr/>
        </p:nvSpPr>
        <p:spPr bwMode="auto">
          <a:xfrm>
            <a:off x="10246394" y="2578620"/>
            <a:ext cx="142285" cy="525470"/>
          </a:xfrm>
          <a:prstGeom prst="line">
            <a:avLst/>
          </a:prstGeom>
          <a:noFill/>
          <a:ln w="38100">
            <a:solidFill>
              <a:schemeClr val="tx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Line 24"/>
          <p:cNvSpPr>
            <a:spLocks noChangeShapeType="1"/>
          </p:cNvSpPr>
          <p:nvPr/>
        </p:nvSpPr>
        <p:spPr bwMode="auto">
          <a:xfrm>
            <a:off x="10323274" y="2555674"/>
            <a:ext cx="143433" cy="525470"/>
          </a:xfrm>
          <a:prstGeom prst="line">
            <a:avLst/>
          </a:prstGeom>
          <a:noFill/>
          <a:ln w="38100">
            <a:solidFill>
              <a:schemeClr val="tx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AutoShape 25"/>
          <p:cNvSpPr>
            <a:spLocks/>
          </p:cNvSpPr>
          <p:nvPr/>
        </p:nvSpPr>
        <p:spPr bwMode="auto">
          <a:xfrm rot="20693958">
            <a:off x="10469002" y="2522402"/>
            <a:ext cx="26392" cy="556448"/>
          </a:xfrm>
          <a:custGeom>
            <a:avLst/>
            <a:gdLst/>
            <a:ahLst/>
            <a:cxnLst/>
            <a:rect l="0" t="0" r="r" b="b"/>
            <a:pathLst>
              <a:path w="21474" h="21600">
                <a:moveTo>
                  <a:pt x="0" y="0"/>
                </a:moveTo>
                <a:lnTo>
                  <a:pt x="21474" y="0"/>
                </a:lnTo>
                <a:lnTo>
                  <a:pt x="21600" y="21600"/>
                </a:lnTo>
                <a:lnTo>
                  <a:pt x="126" y="21600"/>
                </a:lnTo>
                <a:close/>
                <a:moveTo>
                  <a:pt x="0" y="0"/>
                </a:moveTo>
              </a:path>
            </a:pathLst>
          </a:custGeom>
          <a:solidFill>
            <a:srgbClr val="1D300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4" name="AutoShape 26"/>
          <p:cNvSpPr>
            <a:spLocks/>
          </p:cNvSpPr>
          <p:nvPr/>
        </p:nvSpPr>
        <p:spPr bwMode="auto">
          <a:xfrm rot="20693958">
            <a:off x="11062241" y="2362925"/>
            <a:ext cx="26392" cy="556448"/>
          </a:xfrm>
          <a:custGeom>
            <a:avLst/>
            <a:gdLst/>
            <a:ahLst/>
            <a:cxnLst/>
            <a:rect l="0" t="0" r="r" b="b"/>
            <a:pathLst>
              <a:path w="21474" h="21600">
                <a:moveTo>
                  <a:pt x="0" y="0"/>
                </a:moveTo>
                <a:lnTo>
                  <a:pt x="21474" y="0"/>
                </a:lnTo>
                <a:lnTo>
                  <a:pt x="21600" y="21600"/>
                </a:lnTo>
                <a:lnTo>
                  <a:pt x="126" y="21600"/>
                </a:lnTo>
                <a:close/>
                <a:moveTo>
                  <a:pt x="0" y="0"/>
                </a:moveTo>
              </a:path>
            </a:pathLst>
          </a:custGeom>
          <a:solidFill>
            <a:srgbClr val="1D300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" name="AutoShape 27"/>
          <p:cNvSpPr>
            <a:spLocks/>
          </p:cNvSpPr>
          <p:nvPr/>
        </p:nvSpPr>
        <p:spPr bwMode="auto">
          <a:xfrm rot="20711821">
            <a:off x="11159775" y="2309001"/>
            <a:ext cx="214576" cy="556448"/>
          </a:xfrm>
          <a:custGeom>
            <a:avLst/>
            <a:gdLst/>
            <a:ahLst/>
            <a:cxnLst/>
            <a:rect l="0" t="0" r="r" b="b"/>
            <a:pathLst>
              <a:path w="21585" h="21598">
                <a:moveTo>
                  <a:pt x="0" y="0"/>
                </a:moveTo>
                <a:lnTo>
                  <a:pt x="21585" y="2"/>
                </a:lnTo>
                <a:lnTo>
                  <a:pt x="21600" y="21600"/>
                </a:lnTo>
                <a:lnTo>
                  <a:pt x="15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003DCC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" name="AutoShape 28"/>
          <p:cNvSpPr>
            <a:spLocks/>
          </p:cNvSpPr>
          <p:nvPr/>
        </p:nvSpPr>
        <p:spPr bwMode="auto">
          <a:xfrm rot="20711821">
            <a:off x="11437461" y="2233278"/>
            <a:ext cx="214576" cy="556448"/>
          </a:xfrm>
          <a:custGeom>
            <a:avLst/>
            <a:gdLst/>
            <a:ahLst/>
            <a:cxnLst/>
            <a:rect l="0" t="0" r="r" b="b"/>
            <a:pathLst>
              <a:path w="21585" h="21598">
                <a:moveTo>
                  <a:pt x="0" y="0"/>
                </a:moveTo>
                <a:lnTo>
                  <a:pt x="21585" y="2"/>
                </a:lnTo>
                <a:lnTo>
                  <a:pt x="21600" y="21600"/>
                </a:lnTo>
                <a:lnTo>
                  <a:pt x="15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003DCC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7" name="AutoShape 29"/>
          <p:cNvSpPr>
            <a:spLocks/>
          </p:cNvSpPr>
          <p:nvPr/>
        </p:nvSpPr>
        <p:spPr bwMode="auto">
          <a:xfrm rot="20711821">
            <a:off x="10058210" y="2751865"/>
            <a:ext cx="86060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8" name="AutoShape 30"/>
          <p:cNvSpPr>
            <a:spLocks/>
          </p:cNvSpPr>
          <p:nvPr/>
        </p:nvSpPr>
        <p:spPr bwMode="auto">
          <a:xfrm rot="20711821">
            <a:off x="9551032" y="2890690"/>
            <a:ext cx="86060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9" name="AutoShape 31"/>
          <p:cNvSpPr>
            <a:spLocks/>
          </p:cNvSpPr>
          <p:nvPr/>
        </p:nvSpPr>
        <p:spPr bwMode="auto">
          <a:xfrm rot="20711821">
            <a:off x="9407599" y="2929699"/>
            <a:ext cx="84912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0" name="AutoShape 32"/>
          <p:cNvSpPr>
            <a:spLocks/>
          </p:cNvSpPr>
          <p:nvPr/>
        </p:nvSpPr>
        <p:spPr bwMode="auto">
          <a:xfrm rot="20711821">
            <a:off x="9671515" y="2819556"/>
            <a:ext cx="351124" cy="299449"/>
          </a:xfrm>
          <a:custGeom>
            <a:avLst/>
            <a:gdLst/>
            <a:ahLst/>
            <a:cxnLst/>
            <a:rect l="0" t="0" r="r" b="b"/>
            <a:pathLst>
              <a:path w="21595" h="21593">
                <a:moveTo>
                  <a:pt x="0" y="0"/>
                </a:moveTo>
                <a:lnTo>
                  <a:pt x="21595" y="7"/>
                </a:lnTo>
                <a:lnTo>
                  <a:pt x="21600" y="21600"/>
                </a:lnTo>
                <a:lnTo>
                  <a:pt x="5" y="21593"/>
                </a:lnTo>
                <a:close/>
                <a:moveTo>
                  <a:pt x="0" y="0"/>
                </a:moveTo>
              </a:path>
            </a:pathLst>
          </a:custGeom>
          <a:solidFill>
            <a:srgbClr val="FCBD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1" name="AutoShape 33"/>
          <p:cNvSpPr>
            <a:spLocks/>
          </p:cNvSpPr>
          <p:nvPr/>
        </p:nvSpPr>
        <p:spPr bwMode="auto">
          <a:xfrm rot="20711821">
            <a:off x="9365143" y="2805789"/>
            <a:ext cx="830763" cy="359110"/>
          </a:xfrm>
          <a:custGeom>
            <a:avLst/>
            <a:gdLst/>
            <a:ahLst/>
            <a:cxnLst/>
            <a:rect l="0" t="0" r="r" b="b"/>
            <a:pathLst>
              <a:path w="21597" h="21587">
                <a:moveTo>
                  <a:pt x="0" y="0"/>
                </a:moveTo>
                <a:lnTo>
                  <a:pt x="21597" y="13"/>
                </a:lnTo>
                <a:lnTo>
                  <a:pt x="21600" y="21600"/>
                </a:lnTo>
                <a:lnTo>
                  <a:pt x="3" y="21587"/>
                </a:lnTo>
                <a:close/>
                <a:moveTo>
                  <a:pt x="0" y="0"/>
                </a:moveTo>
              </a:path>
            </a:pathLst>
          </a:custGeom>
          <a:noFill/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2" name="AutoShape 34"/>
          <p:cNvSpPr>
            <a:spLocks/>
          </p:cNvSpPr>
          <p:nvPr/>
        </p:nvSpPr>
        <p:spPr bwMode="auto">
          <a:xfrm rot="20711821">
            <a:off x="10207381" y="2245899"/>
            <a:ext cx="1559402" cy="830656"/>
          </a:xfrm>
          <a:custGeom>
            <a:avLst/>
            <a:gdLst/>
            <a:ahLst/>
            <a:cxnLst/>
            <a:rect l="0" t="0" r="r" b="b"/>
            <a:pathLst>
              <a:path w="21597" h="21589">
                <a:moveTo>
                  <a:pt x="0" y="0"/>
                </a:moveTo>
                <a:lnTo>
                  <a:pt x="21597" y="11"/>
                </a:lnTo>
                <a:lnTo>
                  <a:pt x="21600" y="21600"/>
                </a:lnTo>
                <a:lnTo>
                  <a:pt x="3" y="21589"/>
                </a:lnTo>
                <a:close/>
                <a:moveTo>
                  <a:pt x="0" y="0"/>
                </a:moveTo>
              </a:path>
            </a:pathLst>
          </a:custGeom>
          <a:noFill/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" name="Rectangle 35"/>
          <p:cNvSpPr>
            <a:spLocks/>
          </p:cNvSpPr>
          <p:nvPr/>
        </p:nvSpPr>
        <p:spPr bwMode="auto">
          <a:xfrm rot="20627071">
            <a:off x="8719121" y="3709873"/>
            <a:ext cx="284571" cy="229463"/>
          </a:xfrm>
          <a:prstGeom prst="rect">
            <a:avLst/>
          </a:prstGeom>
          <a:solidFill>
            <a:srgbClr val="FCBD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" name="Rectangle 36"/>
          <p:cNvSpPr>
            <a:spLocks/>
          </p:cNvSpPr>
          <p:nvPr/>
        </p:nvSpPr>
        <p:spPr bwMode="auto">
          <a:xfrm rot="20627071">
            <a:off x="8802886" y="4257142"/>
            <a:ext cx="385548" cy="45893"/>
          </a:xfrm>
          <a:prstGeom prst="rect">
            <a:avLst/>
          </a:prstGeom>
          <a:solidFill>
            <a:srgbClr val="1D300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5" name="Rectangle 37"/>
          <p:cNvSpPr>
            <a:spLocks/>
          </p:cNvSpPr>
          <p:nvPr/>
        </p:nvSpPr>
        <p:spPr bwMode="auto">
          <a:xfrm rot="20627071">
            <a:off x="8789116" y="4212396"/>
            <a:ext cx="385548" cy="18357"/>
          </a:xfrm>
          <a:prstGeom prst="rect">
            <a:avLst/>
          </a:prstGeom>
          <a:solidFill>
            <a:srgbClr val="1D300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6" name="Line 38"/>
          <p:cNvSpPr>
            <a:spLocks noChangeShapeType="1"/>
          </p:cNvSpPr>
          <p:nvPr/>
        </p:nvSpPr>
        <p:spPr bwMode="auto">
          <a:xfrm rot="10800000" flipH="1">
            <a:off x="8791411" y="4118317"/>
            <a:ext cx="358009" cy="104406"/>
          </a:xfrm>
          <a:prstGeom prst="line">
            <a:avLst/>
          </a:prstGeom>
          <a:noFill/>
          <a:ln w="38100">
            <a:solidFill>
              <a:schemeClr val="tx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" name="Line 39"/>
          <p:cNvSpPr>
            <a:spLocks noChangeShapeType="1"/>
          </p:cNvSpPr>
          <p:nvPr/>
        </p:nvSpPr>
        <p:spPr bwMode="auto">
          <a:xfrm rot="10800000" flipH="1">
            <a:off x="8786821" y="4005880"/>
            <a:ext cx="297193" cy="87196"/>
          </a:xfrm>
          <a:prstGeom prst="line">
            <a:avLst/>
          </a:prstGeom>
          <a:noFill/>
          <a:ln w="38100">
            <a:solidFill>
              <a:schemeClr val="tx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" name="Rectangle 40"/>
          <p:cNvSpPr>
            <a:spLocks/>
          </p:cNvSpPr>
          <p:nvPr/>
        </p:nvSpPr>
        <p:spPr bwMode="auto">
          <a:xfrm rot="20627071">
            <a:off x="8689287" y="3984081"/>
            <a:ext cx="569142" cy="385498"/>
          </a:xfrm>
          <a:prstGeom prst="rect">
            <a:avLst/>
          </a:prstGeom>
          <a:noFill/>
          <a:ln w="15875">
            <a:solidFill>
              <a:schemeClr val="tx1">
                <a:alpha val="25000"/>
              </a:schemeClr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9" name="AutoShape 41"/>
          <p:cNvSpPr>
            <a:spLocks/>
          </p:cNvSpPr>
          <p:nvPr/>
        </p:nvSpPr>
        <p:spPr bwMode="auto">
          <a:xfrm rot="966482">
            <a:off x="10572274" y="3623824"/>
            <a:ext cx="351124" cy="556448"/>
          </a:xfrm>
          <a:custGeom>
            <a:avLst/>
            <a:gdLst/>
            <a:ahLst/>
            <a:cxnLst/>
            <a:rect l="0" t="0" r="r" b="b"/>
            <a:pathLst>
              <a:path w="21591" h="21596">
                <a:moveTo>
                  <a:pt x="0" y="0"/>
                </a:moveTo>
                <a:lnTo>
                  <a:pt x="21591" y="4"/>
                </a:lnTo>
                <a:lnTo>
                  <a:pt x="21600" y="21600"/>
                </a:lnTo>
                <a:lnTo>
                  <a:pt x="9" y="21596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0" name="Line 42"/>
          <p:cNvSpPr>
            <a:spLocks noChangeShapeType="1"/>
          </p:cNvSpPr>
          <p:nvPr/>
        </p:nvSpPr>
        <p:spPr bwMode="auto">
          <a:xfrm flipH="1">
            <a:off x="10223445" y="3511387"/>
            <a:ext cx="148023" cy="524323"/>
          </a:xfrm>
          <a:prstGeom prst="line">
            <a:avLst/>
          </a:prstGeom>
          <a:noFill/>
          <a:ln w="38100">
            <a:solidFill>
              <a:schemeClr val="tx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" name="Line 43"/>
          <p:cNvSpPr>
            <a:spLocks noChangeShapeType="1"/>
          </p:cNvSpPr>
          <p:nvPr/>
        </p:nvSpPr>
        <p:spPr bwMode="auto">
          <a:xfrm flipH="1">
            <a:off x="10301473" y="3530891"/>
            <a:ext cx="148023" cy="524323"/>
          </a:xfrm>
          <a:prstGeom prst="line">
            <a:avLst/>
          </a:prstGeom>
          <a:noFill/>
          <a:ln w="38100">
            <a:solidFill>
              <a:schemeClr val="tx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" name="AutoShape 44"/>
          <p:cNvSpPr>
            <a:spLocks/>
          </p:cNvSpPr>
          <p:nvPr/>
        </p:nvSpPr>
        <p:spPr bwMode="auto">
          <a:xfrm rot="948617">
            <a:off x="10446053" y="3544659"/>
            <a:ext cx="26392" cy="556448"/>
          </a:xfrm>
          <a:custGeom>
            <a:avLst/>
            <a:gdLst/>
            <a:ahLst/>
            <a:cxnLst/>
            <a:rect l="0" t="0" r="r" b="b"/>
            <a:pathLst>
              <a:path w="21474" h="21600">
                <a:moveTo>
                  <a:pt x="0" y="0"/>
                </a:moveTo>
                <a:lnTo>
                  <a:pt x="21474" y="0"/>
                </a:lnTo>
                <a:lnTo>
                  <a:pt x="21600" y="21600"/>
                </a:lnTo>
                <a:lnTo>
                  <a:pt x="126" y="21600"/>
                </a:lnTo>
                <a:close/>
                <a:moveTo>
                  <a:pt x="0" y="0"/>
                </a:moveTo>
              </a:path>
            </a:pathLst>
          </a:custGeom>
          <a:solidFill>
            <a:srgbClr val="1D300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" name="AutoShape 45"/>
          <p:cNvSpPr>
            <a:spLocks/>
          </p:cNvSpPr>
          <p:nvPr/>
        </p:nvSpPr>
        <p:spPr bwMode="auto">
          <a:xfrm rot="948617">
            <a:off x="11036996" y="3712167"/>
            <a:ext cx="26392" cy="556448"/>
          </a:xfrm>
          <a:custGeom>
            <a:avLst/>
            <a:gdLst/>
            <a:ahLst/>
            <a:cxnLst/>
            <a:rect l="0" t="0" r="r" b="b"/>
            <a:pathLst>
              <a:path w="21474" h="21600">
                <a:moveTo>
                  <a:pt x="0" y="0"/>
                </a:moveTo>
                <a:lnTo>
                  <a:pt x="21474" y="0"/>
                </a:lnTo>
                <a:lnTo>
                  <a:pt x="21600" y="21600"/>
                </a:lnTo>
                <a:lnTo>
                  <a:pt x="126" y="21600"/>
                </a:lnTo>
                <a:close/>
                <a:moveTo>
                  <a:pt x="0" y="0"/>
                </a:moveTo>
              </a:path>
            </a:pathLst>
          </a:custGeom>
          <a:solidFill>
            <a:srgbClr val="1D300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" name="AutoShape 46"/>
          <p:cNvSpPr>
            <a:spLocks/>
          </p:cNvSpPr>
          <p:nvPr/>
        </p:nvSpPr>
        <p:spPr bwMode="auto">
          <a:xfrm rot="966482">
            <a:off x="11134531" y="3764944"/>
            <a:ext cx="214576" cy="556448"/>
          </a:xfrm>
          <a:custGeom>
            <a:avLst/>
            <a:gdLst/>
            <a:ahLst/>
            <a:cxnLst/>
            <a:rect l="0" t="0" r="r" b="b"/>
            <a:pathLst>
              <a:path w="21585" h="21598">
                <a:moveTo>
                  <a:pt x="0" y="0"/>
                </a:moveTo>
                <a:lnTo>
                  <a:pt x="21585" y="2"/>
                </a:lnTo>
                <a:lnTo>
                  <a:pt x="21600" y="21600"/>
                </a:lnTo>
                <a:lnTo>
                  <a:pt x="15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003DCC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5" name="AutoShape 47"/>
          <p:cNvSpPr>
            <a:spLocks/>
          </p:cNvSpPr>
          <p:nvPr/>
        </p:nvSpPr>
        <p:spPr bwMode="auto">
          <a:xfrm rot="966482">
            <a:off x="11412217" y="3841814"/>
            <a:ext cx="214576" cy="556448"/>
          </a:xfrm>
          <a:custGeom>
            <a:avLst/>
            <a:gdLst/>
            <a:ahLst/>
            <a:cxnLst/>
            <a:rect l="0" t="0" r="r" b="b"/>
            <a:pathLst>
              <a:path w="21585" h="21598">
                <a:moveTo>
                  <a:pt x="0" y="0"/>
                </a:moveTo>
                <a:lnTo>
                  <a:pt x="21585" y="2"/>
                </a:lnTo>
                <a:lnTo>
                  <a:pt x="21600" y="21600"/>
                </a:lnTo>
                <a:lnTo>
                  <a:pt x="15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003DCC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6" name="AutoShape 48"/>
          <p:cNvSpPr>
            <a:spLocks/>
          </p:cNvSpPr>
          <p:nvPr/>
        </p:nvSpPr>
        <p:spPr bwMode="auto">
          <a:xfrm rot="966482">
            <a:off x="10037556" y="3564164"/>
            <a:ext cx="86060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7" name="AutoShape 49"/>
          <p:cNvSpPr>
            <a:spLocks/>
          </p:cNvSpPr>
          <p:nvPr/>
        </p:nvSpPr>
        <p:spPr bwMode="auto">
          <a:xfrm rot="966482">
            <a:off x="9531525" y="3421897"/>
            <a:ext cx="84912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8" name="AutoShape 50"/>
          <p:cNvSpPr>
            <a:spLocks/>
          </p:cNvSpPr>
          <p:nvPr/>
        </p:nvSpPr>
        <p:spPr bwMode="auto">
          <a:xfrm rot="966482">
            <a:off x="9391534" y="3378299"/>
            <a:ext cx="86060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9" name="AutoShape 51"/>
          <p:cNvSpPr>
            <a:spLocks/>
          </p:cNvSpPr>
          <p:nvPr/>
        </p:nvSpPr>
        <p:spPr bwMode="auto">
          <a:xfrm rot="966482">
            <a:off x="9653156" y="3491883"/>
            <a:ext cx="351124" cy="299449"/>
          </a:xfrm>
          <a:custGeom>
            <a:avLst/>
            <a:gdLst/>
            <a:ahLst/>
            <a:cxnLst/>
            <a:rect l="0" t="0" r="r" b="b"/>
            <a:pathLst>
              <a:path w="21595" h="21593">
                <a:moveTo>
                  <a:pt x="0" y="0"/>
                </a:moveTo>
                <a:lnTo>
                  <a:pt x="21595" y="7"/>
                </a:lnTo>
                <a:lnTo>
                  <a:pt x="21600" y="21600"/>
                </a:lnTo>
                <a:lnTo>
                  <a:pt x="5" y="21593"/>
                </a:lnTo>
                <a:close/>
                <a:moveTo>
                  <a:pt x="0" y="0"/>
                </a:moveTo>
              </a:path>
            </a:pathLst>
          </a:custGeom>
          <a:solidFill>
            <a:srgbClr val="FCBD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0" name="AutoShape 52"/>
          <p:cNvSpPr>
            <a:spLocks/>
          </p:cNvSpPr>
          <p:nvPr/>
        </p:nvSpPr>
        <p:spPr bwMode="auto">
          <a:xfrm rot="966482">
            <a:off x="9346783" y="3441401"/>
            <a:ext cx="830763" cy="359110"/>
          </a:xfrm>
          <a:custGeom>
            <a:avLst/>
            <a:gdLst/>
            <a:ahLst/>
            <a:cxnLst/>
            <a:rect l="0" t="0" r="r" b="b"/>
            <a:pathLst>
              <a:path w="21597" h="21587">
                <a:moveTo>
                  <a:pt x="0" y="0"/>
                </a:moveTo>
                <a:lnTo>
                  <a:pt x="21597" y="13"/>
                </a:lnTo>
                <a:lnTo>
                  <a:pt x="21600" y="21600"/>
                </a:lnTo>
                <a:lnTo>
                  <a:pt x="3" y="21587"/>
                </a:lnTo>
                <a:close/>
                <a:moveTo>
                  <a:pt x="0" y="0"/>
                </a:moveTo>
              </a:path>
            </a:pathLst>
          </a:custGeom>
          <a:noFill/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1" name="AutoShape 53"/>
          <p:cNvSpPr>
            <a:spLocks/>
          </p:cNvSpPr>
          <p:nvPr/>
        </p:nvSpPr>
        <p:spPr bwMode="auto">
          <a:xfrm rot="966482">
            <a:off x="10184431" y="3546954"/>
            <a:ext cx="1558255" cy="830656"/>
          </a:xfrm>
          <a:custGeom>
            <a:avLst/>
            <a:gdLst/>
            <a:ahLst/>
            <a:cxnLst/>
            <a:rect l="0" t="0" r="r" b="b"/>
            <a:pathLst>
              <a:path w="21597" h="21589">
                <a:moveTo>
                  <a:pt x="0" y="0"/>
                </a:moveTo>
                <a:lnTo>
                  <a:pt x="21597" y="11"/>
                </a:lnTo>
                <a:lnTo>
                  <a:pt x="21600" y="21600"/>
                </a:lnTo>
                <a:lnTo>
                  <a:pt x="3" y="21589"/>
                </a:lnTo>
                <a:close/>
                <a:moveTo>
                  <a:pt x="0" y="0"/>
                </a:moveTo>
              </a:path>
            </a:pathLst>
          </a:custGeom>
          <a:noFill/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2" name="Rectangle 54"/>
          <p:cNvSpPr>
            <a:spLocks/>
          </p:cNvSpPr>
          <p:nvPr/>
        </p:nvSpPr>
        <p:spPr bwMode="auto">
          <a:xfrm>
            <a:off x="8439140" y="3082291"/>
            <a:ext cx="504884" cy="27536"/>
          </a:xfrm>
          <a:prstGeom prst="rect">
            <a:avLst/>
          </a:prstGeom>
          <a:solidFill>
            <a:srgbClr val="0044FE">
              <a:alpha val="25000"/>
            </a:srgbClr>
          </a:solidFill>
          <a:ln w="15875">
            <a:solidFill>
              <a:schemeClr val="accent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3" name="Rectangle 55"/>
          <p:cNvSpPr>
            <a:spLocks/>
          </p:cNvSpPr>
          <p:nvPr/>
        </p:nvSpPr>
        <p:spPr bwMode="auto">
          <a:xfrm>
            <a:off x="8439140" y="3467789"/>
            <a:ext cx="504884" cy="27536"/>
          </a:xfrm>
          <a:prstGeom prst="rect">
            <a:avLst/>
          </a:prstGeom>
          <a:solidFill>
            <a:srgbClr val="0044FE">
              <a:alpha val="25000"/>
            </a:srgbClr>
          </a:solidFill>
          <a:ln w="15875">
            <a:solidFill>
              <a:schemeClr val="accent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" name="AutoShape 56"/>
          <p:cNvSpPr>
            <a:spLocks/>
          </p:cNvSpPr>
          <p:nvPr/>
        </p:nvSpPr>
        <p:spPr bwMode="auto">
          <a:xfrm>
            <a:off x="8485038" y="3027220"/>
            <a:ext cx="27539" cy="51399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2712">
              <a:alpha val="25000"/>
            </a:srgbClr>
          </a:solidFill>
          <a:ln w="15875">
            <a:solidFill>
              <a:schemeClr val="accent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5" name="AutoShape 57"/>
          <p:cNvSpPr>
            <a:spLocks/>
          </p:cNvSpPr>
          <p:nvPr/>
        </p:nvSpPr>
        <p:spPr bwMode="auto">
          <a:xfrm>
            <a:off x="8870586" y="3027220"/>
            <a:ext cx="27539" cy="51399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2712">
              <a:alpha val="25000"/>
            </a:srgbClr>
          </a:solidFill>
          <a:ln w="15875">
            <a:solidFill>
              <a:schemeClr val="accent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6" name="AutoShape 58"/>
          <p:cNvSpPr>
            <a:spLocks/>
          </p:cNvSpPr>
          <p:nvPr/>
        </p:nvSpPr>
        <p:spPr bwMode="auto">
          <a:xfrm>
            <a:off x="8540117" y="3265862"/>
            <a:ext cx="293751" cy="36714"/>
          </a:xfrm>
          <a:prstGeom prst="roundRect">
            <a:avLst>
              <a:gd name="adj" fmla="val 50000"/>
            </a:avLst>
          </a:prstGeom>
          <a:solidFill>
            <a:srgbClr val="6293FE">
              <a:alpha val="25000"/>
            </a:srgbClr>
          </a:solidFill>
          <a:ln w="15875">
            <a:solidFill>
              <a:schemeClr val="accent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7" name="Oval 59"/>
          <p:cNvSpPr>
            <a:spLocks/>
          </p:cNvSpPr>
          <p:nvPr/>
        </p:nvSpPr>
        <p:spPr bwMode="auto">
          <a:xfrm>
            <a:off x="8319804" y="2917078"/>
            <a:ext cx="743556" cy="743460"/>
          </a:xfrm>
          <a:prstGeom prst="ellipse">
            <a:avLst/>
          </a:prstGeom>
          <a:noFill/>
          <a:ln w="15875">
            <a:solidFill>
              <a:schemeClr val="accent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Measurements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b="1" dirty="0" smtClean="0"/>
              <a:t>Reference Slide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 smtClean="0"/>
              <a:t>Lorem</a:t>
            </a:r>
            <a:r>
              <a:rPr lang="en-US" sz="1800" dirty="0" smtClean="0"/>
              <a:t> </a:t>
            </a:r>
            <a:r>
              <a:rPr lang="en-US" sz="1800" dirty="0" err="1" smtClean="0"/>
              <a:t>ipsum</a:t>
            </a:r>
            <a:r>
              <a:rPr lang="en-US" sz="1800" dirty="0" smtClean="0"/>
              <a:t> dolor sit </a:t>
            </a:r>
            <a:r>
              <a:rPr lang="en-US" sz="1800" dirty="0" err="1" smtClean="0"/>
              <a:t>amet</a:t>
            </a:r>
            <a:r>
              <a:rPr lang="en-US" sz="1800" dirty="0" smtClean="0"/>
              <a:t>, </a:t>
            </a:r>
            <a:r>
              <a:rPr lang="en-US" sz="1800" dirty="0" err="1" smtClean="0"/>
              <a:t>consectetur</a:t>
            </a:r>
            <a:r>
              <a:rPr lang="en-US" sz="1800" dirty="0" smtClean="0"/>
              <a:t> </a:t>
            </a:r>
            <a:r>
              <a:rPr lang="en-US" sz="1800" dirty="0" err="1" smtClean="0"/>
              <a:t>adipisicing</a:t>
            </a:r>
            <a:r>
              <a:rPr lang="en-US" sz="1800" dirty="0" smtClean="0"/>
              <a:t> </a:t>
            </a:r>
            <a:r>
              <a:rPr lang="en-US" sz="1800" dirty="0" err="1" smtClean="0"/>
              <a:t>elit</a:t>
            </a:r>
            <a:r>
              <a:rPr lang="en-US" sz="1800" dirty="0" smtClean="0"/>
              <a:t>, </a:t>
            </a:r>
            <a:r>
              <a:rPr lang="en-US" sz="1800" dirty="0" err="1" smtClean="0"/>
              <a:t>sed</a:t>
            </a:r>
            <a:r>
              <a:rPr lang="en-US" sz="1800" dirty="0" smtClean="0"/>
              <a:t> do </a:t>
            </a:r>
            <a:r>
              <a:rPr lang="en-US" sz="1800" dirty="0" err="1" smtClean="0"/>
              <a:t>eiusmod</a:t>
            </a:r>
            <a:r>
              <a:rPr lang="en-US" sz="1800" dirty="0" smtClean="0"/>
              <a:t> </a:t>
            </a:r>
            <a:r>
              <a:rPr lang="en-US" sz="1800" dirty="0" err="1" smtClean="0"/>
              <a:t>tempor</a:t>
            </a:r>
            <a:r>
              <a:rPr lang="en-US" sz="1800" dirty="0" smtClean="0"/>
              <a:t> </a:t>
            </a:r>
            <a:r>
              <a:rPr lang="en-US" sz="1800" dirty="0" err="1" smtClean="0"/>
              <a:t>incididunt</a:t>
            </a:r>
            <a:r>
              <a:rPr lang="en-US" sz="1800" dirty="0" smtClean="0"/>
              <a:t> </a:t>
            </a:r>
            <a:r>
              <a:rPr lang="en-US" sz="1800" dirty="0" err="1" smtClean="0"/>
              <a:t>ut</a:t>
            </a:r>
            <a:r>
              <a:rPr lang="en-US" sz="1800" dirty="0" smtClean="0"/>
              <a:t> </a:t>
            </a:r>
            <a:r>
              <a:rPr lang="en-US" sz="1800" dirty="0" err="1" smtClean="0"/>
              <a:t>labore</a:t>
            </a:r>
            <a:r>
              <a:rPr lang="en-US" sz="1800" dirty="0" smtClean="0"/>
              <a:t> et </a:t>
            </a:r>
            <a:r>
              <a:rPr lang="en-US" sz="1800" dirty="0" err="1" smtClean="0"/>
              <a:t>dolore</a:t>
            </a:r>
            <a:r>
              <a:rPr lang="en-US" sz="1800" dirty="0" smtClean="0"/>
              <a:t> magna </a:t>
            </a:r>
            <a:r>
              <a:rPr lang="en-US" sz="1800" dirty="0" err="1" smtClean="0"/>
              <a:t>aliqua</a:t>
            </a:r>
            <a:r>
              <a:rPr lang="en-US" sz="1800" dirty="0" smtClean="0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7" name="Rectangle 5"/>
          <p:cNvSpPr>
            <a:spLocks/>
          </p:cNvSpPr>
          <p:nvPr/>
        </p:nvSpPr>
        <p:spPr bwMode="auto">
          <a:xfrm rot="12433263">
            <a:off x="9062065" y="1942084"/>
            <a:ext cx="578321" cy="174878"/>
          </a:xfrm>
          <a:prstGeom prst="rect">
            <a:avLst/>
          </a:pr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599" y="6459785"/>
            <a:ext cx="5281863" cy="365125"/>
          </a:xfrm>
        </p:spPr>
        <p:txBody>
          <a:bodyPr/>
          <a:lstStyle/>
          <a:p>
            <a:r>
              <a:rPr lang="en-US" dirty="0" smtClean="0"/>
              <a:t>Hall A Collaboration Meeting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47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800611" y="1251281"/>
            <a:ext cx="5618742" cy="4427331"/>
            <a:chOff x="4656226" y="409074"/>
            <a:chExt cx="7010411" cy="5389857"/>
          </a:xfrm>
        </p:grpSpPr>
        <p:grpSp>
          <p:nvGrpSpPr>
            <p:cNvPr id="8" name="Group 7"/>
            <p:cNvGrpSpPr/>
            <p:nvPr/>
          </p:nvGrpSpPr>
          <p:grpSpPr>
            <a:xfrm>
              <a:off x="4656226" y="409074"/>
              <a:ext cx="7010411" cy="5389857"/>
              <a:chOff x="4523874" y="877766"/>
              <a:chExt cx="6400799" cy="4921165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17051" y="1913022"/>
                <a:ext cx="4848958" cy="3390419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4523874" y="1737359"/>
                <a:ext cx="782052" cy="7652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249653" y="5033722"/>
                <a:ext cx="1616356" cy="7652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777788" y="1737359"/>
                <a:ext cx="4146885" cy="11887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9679376" y="2471450"/>
                <a:ext cx="1191183" cy="24182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669050" y="877766"/>
                <a:ext cx="4146885" cy="11887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6067054" y="1277853"/>
              <a:ext cx="241714" cy="5301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398" y="713639"/>
            <a:ext cx="7434272" cy="51896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A</a:t>
            </a:r>
            <a:r>
              <a:rPr lang="en-US" sz="1800" i="1" baseline="-25000" dirty="0"/>
              <a:t>y</a:t>
            </a:r>
            <a:r>
              <a:rPr lang="en-US" sz="1800" baseline="30000" dirty="0"/>
              <a:t>0</a:t>
            </a:r>
            <a:r>
              <a:rPr lang="en-US" sz="1800" dirty="0"/>
              <a:t> vs. </a:t>
            </a:r>
            <a:r>
              <a:rPr lang="en-US" sz="1800" i="1" dirty="0"/>
              <a:t>Q</a:t>
            </a:r>
            <a:r>
              <a:rPr lang="en-US" sz="1800" baseline="30000" dirty="0"/>
              <a:t>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Linear and Logarithmic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Collaboration Meeting	Elena Long &lt;ellie@jlab.org&gt;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401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Current Measurements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617" y="1844005"/>
            <a:ext cx="10563726" cy="4023360"/>
          </a:xfrm>
        </p:spPr>
        <p:txBody>
          <a:bodyPr anchor="ctr">
            <a:normAutofit/>
          </a:bodyPr>
          <a:lstStyle/>
          <a:p>
            <a:pPr lvl="1"/>
            <a:r>
              <a:rPr lang="en-US" sz="3200" i="1" dirty="0" smtClean="0"/>
              <a:t>A</a:t>
            </a:r>
            <a:r>
              <a:rPr lang="en-US" sz="3200" i="1" baseline="-25000" dirty="0" smtClean="0"/>
              <a:t>y</a:t>
            </a:r>
            <a:r>
              <a:rPr lang="en-US" sz="3200" baseline="30000" dirty="0" smtClean="0"/>
              <a:t>0</a:t>
            </a:r>
            <a:r>
              <a:rPr lang="en-US" sz="3200" dirty="0" smtClean="0"/>
              <a:t> data will test state-of-the-art calculations at high </a:t>
            </a:r>
            <a:r>
              <a:rPr lang="en-US" sz="3200" i="1" dirty="0" smtClean="0"/>
              <a:t>Q</a:t>
            </a:r>
            <a:r>
              <a:rPr lang="en-US" sz="3200" baseline="30000" dirty="0" smtClean="0"/>
              <a:t>2</a:t>
            </a:r>
            <a:br>
              <a:rPr lang="en-US" sz="3200" baseline="30000" dirty="0" smtClean="0"/>
            </a:br>
            <a:endParaRPr lang="en-US" sz="3200" baseline="30000" dirty="0" smtClean="0"/>
          </a:p>
          <a:p>
            <a:pPr lvl="2"/>
            <a:r>
              <a:rPr lang="en-US" sz="3200" dirty="0" smtClean="0"/>
              <a:t>Neutron physics extracted from 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He (such as EM form factors) must correctly predict this asymmetry</a:t>
            </a:r>
            <a:br>
              <a:rPr lang="en-US" sz="3200" dirty="0" smtClean="0"/>
            </a:br>
            <a:endParaRPr lang="en-US" sz="3200" dirty="0" smtClean="0"/>
          </a:p>
          <a:p>
            <a:pPr lvl="1"/>
            <a:r>
              <a:rPr lang="en-US" sz="3200" dirty="0" smtClean="0"/>
              <a:t>Any non-zero result indicates higher order effects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Hall A Collaboration Meeting	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681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4158862" y="132976"/>
            <a:ext cx="7896977" cy="6075947"/>
            <a:chOff x="458540" y="1648321"/>
            <a:chExt cx="6158497" cy="4738352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1468075" y="5113225"/>
              <a:ext cx="5071583" cy="0"/>
            </a:xfrm>
            <a:prstGeom prst="line">
              <a:avLst/>
            </a:prstGeom>
            <a:ln w="101600"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264" y="1805423"/>
              <a:ext cx="5127557" cy="3871157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938464" y="1648321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0.6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46481" y="270309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0.4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954498" y="3818027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0.2</a:t>
              </a:r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962515" y="4932960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0.0</a:t>
              </a:r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223196" y="5674909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0.0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662979" y="5670910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0.2</a:t>
              </a: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126824" y="5666913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0.4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590671" y="5662915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0.6</a:t>
              </a:r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732418" y="5863453"/>
              <a:ext cx="18846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/>
                <a:t>Q</a:t>
              </a:r>
              <a:r>
                <a:rPr lang="en-US" sz="2800" b="1" baseline="30000" dirty="0" smtClean="0"/>
                <a:t>2</a:t>
              </a:r>
              <a:r>
                <a:rPr lang="en-US" sz="2800" b="1" dirty="0" smtClean="0"/>
                <a:t> (</a:t>
              </a:r>
              <a:r>
                <a:rPr lang="en-US" sz="2800" b="1" dirty="0" err="1" smtClean="0"/>
                <a:t>GeV</a:t>
              </a:r>
              <a:r>
                <a:rPr lang="en-US" sz="2800" b="1" dirty="0" smtClean="0"/>
                <a:t>/</a:t>
              </a:r>
              <a:r>
                <a:rPr lang="en-US" sz="2800" b="1" i="1" dirty="0" smtClean="0"/>
                <a:t>c</a:t>
              </a:r>
              <a:r>
                <a:rPr lang="en-US" sz="2800" b="1" dirty="0" smtClean="0"/>
                <a:t>)</a:t>
              </a:r>
              <a:r>
                <a:rPr lang="en-US" sz="2800" b="1" baseline="30000" dirty="0" smtClean="0"/>
                <a:t>2</a:t>
              </a:r>
              <a:endParaRPr lang="en-US" sz="2800" b="1" baseline="300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58540" y="1975512"/>
              <a:ext cx="6225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/>
                <a:t>A</a:t>
              </a:r>
              <a:r>
                <a:rPr lang="en-US" sz="2800" b="1" i="1" baseline="-25000" dirty="0" smtClean="0"/>
                <a:t>y</a:t>
              </a:r>
              <a:r>
                <a:rPr lang="en-US" sz="2800" b="1" baseline="30000" dirty="0" smtClean="0"/>
                <a:t>0</a:t>
              </a:r>
              <a:endParaRPr lang="en-US" sz="2800" b="1" baseline="300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982105" y="4782471"/>
              <a:ext cx="1527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Mod. PWIA </a:t>
              </a:r>
              <a:r>
                <a:rPr lang="en-US" baseline="30000" dirty="0" smtClean="0"/>
                <a:t>[3]</a:t>
              </a:r>
              <a:endParaRPr lang="en-US" baseline="300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026746" y="5114568"/>
              <a:ext cx="545298" cy="288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PWIA</a:t>
              </a:r>
              <a:endParaRPr lang="en-US" baseline="300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Historical Data and Models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926079"/>
            <a:ext cx="3657600" cy="353370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	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>
              <a:lnSpc>
                <a:spcPts val="300"/>
              </a:lnSpc>
            </a:pPr>
            <a:r>
              <a:rPr lang="en-US" sz="1200" baseline="30000" dirty="0"/>
              <a:t>[1]</a:t>
            </a:r>
            <a:r>
              <a:rPr lang="en-US" sz="1200" dirty="0"/>
              <a:t> H.R. </a:t>
            </a:r>
            <a:r>
              <a:rPr lang="en-US" sz="1200" dirty="0" err="1"/>
              <a:t>Poolman</a:t>
            </a:r>
            <a:r>
              <a:rPr lang="en-US" sz="1200" dirty="0"/>
              <a:t>, Ph.D. Thesis, </a:t>
            </a:r>
            <a:r>
              <a:rPr lang="en-US" sz="1200" dirty="0" err="1"/>
              <a:t>Vrije</a:t>
            </a:r>
            <a:r>
              <a:rPr lang="en-US" sz="1200" dirty="0"/>
              <a:t> </a:t>
            </a:r>
            <a:r>
              <a:rPr lang="en-US" sz="1200" dirty="0" err="1"/>
              <a:t>Universiteit</a:t>
            </a:r>
            <a:r>
              <a:rPr lang="en-US" sz="1200" dirty="0"/>
              <a:t>, 1999.</a:t>
            </a:r>
          </a:p>
          <a:p>
            <a:pPr>
              <a:lnSpc>
                <a:spcPts val="300"/>
              </a:lnSpc>
            </a:pPr>
            <a:r>
              <a:rPr lang="en-US" sz="1200" baseline="30000" dirty="0"/>
              <a:t>[2]</a:t>
            </a:r>
            <a:r>
              <a:rPr lang="en-US" sz="1200" dirty="0"/>
              <a:t> J. </a:t>
            </a:r>
            <a:r>
              <a:rPr lang="en-US" sz="1200" dirty="0" err="1"/>
              <a:t>Bermuth</a:t>
            </a:r>
            <a:r>
              <a:rPr lang="en-US" sz="1200" dirty="0"/>
              <a:t> </a:t>
            </a:r>
            <a:r>
              <a:rPr lang="en-US" sz="1200" i="1" dirty="0"/>
              <a:t>et al.</a:t>
            </a:r>
            <a:r>
              <a:rPr lang="en-US" sz="1200" dirty="0"/>
              <a:t>, Phys. </a:t>
            </a:r>
            <a:r>
              <a:rPr lang="en-US" sz="1200" dirty="0" err="1"/>
              <a:t>Lett</a:t>
            </a:r>
            <a:r>
              <a:rPr lang="en-US" sz="1200" dirty="0"/>
              <a:t>. </a:t>
            </a:r>
            <a:r>
              <a:rPr lang="en-US" sz="1200" b="1" dirty="0"/>
              <a:t>B</a:t>
            </a:r>
            <a:r>
              <a:rPr lang="en-US" sz="1200" dirty="0"/>
              <a:t>564, 199 (2003).</a:t>
            </a:r>
          </a:p>
          <a:p>
            <a:pPr>
              <a:lnSpc>
                <a:spcPts val="300"/>
              </a:lnSpc>
            </a:pPr>
            <a:r>
              <a:rPr lang="en-US" sz="1200" baseline="30000" dirty="0"/>
              <a:t>[3]</a:t>
            </a:r>
            <a:r>
              <a:rPr lang="en-US" sz="1200" dirty="0"/>
              <a:t> J.M. </a:t>
            </a:r>
            <a:r>
              <a:rPr lang="en-US" sz="1200" dirty="0" err="1"/>
              <a:t>Laget</a:t>
            </a:r>
            <a:r>
              <a:rPr lang="en-US" sz="1200" dirty="0"/>
              <a:t>, Phys. </a:t>
            </a:r>
            <a:r>
              <a:rPr lang="en-US" sz="1200" dirty="0" err="1"/>
              <a:t>Lett</a:t>
            </a:r>
            <a:r>
              <a:rPr lang="en-US" sz="1200" dirty="0"/>
              <a:t>. </a:t>
            </a:r>
            <a:r>
              <a:rPr lang="en-US" sz="1200" b="1" dirty="0"/>
              <a:t>B</a:t>
            </a:r>
            <a:r>
              <a:rPr lang="en-US" sz="1200" dirty="0"/>
              <a:t>273, 367 (1991).</a:t>
            </a:r>
          </a:p>
          <a:p>
            <a:pPr>
              <a:lnSpc>
                <a:spcPts val="300"/>
              </a:lnSpc>
            </a:pPr>
            <a:r>
              <a:rPr lang="en-US" sz="1200" baseline="30000" dirty="0"/>
              <a:t>[4]</a:t>
            </a:r>
            <a:r>
              <a:rPr lang="en-US" sz="1200" dirty="0"/>
              <a:t> J. </a:t>
            </a:r>
            <a:r>
              <a:rPr lang="en-US" sz="1200" dirty="0" err="1"/>
              <a:t>Golak</a:t>
            </a:r>
            <a:r>
              <a:rPr lang="en-US" sz="1200" dirty="0"/>
              <a:t> </a:t>
            </a:r>
            <a:r>
              <a:rPr lang="en-US" sz="1200" i="1" dirty="0"/>
              <a:t>et al.</a:t>
            </a:r>
            <a:r>
              <a:rPr lang="en-US" sz="1200" dirty="0"/>
              <a:t>, Phys. Rev. </a:t>
            </a:r>
            <a:r>
              <a:rPr lang="en-US" sz="1200" b="1" dirty="0"/>
              <a:t>C</a:t>
            </a:r>
            <a:r>
              <a:rPr lang="en-US" sz="1200" dirty="0"/>
              <a:t>65, 044002 (2002</a:t>
            </a:r>
            <a:r>
              <a:rPr lang="en-US" sz="1200" dirty="0" smtClean="0"/>
              <a:t>).</a:t>
            </a:r>
            <a:endParaRPr lang="en-US" sz="1200" baseline="30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Hall A Collaboration Meeting	Elena Long &lt;ellie@jlab.org&gt;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158862" y="132352"/>
            <a:ext cx="7896977" cy="6075947"/>
            <a:chOff x="458539" y="1648323"/>
            <a:chExt cx="6158496" cy="4738357"/>
          </a:xfrm>
        </p:grpSpPr>
        <p:sp>
          <p:nvSpPr>
            <p:cNvPr id="23" name="TextBox 22"/>
            <p:cNvSpPr txBox="1"/>
            <p:nvPr/>
          </p:nvSpPr>
          <p:spPr>
            <a:xfrm>
              <a:off x="4732417" y="5863460"/>
              <a:ext cx="18846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/>
                <a:t>Q</a:t>
              </a:r>
              <a:r>
                <a:rPr lang="en-US" sz="2800" b="1" baseline="30000" dirty="0" smtClean="0"/>
                <a:t>2</a:t>
              </a:r>
              <a:r>
                <a:rPr lang="en-US" sz="2800" b="1" dirty="0" smtClean="0"/>
                <a:t> (</a:t>
              </a:r>
              <a:r>
                <a:rPr lang="en-US" sz="2800" b="1" dirty="0" err="1" smtClean="0"/>
                <a:t>GeV</a:t>
              </a:r>
              <a:r>
                <a:rPr lang="en-US" sz="2800" b="1" dirty="0" smtClean="0"/>
                <a:t>/</a:t>
              </a:r>
              <a:r>
                <a:rPr lang="en-US" sz="2800" b="1" i="1" dirty="0" smtClean="0"/>
                <a:t>c</a:t>
              </a:r>
              <a:r>
                <a:rPr lang="en-US" sz="2800" b="1" dirty="0" smtClean="0"/>
                <a:t>)</a:t>
              </a:r>
              <a:r>
                <a:rPr lang="en-US" sz="2800" b="1" baseline="30000" dirty="0" smtClean="0"/>
                <a:t>2</a:t>
              </a:r>
              <a:endParaRPr lang="en-US" sz="2800" b="1" baseline="30000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58539" y="1648323"/>
              <a:ext cx="6116280" cy="4395924"/>
              <a:chOff x="458539" y="1648323"/>
              <a:chExt cx="6116280" cy="4395924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1468074" y="5113231"/>
                <a:ext cx="5071583" cy="0"/>
              </a:xfrm>
              <a:prstGeom prst="line">
                <a:avLst/>
              </a:prstGeom>
              <a:ln w="101600">
                <a:solidFill>
                  <a:srgbClr val="FFC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7263" y="1805425"/>
                <a:ext cx="5127556" cy="3871161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938463" y="1648323"/>
                <a:ext cx="476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0.6</a:t>
                </a:r>
                <a:endParaRPr lang="en-US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946480" y="2703097"/>
                <a:ext cx="476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0.4</a:t>
                </a:r>
                <a:endParaRPr lang="en-US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954497" y="3818031"/>
                <a:ext cx="476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0.2</a:t>
                </a:r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62514" y="4932965"/>
                <a:ext cx="476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0.0</a:t>
                </a:r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223195" y="5674915"/>
                <a:ext cx="476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0.0</a:t>
                </a:r>
                <a:endParaRPr 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662977" y="5670917"/>
                <a:ext cx="476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0.2</a:t>
                </a:r>
                <a:endParaRPr lang="en-US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126823" y="5666919"/>
                <a:ext cx="476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0.4</a:t>
                </a:r>
                <a:endParaRPr lang="en-US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590669" y="5662921"/>
                <a:ext cx="476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0.6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58539" y="1975514"/>
                <a:ext cx="6225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i="1" dirty="0" smtClean="0"/>
                  <a:t>A</a:t>
                </a:r>
                <a:r>
                  <a:rPr lang="en-US" sz="2800" b="1" i="1" baseline="-25000" dirty="0" smtClean="0"/>
                  <a:t>y</a:t>
                </a:r>
                <a:r>
                  <a:rPr lang="en-US" sz="2800" b="1" baseline="30000" dirty="0" smtClean="0"/>
                  <a:t>0</a:t>
                </a:r>
                <a:endParaRPr lang="en-US" sz="2800" b="1" baseline="300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954903" y="2654218"/>
                <a:ext cx="220938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Faddeev</a:t>
                </a:r>
                <a:r>
                  <a:rPr lang="en-US" dirty="0" smtClean="0"/>
                  <a:t> Calculations </a:t>
                </a:r>
              </a:p>
              <a:p>
                <a:r>
                  <a:rPr lang="en-US" dirty="0" smtClean="0"/>
                  <a:t>at 0.16 (</a:t>
                </a:r>
                <a:r>
                  <a:rPr lang="en-US" dirty="0" err="1" smtClean="0"/>
                  <a:t>GeV</a:t>
                </a:r>
                <a:r>
                  <a:rPr lang="en-US" dirty="0" smtClean="0"/>
                  <a:t>/</a:t>
                </a:r>
                <a:r>
                  <a:rPr lang="en-US" i="1" dirty="0" smtClean="0"/>
                  <a:t>c</a:t>
                </a:r>
                <a:r>
                  <a:rPr lang="en-US" dirty="0" smtClean="0"/>
                  <a:t>)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</a:t>
                </a:r>
                <a:r>
                  <a:rPr lang="en-US" baseline="30000" dirty="0" smtClean="0"/>
                  <a:t>[1]</a:t>
                </a:r>
                <a:endParaRPr lang="en-US" baseline="300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846626" y="3496425"/>
                <a:ext cx="14750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Mod. PWIA </a:t>
                </a:r>
                <a:r>
                  <a:rPr lang="en-US" baseline="30000" dirty="0" smtClean="0"/>
                  <a:t>[1]</a:t>
                </a:r>
                <a:endParaRPr lang="en-US" baseline="300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948643" y="4016464"/>
                <a:ext cx="9236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Mod. </a:t>
                </a:r>
              </a:p>
              <a:p>
                <a:r>
                  <a:rPr lang="en-US" dirty="0" smtClean="0"/>
                  <a:t>PWIA </a:t>
                </a:r>
                <a:r>
                  <a:rPr lang="en-US" baseline="30000" dirty="0" smtClean="0"/>
                  <a:t>[1]</a:t>
                </a:r>
                <a:endParaRPr lang="en-US" baseline="300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982105" y="4782477"/>
                <a:ext cx="1527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Mod. PWIA </a:t>
                </a:r>
                <a:r>
                  <a:rPr lang="en-US" baseline="30000" dirty="0" smtClean="0"/>
                  <a:t>[3]</a:t>
                </a:r>
                <a:endParaRPr lang="en-US" baseline="30000" dirty="0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4157817" y="132352"/>
            <a:ext cx="7896977" cy="6075947"/>
            <a:chOff x="5896298" y="0"/>
            <a:chExt cx="6158496" cy="4738357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6905833" y="3464908"/>
              <a:ext cx="5071583" cy="0"/>
            </a:xfrm>
            <a:prstGeom prst="line">
              <a:avLst/>
            </a:prstGeom>
            <a:ln w="101600"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5022" y="157102"/>
              <a:ext cx="5127556" cy="3871161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6376222" y="0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0.6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384239" y="105477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0.4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392256" y="2169708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0.2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400273" y="3284642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0.0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660954" y="4026592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0.0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100736" y="402259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0.2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564582" y="4018596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0.4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1028428" y="4014598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0.6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0170176" y="4215137"/>
              <a:ext cx="18846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/>
                <a:t>Q</a:t>
              </a:r>
              <a:r>
                <a:rPr lang="en-US" sz="2800" b="1" baseline="30000" dirty="0" smtClean="0"/>
                <a:t>2</a:t>
              </a:r>
              <a:r>
                <a:rPr lang="en-US" sz="2800" b="1" dirty="0" smtClean="0"/>
                <a:t> (</a:t>
              </a:r>
              <a:r>
                <a:rPr lang="en-US" sz="2800" b="1" dirty="0" err="1" smtClean="0"/>
                <a:t>GeV</a:t>
              </a:r>
              <a:r>
                <a:rPr lang="en-US" sz="2800" b="1" dirty="0" smtClean="0"/>
                <a:t>/</a:t>
              </a:r>
              <a:r>
                <a:rPr lang="en-US" sz="2800" b="1" i="1" dirty="0" smtClean="0"/>
                <a:t>c</a:t>
              </a:r>
              <a:r>
                <a:rPr lang="en-US" sz="2800" b="1" dirty="0" smtClean="0"/>
                <a:t>)</a:t>
              </a:r>
              <a:r>
                <a:rPr lang="en-US" sz="2800" b="1" baseline="30000" dirty="0" smtClean="0"/>
                <a:t>2</a:t>
              </a:r>
              <a:endParaRPr lang="en-US" sz="2800" b="1" baseline="30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896298" y="327191"/>
              <a:ext cx="6225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/>
                <a:t>A</a:t>
              </a:r>
              <a:r>
                <a:rPr lang="en-US" sz="2800" b="1" i="1" baseline="-25000" dirty="0" smtClean="0"/>
                <a:t>y</a:t>
              </a:r>
              <a:r>
                <a:rPr lang="en-US" sz="2800" b="1" baseline="30000" dirty="0" smtClean="0"/>
                <a:t>0</a:t>
              </a:r>
              <a:endParaRPr lang="en-US" sz="2800" b="1" baseline="300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577148" y="360193"/>
              <a:ext cx="1098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NIKHEF </a:t>
              </a:r>
              <a:r>
                <a:rPr lang="en-US" baseline="30000" dirty="0" smtClean="0"/>
                <a:t>[1]</a:t>
              </a:r>
              <a:endParaRPr lang="en-US" baseline="300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392662" y="1005895"/>
              <a:ext cx="22093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Faddeev</a:t>
              </a:r>
              <a:r>
                <a:rPr lang="en-US" dirty="0" smtClean="0"/>
                <a:t> Calculations </a:t>
              </a:r>
            </a:p>
            <a:p>
              <a:r>
                <a:rPr lang="en-US" dirty="0" smtClean="0"/>
                <a:t>at 0.16 (</a:t>
              </a:r>
              <a:r>
                <a:rPr lang="en-US" dirty="0" err="1" smtClean="0"/>
                <a:t>GeV</a:t>
              </a:r>
              <a:r>
                <a:rPr lang="en-US" dirty="0" smtClean="0"/>
                <a:t>/</a:t>
              </a:r>
              <a:r>
                <a:rPr lang="en-US" i="1" dirty="0" smtClean="0"/>
                <a:t>c</a:t>
              </a:r>
              <a:r>
                <a:rPr lang="en-US" dirty="0" smtClean="0"/>
                <a:t>)</a:t>
              </a:r>
              <a:r>
                <a:rPr lang="en-US" baseline="30000" dirty="0" smtClean="0"/>
                <a:t>2</a:t>
              </a:r>
              <a:r>
                <a:rPr lang="en-US" dirty="0" smtClean="0"/>
                <a:t> </a:t>
              </a:r>
              <a:r>
                <a:rPr lang="en-US" baseline="30000" dirty="0" smtClean="0"/>
                <a:t>[1]</a:t>
              </a:r>
              <a:endParaRPr lang="en-US" baseline="300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284385" y="1848102"/>
              <a:ext cx="1475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Mod. PWIA </a:t>
              </a:r>
              <a:r>
                <a:rPr lang="en-US" baseline="30000" dirty="0" smtClean="0"/>
                <a:t>[1]</a:t>
              </a:r>
              <a:endParaRPr lang="en-US" baseline="300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386402" y="2368141"/>
              <a:ext cx="9236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Mod. </a:t>
              </a:r>
            </a:p>
            <a:p>
              <a:r>
                <a:rPr lang="en-US" dirty="0" smtClean="0"/>
                <a:t>PWIA </a:t>
              </a:r>
              <a:r>
                <a:rPr lang="en-US" baseline="30000" dirty="0" smtClean="0"/>
                <a:t>[1]</a:t>
              </a:r>
              <a:endParaRPr lang="en-US" baseline="300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419864" y="3134154"/>
              <a:ext cx="1527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Mod. PWIA </a:t>
              </a:r>
              <a:r>
                <a:rPr lang="en-US" baseline="30000" dirty="0" smtClean="0"/>
                <a:t>[3]</a:t>
              </a:r>
              <a:endParaRPr lang="en-US" baseline="300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706874" y="2048489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MAMI</a:t>
              </a:r>
              <a:r>
                <a:rPr lang="en-US" baseline="30000" dirty="0" smtClean="0"/>
                <a:t>[2]</a:t>
              </a:r>
              <a:endParaRPr lang="en-US" baseline="30000" dirty="0"/>
            </a:p>
          </p:txBody>
        </p:sp>
      </p:grpSp>
      <p:sp>
        <p:nvSpPr>
          <p:cNvPr id="59" name="Text Placeholder 3"/>
          <p:cNvSpPr txBox="1">
            <a:spLocks/>
          </p:cNvSpPr>
          <p:nvPr/>
        </p:nvSpPr>
        <p:spPr>
          <a:xfrm>
            <a:off x="457200" y="3078479"/>
            <a:ext cx="3200400" cy="3533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Faddeev</a:t>
            </a:r>
            <a:r>
              <a:rPr lang="en-US" sz="2000" dirty="0" smtClean="0"/>
              <a:t> calculations by the Bochum group</a:t>
            </a:r>
            <a:r>
              <a:rPr lang="en-US" sz="2000" baseline="30000" dirty="0" smtClean="0"/>
              <a:t>[4]</a:t>
            </a:r>
            <a:r>
              <a:rPr lang="en-US" sz="2000" dirty="0" smtClean="0"/>
              <a:t> correctly predicted FSI, where other groups expected a much lower value</a:t>
            </a:r>
          </a:p>
        </p:txBody>
      </p:sp>
    </p:spTree>
    <p:extLst>
      <p:ext uri="{BB962C8B-B14F-4D97-AF65-F5344CB8AC3E}">
        <p14:creationId xmlns:p14="http://schemas.microsoft.com/office/powerpoint/2010/main" val="15296454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Measurements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164215" y="48128"/>
            <a:ext cx="8057131" cy="6448036"/>
            <a:chOff x="4164215" y="48128"/>
            <a:chExt cx="8057131" cy="6448036"/>
          </a:xfrm>
        </p:grpSpPr>
        <p:grpSp>
          <p:nvGrpSpPr>
            <p:cNvPr id="121" name="Group 120"/>
            <p:cNvGrpSpPr/>
            <p:nvPr/>
          </p:nvGrpSpPr>
          <p:grpSpPr>
            <a:xfrm>
              <a:off x="4164215" y="48128"/>
              <a:ext cx="8057131" cy="6448036"/>
              <a:chOff x="4164215" y="48128"/>
              <a:chExt cx="8057131" cy="6448036"/>
            </a:xfrm>
          </p:grpSpPr>
          <p:sp>
            <p:nvSpPr>
              <p:cNvPr id="9" name="Line 1"/>
              <p:cNvSpPr>
                <a:spLocks noChangeShapeType="1"/>
              </p:cNvSpPr>
              <p:nvPr/>
            </p:nvSpPr>
            <p:spPr bwMode="auto">
              <a:xfrm rot="10800000" flipH="1">
                <a:off x="8704746" y="1510664"/>
                <a:ext cx="914085" cy="177183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2"/>
              <p:cNvSpPr>
                <a:spLocks noChangeShapeType="1"/>
              </p:cNvSpPr>
              <p:nvPr/>
            </p:nvSpPr>
            <p:spPr bwMode="auto">
              <a:xfrm rot="10800000" flipV="1">
                <a:off x="11939256" y="3440578"/>
                <a:ext cx="106002" cy="477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3"/>
              <p:cNvSpPr>
                <a:spLocks noChangeShapeType="1"/>
              </p:cNvSpPr>
              <p:nvPr/>
            </p:nvSpPr>
            <p:spPr bwMode="auto">
              <a:xfrm>
                <a:off x="8695547" y="3273296"/>
                <a:ext cx="388630" cy="125442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4"/>
              <p:cNvSpPr>
                <a:spLocks noChangeShapeType="1"/>
              </p:cNvSpPr>
              <p:nvPr/>
            </p:nvSpPr>
            <p:spPr bwMode="auto">
              <a:xfrm rot="10800000">
                <a:off x="8689798" y="3285943"/>
                <a:ext cx="3083743" cy="90718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5"/>
              <p:cNvSpPr>
                <a:spLocks noChangeShapeType="1"/>
              </p:cNvSpPr>
              <p:nvPr/>
            </p:nvSpPr>
            <p:spPr bwMode="auto">
              <a:xfrm flipH="1">
                <a:off x="8685199" y="2463842"/>
                <a:ext cx="3091792" cy="8209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6"/>
              <p:cNvSpPr>
                <a:spLocks noChangeShapeType="1"/>
              </p:cNvSpPr>
              <p:nvPr/>
            </p:nvSpPr>
            <p:spPr bwMode="auto">
              <a:xfrm>
                <a:off x="4186061" y="3285943"/>
                <a:ext cx="803528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Rectangle 7"/>
              <p:cNvSpPr>
                <a:spLocks/>
              </p:cNvSpPr>
              <p:nvPr/>
            </p:nvSpPr>
            <p:spPr bwMode="auto">
              <a:xfrm>
                <a:off x="4697719" y="3193960"/>
                <a:ext cx="653082" cy="174768"/>
              </a:xfrm>
              <a:prstGeom prst="rect">
                <a:avLst/>
              </a:prstGeom>
              <a:solidFill>
                <a:srgbClr val="2B4714"/>
              </a:solidFill>
              <a:ln w="158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" name="Rectangle 8"/>
              <p:cNvSpPr>
                <a:spLocks/>
              </p:cNvSpPr>
              <p:nvPr/>
            </p:nvSpPr>
            <p:spPr bwMode="auto">
              <a:xfrm>
                <a:off x="5617553" y="3193960"/>
                <a:ext cx="312744" cy="174768"/>
              </a:xfrm>
              <a:prstGeom prst="rect">
                <a:avLst/>
              </a:prstGeom>
              <a:solidFill>
                <a:srgbClr val="D90B00"/>
              </a:solidFill>
              <a:ln w="158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" name="Rectangle 9"/>
              <p:cNvSpPr>
                <a:spLocks/>
              </p:cNvSpPr>
              <p:nvPr/>
            </p:nvSpPr>
            <p:spPr bwMode="auto">
              <a:xfrm>
                <a:off x="6077470" y="3193960"/>
                <a:ext cx="137975" cy="174768"/>
              </a:xfrm>
              <a:prstGeom prst="rect">
                <a:avLst/>
              </a:prstGeom>
              <a:solidFill>
                <a:srgbClr val="FCBD00"/>
              </a:solidFill>
              <a:ln w="158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" name="Rectangle 10"/>
              <p:cNvSpPr>
                <a:spLocks/>
              </p:cNvSpPr>
              <p:nvPr/>
            </p:nvSpPr>
            <p:spPr bwMode="auto">
              <a:xfrm>
                <a:off x="6390213" y="3120373"/>
                <a:ext cx="285149" cy="321942"/>
              </a:xfrm>
              <a:prstGeom prst="rect">
                <a:avLst/>
              </a:prstGeom>
              <a:solidFill>
                <a:srgbClr val="C632FD"/>
              </a:solidFill>
              <a:ln w="158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" name="Rectangle 11"/>
              <p:cNvSpPr>
                <a:spLocks/>
              </p:cNvSpPr>
              <p:nvPr/>
            </p:nvSpPr>
            <p:spPr bwMode="auto">
              <a:xfrm>
                <a:off x="6794940" y="3193960"/>
                <a:ext cx="643884" cy="174768"/>
              </a:xfrm>
              <a:prstGeom prst="rect">
                <a:avLst/>
              </a:prstGeom>
              <a:solidFill>
                <a:srgbClr val="003DCC"/>
              </a:solidFill>
              <a:ln w="158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" name="Rectangle 12"/>
              <p:cNvSpPr>
                <a:spLocks/>
              </p:cNvSpPr>
              <p:nvPr/>
            </p:nvSpPr>
            <p:spPr bwMode="auto">
              <a:xfrm>
                <a:off x="7576799" y="3193960"/>
                <a:ext cx="128777" cy="165570"/>
              </a:xfrm>
              <a:prstGeom prst="rect">
                <a:avLst/>
              </a:prstGeom>
              <a:solidFill>
                <a:srgbClr val="66B132"/>
              </a:solidFill>
              <a:ln w="158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" name="Rectangle 13"/>
              <p:cNvSpPr>
                <a:spLocks/>
              </p:cNvSpPr>
              <p:nvPr/>
            </p:nvSpPr>
            <p:spPr bwMode="auto">
              <a:xfrm>
                <a:off x="7815956" y="3193960"/>
                <a:ext cx="128777" cy="165570"/>
              </a:xfrm>
              <a:prstGeom prst="rect">
                <a:avLst/>
              </a:prstGeom>
              <a:solidFill>
                <a:srgbClr val="66B132"/>
              </a:solidFill>
              <a:ln w="158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" name="Rectangle 14"/>
              <p:cNvSpPr>
                <a:spLocks/>
              </p:cNvSpPr>
              <p:nvPr/>
            </p:nvSpPr>
            <p:spPr bwMode="auto">
              <a:xfrm>
                <a:off x="8441443" y="3074382"/>
                <a:ext cx="505909" cy="27595"/>
              </a:xfrm>
              <a:prstGeom prst="rect">
                <a:avLst/>
              </a:prstGeom>
              <a:solidFill>
                <a:srgbClr val="0044FE"/>
              </a:solidFill>
              <a:ln w="158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" name="Rectangle 15"/>
              <p:cNvSpPr>
                <a:spLocks/>
              </p:cNvSpPr>
              <p:nvPr/>
            </p:nvSpPr>
            <p:spPr bwMode="auto">
              <a:xfrm>
                <a:off x="8441443" y="3460712"/>
                <a:ext cx="505909" cy="27595"/>
              </a:xfrm>
              <a:prstGeom prst="rect">
                <a:avLst/>
              </a:prstGeom>
              <a:solidFill>
                <a:srgbClr val="0044FE"/>
              </a:solidFill>
              <a:ln w="158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" name="AutoShape 16"/>
              <p:cNvSpPr>
                <a:spLocks/>
              </p:cNvSpPr>
              <p:nvPr/>
            </p:nvSpPr>
            <p:spPr bwMode="auto">
              <a:xfrm>
                <a:off x="8487435" y="3019192"/>
                <a:ext cx="27595" cy="51510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FF2712"/>
              </a:solidFill>
              <a:ln w="158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5" name="AutoShape 17"/>
              <p:cNvSpPr>
                <a:spLocks/>
              </p:cNvSpPr>
              <p:nvPr/>
            </p:nvSpPr>
            <p:spPr bwMode="auto">
              <a:xfrm>
                <a:off x="8873765" y="3019192"/>
                <a:ext cx="27595" cy="51510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FF2712"/>
              </a:solidFill>
              <a:ln w="158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6" name="AutoShape 18"/>
              <p:cNvSpPr>
                <a:spLocks/>
              </p:cNvSpPr>
              <p:nvPr/>
            </p:nvSpPr>
            <p:spPr bwMode="auto">
              <a:xfrm>
                <a:off x="8542625" y="3258348"/>
                <a:ext cx="294347" cy="36793"/>
              </a:xfrm>
              <a:prstGeom prst="roundRect">
                <a:avLst>
                  <a:gd name="adj" fmla="val 50000"/>
                </a:avLst>
              </a:prstGeom>
              <a:solidFill>
                <a:srgbClr val="6293FE"/>
              </a:solidFill>
              <a:ln w="1587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7" name="Oval 19"/>
              <p:cNvSpPr>
                <a:spLocks/>
              </p:cNvSpPr>
              <p:nvPr/>
            </p:nvSpPr>
            <p:spPr bwMode="auto">
              <a:xfrm>
                <a:off x="8340261" y="2927208"/>
                <a:ext cx="708272" cy="708272"/>
              </a:xfrm>
              <a:prstGeom prst="ellipse">
                <a:avLst/>
              </a:prstGeom>
              <a:noFill/>
              <a:ln w="50800">
                <a:solidFill>
                  <a:srgbClr val="4527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" name="Oval 20"/>
              <p:cNvSpPr>
                <a:spLocks/>
              </p:cNvSpPr>
              <p:nvPr/>
            </p:nvSpPr>
            <p:spPr bwMode="auto">
              <a:xfrm>
                <a:off x="8358658" y="2945605"/>
                <a:ext cx="671479" cy="671479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" name="Oval 21"/>
              <p:cNvSpPr>
                <a:spLocks/>
              </p:cNvSpPr>
              <p:nvPr/>
            </p:nvSpPr>
            <p:spPr bwMode="auto">
              <a:xfrm>
                <a:off x="8321864" y="2908812"/>
                <a:ext cx="745066" cy="745065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" name="Rectangle 22"/>
              <p:cNvSpPr>
                <a:spLocks/>
              </p:cNvSpPr>
              <p:nvPr/>
            </p:nvSpPr>
            <p:spPr bwMode="auto">
              <a:xfrm>
                <a:off x="12047192" y="3009993"/>
                <a:ext cx="174154" cy="533504"/>
              </a:xfrm>
              <a:prstGeom prst="rect">
                <a:avLst/>
              </a:prstGeom>
              <a:solidFill>
                <a:srgbClr val="808080"/>
              </a:solidFill>
              <a:ln w="381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" name="Oval 23"/>
              <p:cNvSpPr>
                <a:spLocks/>
              </p:cNvSpPr>
              <p:nvPr/>
            </p:nvSpPr>
            <p:spPr bwMode="auto">
              <a:xfrm>
                <a:off x="7889543" y="2476490"/>
                <a:ext cx="1609709" cy="1609709"/>
              </a:xfrm>
              <a:prstGeom prst="ellipse">
                <a:avLst/>
              </a:prstGeom>
              <a:noFill/>
              <a:ln w="12700">
                <a:solidFill>
                  <a:srgbClr val="47CCFC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" name="Oval 24"/>
              <p:cNvSpPr>
                <a:spLocks/>
              </p:cNvSpPr>
              <p:nvPr/>
            </p:nvSpPr>
            <p:spPr bwMode="auto">
              <a:xfrm>
                <a:off x="5470379" y="48128"/>
                <a:ext cx="6448036" cy="6448036"/>
              </a:xfrm>
              <a:prstGeom prst="ellipse">
                <a:avLst/>
              </a:prstGeom>
              <a:noFill/>
              <a:ln w="25400">
                <a:solidFill>
                  <a:srgbClr val="00BAFB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33" name="Group 25"/>
              <p:cNvGrpSpPr>
                <a:grpSpLocks/>
              </p:cNvGrpSpPr>
              <p:nvPr/>
            </p:nvGrpSpPr>
            <p:grpSpPr bwMode="auto">
              <a:xfrm rot="900248">
                <a:off x="9439463" y="1815359"/>
                <a:ext cx="2419163" cy="1738486"/>
                <a:chOff x="0" y="0"/>
                <a:chExt cx="2104" cy="1511"/>
              </a:xfrm>
            </p:grpSpPr>
            <p:sp>
              <p:nvSpPr>
                <p:cNvPr id="34" name="AutoShape 26"/>
                <p:cNvSpPr>
                  <a:spLocks/>
                </p:cNvSpPr>
                <p:nvPr/>
              </p:nvSpPr>
              <p:spPr bwMode="auto">
                <a:xfrm rot="-1788427">
                  <a:off x="1012" y="506"/>
                  <a:ext cx="306" cy="4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591" h="21596">
                      <a:moveTo>
                        <a:pt x="0" y="0"/>
                      </a:moveTo>
                      <a:lnTo>
                        <a:pt x="21591" y="4"/>
                      </a:lnTo>
                      <a:lnTo>
                        <a:pt x="21600" y="21600"/>
                      </a:lnTo>
                      <a:lnTo>
                        <a:pt x="9" y="21596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A40800"/>
                </a:solidFill>
                <a:ln w="15875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5" name="Line 27"/>
                <p:cNvSpPr>
                  <a:spLocks noChangeShapeType="1"/>
                </p:cNvSpPr>
                <p:nvPr/>
              </p:nvSpPr>
              <p:spPr bwMode="auto">
                <a:xfrm>
                  <a:off x="692" y="748"/>
                  <a:ext cx="239" cy="41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Line 28"/>
                <p:cNvSpPr>
                  <a:spLocks noChangeShapeType="1"/>
                </p:cNvSpPr>
                <p:nvPr/>
              </p:nvSpPr>
              <p:spPr bwMode="auto">
                <a:xfrm>
                  <a:off x="752" y="711"/>
                  <a:ext cx="238" cy="41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AutoShape 29"/>
                <p:cNvSpPr>
                  <a:spLocks/>
                </p:cNvSpPr>
                <p:nvPr/>
              </p:nvSpPr>
              <p:spPr bwMode="auto">
                <a:xfrm rot="-1806291">
                  <a:off x="929" y="639"/>
                  <a:ext cx="23" cy="48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474" h="21600">
                      <a:moveTo>
                        <a:pt x="0" y="0"/>
                      </a:moveTo>
                      <a:lnTo>
                        <a:pt x="21474" y="0"/>
                      </a:lnTo>
                      <a:lnTo>
                        <a:pt x="21600" y="21600"/>
                      </a:lnTo>
                      <a:lnTo>
                        <a:pt x="126" y="21600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1D300D"/>
                </a:solidFill>
                <a:ln w="15875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8" name="AutoShape 30"/>
                <p:cNvSpPr>
                  <a:spLocks/>
                </p:cNvSpPr>
                <p:nvPr/>
              </p:nvSpPr>
              <p:spPr bwMode="auto">
                <a:xfrm rot="-1806291">
                  <a:off x="1392" y="371"/>
                  <a:ext cx="23" cy="4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474" h="21600">
                      <a:moveTo>
                        <a:pt x="0" y="0"/>
                      </a:moveTo>
                      <a:lnTo>
                        <a:pt x="21474" y="0"/>
                      </a:lnTo>
                      <a:lnTo>
                        <a:pt x="21600" y="21600"/>
                      </a:lnTo>
                      <a:lnTo>
                        <a:pt x="126" y="21600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1D300D"/>
                </a:solidFill>
                <a:ln w="15875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9" name="AutoShape 31"/>
                <p:cNvSpPr>
                  <a:spLocks/>
                </p:cNvSpPr>
                <p:nvPr/>
              </p:nvSpPr>
              <p:spPr bwMode="auto">
                <a:xfrm rot="-1788427">
                  <a:off x="1459" y="283"/>
                  <a:ext cx="187" cy="4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585" h="21598">
                      <a:moveTo>
                        <a:pt x="0" y="0"/>
                      </a:moveTo>
                      <a:lnTo>
                        <a:pt x="21585" y="2"/>
                      </a:lnTo>
                      <a:lnTo>
                        <a:pt x="21600" y="21600"/>
                      </a:lnTo>
                      <a:lnTo>
                        <a:pt x="15" y="21598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003DCC"/>
                </a:solidFill>
                <a:ln w="15875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0" name="AutoShape 32"/>
                <p:cNvSpPr>
                  <a:spLocks/>
                </p:cNvSpPr>
                <p:nvPr/>
              </p:nvSpPr>
              <p:spPr bwMode="auto">
                <a:xfrm rot="-1788427">
                  <a:off x="1676" y="156"/>
                  <a:ext cx="187" cy="4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585" h="21598">
                      <a:moveTo>
                        <a:pt x="0" y="0"/>
                      </a:moveTo>
                      <a:lnTo>
                        <a:pt x="21585" y="2"/>
                      </a:lnTo>
                      <a:lnTo>
                        <a:pt x="21600" y="21600"/>
                      </a:lnTo>
                      <a:lnTo>
                        <a:pt x="15" y="21598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003DCC"/>
                </a:solidFill>
                <a:ln w="15875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1" name="AutoShape 33"/>
                <p:cNvSpPr>
                  <a:spLocks/>
                </p:cNvSpPr>
                <p:nvPr/>
              </p:nvSpPr>
              <p:spPr bwMode="auto">
                <a:xfrm rot="-1788427">
                  <a:off x="605" y="922"/>
                  <a:ext cx="75" cy="26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580" h="21598">
                      <a:moveTo>
                        <a:pt x="0" y="0"/>
                      </a:moveTo>
                      <a:lnTo>
                        <a:pt x="21580" y="2"/>
                      </a:lnTo>
                      <a:lnTo>
                        <a:pt x="21600" y="21600"/>
                      </a:lnTo>
                      <a:lnTo>
                        <a:pt x="20" y="21598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A40800"/>
                </a:solidFill>
                <a:ln w="15875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2" name="AutoShape 34"/>
                <p:cNvSpPr>
                  <a:spLocks/>
                </p:cNvSpPr>
                <p:nvPr/>
              </p:nvSpPr>
              <p:spPr bwMode="auto">
                <a:xfrm rot="-1788427">
                  <a:off x="209" y="1153"/>
                  <a:ext cx="75" cy="26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580" h="21598">
                      <a:moveTo>
                        <a:pt x="0" y="0"/>
                      </a:moveTo>
                      <a:lnTo>
                        <a:pt x="21580" y="2"/>
                      </a:lnTo>
                      <a:lnTo>
                        <a:pt x="21600" y="21600"/>
                      </a:lnTo>
                      <a:lnTo>
                        <a:pt x="20" y="21598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A40800"/>
                </a:solidFill>
                <a:ln w="15875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3" name="AutoShape 35"/>
                <p:cNvSpPr>
                  <a:spLocks/>
                </p:cNvSpPr>
                <p:nvPr/>
              </p:nvSpPr>
              <p:spPr bwMode="auto">
                <a:xfrm rot="-1788427">
                  <a:off x="105" y="1206"/>
                  <a:ext cx="74" cy="26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580" h="21598">
                      <a:moveTo>
                        <a:pt x="0" y="0"/>
                      </a:moveTo>
                      <a:lnTo>
                        <a:pt x="21580" y="2"/>
                      </a:lnTo>
                      <a:lnTo>
                        <a:pt x="21600" y="21600"/>
                      </a:lnTo>
                      <a:lnTo>
                        <a:pt x="20" y="21598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A40800"/>
                </a:solidFill>
                <a:ln w="15875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4" name="AutoShape 36"/>
                <p:cNvSpPr>
                  <a:spLocks/>
                </p:cNvSpPr>
                <p:nvPr/>
              </p:nvSpPr>
              <p:spPr bwMode="auto">
                <a:xfrm rot="-1788427">
                  <a:off x="291" y="1036"/>
                  <a:ext cx="306" cy="26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595" h="21593">
                      <a:moveTo>
                        <a:pt x="0" y="0"/>
                      </a:moveTo>
                      <a:lnTo>
                        <a:pt x="21595" y="7"/>
                      </a:lnTo>
                      <a:lnTo>
                        <a:pt x="21600" y="21600"/>
                      </a:lnTo>
                      <a:lnTo>
                        <a:pt x="5" y="21593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CBD00"/>
                </a:solidFill>
                <a:ln w="15875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5" name="AutoShape 37"/>
                <p:cNvSpPr>
                  <a:spLocks/>
                </p:cNvSpPr>
                <p:nvPr/>
              </p:nvSpPr>
              <p:spPr bwMode="auto">
                <a:xfrm rot="-1788427">
                  <a:off x="30" y="1039"/>
                  <a:ext cx="724" cy="31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597" h="21587">
                      <a:moveTo>
                        <a:pt x="0" y="0"/>
                      </a:moveTo>
                      <a:lnTo>
                        <a:pt x="21597" y="13"/>
                      </a:lnTo>
                      <a:lnTo>
                        <a:pt x="21600" y="21600"/>
                      </a:lnTo>
                      <a:lnTo>
                        <a:pt x="3" y="21587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6" name="AutoShape 38"/>
                <p:cNvSpPr>
                  <a:spLocks/>
                </p:cNvSpPr>
                <p:nvPr/>
              </p:nvSpPr>
              <p:spPr bwMode="auto">
                <a:xfrm rot="-1788427">
                  <a:off x="654" y="289"/>
                  <a:ext cx="1359" cy="72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597" h="21589">
                      <a:moveTo>
                        <a:pt x="0" y="0"/>
                      </a:moveTo>
                      <a:lnTo>
                        <a:pt x="21597" y="11"/>
                      </a:lnTo>
                      <a:lnTo>
                        <a:pt x="21600" y="21600"/>
                      </a:lnTo>
                      <a:lnTo>
                        <a:pt x="3" y="2158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47" name="Rectangle 39"/>
              <p:cNvSpPr>
                <a:spLocks/>
              </p:cNvSpPr>
              <p:nvPr/>
            </p:nvSpPr>
            <p:spPr bwMode="auto">
              <a:xfrm rot="20627071">
                <a:off x="8721992" y="3703318"/>
                <a:ext cx="285149" cy="229958"/>
              </a:xfrm>
              <a:prstGeom prst="rect">
                <a:avLst/>
              </a:prstGeom>
              <a:solidFill>
                <a:srgbClr val="FCBD00"/>
              </a:solidFill>
              <a:ln w="158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" name="Rectangle 40"/>
              <p:cNvSpPr>
                <a:spLocks/>
              </p:cNvSpPr>
              <p:nvPr/>
            </p:nvSpPr>
            <p:spPr bwMode="auto">
              <a:xfrm rot="20627071">
                <a:off x="8804777" y="4251769"/>
                <a:ext cx="386330" cy="45992"/>
              </a:xfrm>
              <a:prstGeom prst="rect">
                <a:avLst/>
              </a:prstGeom>
              <a:solidFill>
                <a:srgbClr val="1D300D"/>
              </a:solidFill>
              <a:ln w="158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" name="Rectangle 41"/>
              <p:cNvSpPr>
                <a:spLocks/>
              </p:cNvSpPr>
              <p:nvPr/>
            </p:nvSpPr>
            <p:spPr bwMode="auto">
              <a:xfrm rot="20627071">
                <a:off x="8792130" y="4206928"/>
                <a:ext cx="386330" cy="18397"/>
              </a:xfrm>
              <a:prstGeom prst="rect">
                <a:avLst/>
              </a:prstGeom>
              <a:solidFill>
                <a:srgbClr val="1D300D"/>
              </a:solidFill>
              <a:ln w="158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" name="Line 42"/>
              <p:cNvSpPr>
                <a:spLocks noChangeShapeType="1"/>
              </p:cNvSpPr>
              <p:nvPr/>
            </p:nvSpPr>
            <p:spPr bwMode="auto">
              <a:xfrm rot="10800000" flipH="1">
                <a:off x="8793279" y="4112645"/>
                <a:ext cx="358735" cy="10463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43"/>
              <p:cNvSpPr>
                <a:spLocks noChangeShapeType="1"/>
              </p:cNvSpPr>
              <p:nvPr/>
            </p:nvSpPr>
            <p:spPr bwMode="auto">
              <a:xfrm rot="10800000" flipH="1">
                <a:off x="8788680" y="3999965"/>
                <a:ext cx="297797" cy="87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Rectangle 44"/>
              <p:cNvSpPr>
                <a:spLocks/>
              </p:cNvSpPr>
              <p:nvPr/>
            </p:nvSpPr>
            <p:spPr bwMode="auto">
              <a:xfrm rot="20627071">
                <a:off x="8692098" y="3978118"/>
                <a:ext cx="570297" cy="386330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" name="Rectangle 45"/>
              <p:cNvSpPr>
                <a:spLocks/>
              </p:cNvSpPr>
              <p:nvPr/>
            </p:nvSpPr>
            <p:spPr bwMode="auto">
              <a:xfrm>
                <a:off x="5415140" y="237889"/>
                <a:ext cx="937757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9pPr>
              </a:lstStyle>
              <a:p>
                <a:pPr algn="ctr"/>
                <a:r>
                  <a:rPr lang="en-US" sz="3200" b="1" dirty="0">
                    <a:latin typeface="+mj-lt"/>
                    <a:ea typeface="Baskerville SemiBold" charset="0"/>
                    <a:cs typeface="Baskerville SemiBold" charset="0"/>
                    <a:sym typeface="Baskerville SemiBold" charset="0"/>
                  </a:rPr>
                  <a:t>Hall A</a:t>
                </a:r>
              </a:p>
            </p:txBody>
          </p:sp>
          <p:sp>
            <p:nvSpPr>
              <p:cNvPr id="76" name="Rectangle 68"/>
              <p:cNvSpPr>
                <a:spLocks/>
              </p:cNvSpPr>
              <p:nvPr/>
            </p:nvSpPr>
            <p:spPr bwMode="auto">
              <a:xfrm>
                <a:off x="10192308" y="1021370"/>
                <a:ext cx="10104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9pPr>
              </a:lstStyle>
              <a:p>
                <a:pPr algn="ctr"/>
                <a:r>
                  <a:rPr lang="en-US" sz="2400" b="1" u="sng" dirty="0">
                    <a:latin typeface="+mj-lt"/>
                    <a:ea typeface="Baskerville SemiBold" charset="0"/>
                    <a:cs typeface="Baskerville SemiBold" charset="0"/>
                    <a:sym typeface="Baskerville SemiBold" charset="0"/>
                  </a:rPr>
                  <a:t>Left HRS</a:t>
                </a:r>
              </a:p>
            </p:txBody>
          </p:sp>
          <p:sp>
            <p:nvSpPr>
              <p:cNvPr id="77" name="Rectangle 69"/>
              <p:cNvSpPr>
                <a:spLocks/>
              </p:cNvSpPr>
              <p:nvPr/>
            </p:nvSpPr>
            <p:spPr bwMode="auto">
              <a:xfrm>
                <a:off x="9809589" y="4752379"/>
                <a:ext cx="117070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9pPr>
              </a:lstStyle>
              <a:p>
                <a:pPr algn="ctr"/>
                <a:r>
                  <a:rPr lang="en-US" sz="2400" b="1" u="sng" dirty="0">
                    <a:latin typeface="+mj-lt"/>
                    <a:ea typeface="Baskerville SemiBold" charset="0"/>
                    <a:cs typeface="Baskerville SemiBold" charset="0"/>
                    <a:sym typeface="Baskerville SemiBold" charset="0"/>
                  </a:rPr>
                  <a:t>Right HRS</a:t>
                </a:r>
              </a:p>
            </p:txBody>
          </p:sp>
          <p:sp>
            <p:nvSpPr>
              <p:cNvPr id="78" name="Rectangle 70"/>
              <p:cNvSpPr>
                <a:spLocks/>
              </p:cNvSpPr>
              <p:nvPr/>
            </p:nvSpPr>
            <p:spPr bwMode="auto">
              <a:xfrm>
                <a:off x="8187975" y="4752379"/>
                <a:ext cx="84497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9pPr>
              </a:lstStyle>
              <a:p>
                <a:pPr algn="ctr"/>
                <a:r>
                  <a:rPr lang="en-US" sz="2400" b="1" u="sng" dirty="0" err="1">
                    <a:latin typeface="+mj-lt"/>
                    <a:ea typeface="Baskerville SemiBold" charset="0"/>
                    <a:cs typeface="Baskerville SemiBold" charset="0"/>
                    <a:sym typeface="Baskerville SemiBold" charset="0"/>
                  </a:rPr>
                  <a:t>BigBite</a:t>
                </a:r>
                <a:endParaRPr lang="en-US" sz="2400" b="1" u="sng" dirty="0">
                  <a:latin typeface="+mj-lt"/>
                  <a:ea typeface="Baskerville SemiBold" charset="0"/>
                  <a:cs typeface="Baskerville SemiBold" charset="0"/>
                  <a:sym typeface="Baskerville SemiBold" charset="0"/>
                </a:endParaRPr>
              </a:p>
            </p:txBody>
          </p:sp>
          <p:sp>
            <p:nvSpPr>
              <p:cNvPr id="79" name="Line 71"/>
              <p:cNvSpPr>
                <a:spLocks noChangeShapeType="1"/>
              </p:cNvSpPr>
              <p:nvPr/>
            </p:nvSpPr>
            <p:spPr bwMode="auto">
              <a:xfrm>
                <a:off x="4412570" y="3451514"/>
                <a:ext cx="82785" cy="29434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72"/>
              <p:cNvSpPr>
                <a:spLocks noChangeShapeType="1"/>
              </p:cNvSpPr>
              <p:nvPr/>
            </p:nvSpPr>
            <p:spPr bwMode="auto">
              <a:xfrm>
                <a:off x="4986317" y="2931807"/>
                <a:ext cx="0" cy="2564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73"/>
              <p:cNvSpPr>
                <a:spLocks noChangeShapeType="1"/>
              </p:cNvSpPr>
              <p:nvPr/>
            </p:nvSpPr>
            <p:spPr bwMode="auto">
              <a:xfrm flipH="1">
                <a:off x="5681941" y="3368728"/>
                <a:ext cx="87384" cy="3495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74"/>
              <p:cNvSpPr>
                <a:spLocks noChangeShapeType="1"/>
              </p:cNvSpPr>
              <p:nvPr/>
            </p:nvSpPr>
            <p:spPr bwMode="auto">
              <a:xfrm>
                <a:off x="6140709" y="2941006"/>
                <a:ext cx="0" cy="24835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75"/>
              <p:cNvSpPr>
                <a:spLocks noChangeShapeType="1"/>
              </p:cNvSpPr>
              <p:nvPr/>
            </p:nvSpPr>
            <p:spPr bwMode="auto">
              <a:xfrm flipH="1">
                <a:off x="6344221" y="3442315"/>
                <a:ext cx="124178" cy="26215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76"/>
              <p:cNvSpPr>
                <a:spLocks noChangeShapeType="1"/>
              </p:cNvSpPr>
              <p:nvPr/>
            </p:nvSpPr>
            <p:spPr bwMode="auto">
              <a:xfrm>
                <a:off x="7098485" y="2913411"/>
                <a:ext cx="0" cy="2782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77"/>
              <p:cNvSpPr>
                <a:spLocks noChangeShapeType="1"/>
              </p:cNvSpPr>
              <p:nvPr/>
            </p:nvSpPr>
            <p:spPr bwMode="auto">
              <a:xfrm flipH="1">
                <a:off x="7549204" y="3368728"/>
                <a:ext cx="87384" cy="308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78"/>
              <p:cNvSpPr>
                <a:spLocks noChangeShapeType="1"/>
              </p:cNvSpPr>
              <p:nvPr/>
            </p:nvSpPr>
            <p:spPr bwMode="auto">
              <a:xfrm flipH="1">
                <a:off x="7544605" y="3364129"/>
                <a:ext cx="344938" cy="3173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79"/>
              <p:cNvSpPr>
                <a:spLocks noChangeShapeType="1"/>
              </p:cNvSpPr>
              <p:nvPr/>
            </p:nvSpPr>
            <p:spPr bwMode="auto">
              <a:xfrm>
                <a:off x="8501232" y="2729444"/>
                <a:ext cx="183967" cy="5013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80"/>
              <p:cNvSpPr>
                <a:spLocks noChangeShapeType="1"/>
              </p:cNvSpPr>
              <p:nvPr/>
            </p:nvSpPr>
            <p:spPr bwMode="auto">
              <a:xfrm flipH="1">
                <a:off x="8340261" y="4077001"/>
                <a:ext cx="492111" cy="1057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81"/>
              <p:cNvSpPr>
                <a:spLocks noChangeShapeType="1"/>
              </p:cNvSpPr>
              <p:nvPr/>
            </p:nvSpPr>
            <p:spPr bwMode="auto">
              <a:xfrm rot="10800000">
                <a:off x="8335662" y="4187381"/>
                <a:ext cx="473714" cy="137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82"/>
              <p:cNvSpPr>
                <a:spLocks noChangeShapeType="1"/>
              </p:cNvSpPr>
              <p:nvPr/>
            </p:nvSpPr>
            <p:spPr bwMode="auto">
              <a:xfrm flipH="1">
                <a:off x="8406949" y="4316157"/>
                <a:ext cx="411626" cy="24490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Rectangle 46"/>
              <p:cNvSpPr>
                <a:spLocks/>
              </p:cNvSpPr>
              <p:nvPr/>
            </p:nvSpPr>
            <p:spPr bwMode="auto">
              <a:xfrm>
                <a:off x="4377546" y="3716325"/>
                <a:ext cx="296555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9pPr>
              </a:lstStyle>
              <a:p>
                <a:pPr algn="ctr"/>
                <a:r>
                  <a:rPr lang="en-US" sz="1400" dirty="0">
                    <a:latin typeface="+mn-lt"/>
                    <a:ea typeface="Baskerville" charset="0"/>
                    <a:cs typeface="Baskerville" charset="0"/>
                    <a:sym typeface="Baskerville" charset="0"/>
                  </a:rPr>
                  <a:t>ARC</a:t>
                </a:r>
              </a:p>
            </p:txBody>
          </p:sp>
          <p:sp>
            <p:nvSpPr>
              <p:cNvPr id="55" name="Rectangle 47"/>
              <p:cNvSpPr>
                <a:spLocks/>
              </p:cNvSpPr>
              <p:nvPr/>
            </p:nvSpPr>
            <p:spPr bwMode="auto">
              <a:xfrm>
                <a:off x="4574565" y="2606228"/>
                <a:ext cx="859146" cy="301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9pPr>
              </a:lstStyle>
              <a:p>
                <a:pPr algn="ctr">
                  <a:lnSpc>
                    <a:spcPct val="70000"/>
                  </a:lnSpc>
                </a:pPr>
                <a:r>
                  <a:rPr lang="en-US" sz="1400" dirty="0">
                    <a:latin typeface="+mn-lt"/>
                    <a:ea typeface="Baskerville" charset="0"/>
                    <a:cs typeface="Baskerville" charset="0"/>
                    <a:sym typeface="Baskerville" charset="0"/>
                  </a:rPr>
                  <a:t>Compton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en-US" sz="1400" dirty="0" err="1">
                    <a:latin typeface="+mn-lt"/>
                    <a:ea typeface="Baskerville" charset="0"/>
                    <a:cs typeface="Baskerville" charset="0"/>
                    <a:sym typeface="Baskerville" charset="0"/>
                  </a:rPr>
                  <a:t>Polarimeter</a:t>
                </a:r>
                <a:endParaRPr lang="en-US" sz="1400" dirty="0">
                  <a:latin typeface="+mn-lt"/>
                  <a:ea typeface="Baskerville" charset="0"/>
                  <a:cs typeface="Baskerville" charset="0"/>
                  <a:sym typeface="Baskerville" charset="0"/>
                </a:endParaRPr>
              </a:p>
            </p:txBody>
          </p:sp>
          <p:sp>
            <p:nvSpPr>
              <p:cNvPr id="56" name="Rectangle 48"/>
              <p:cNvSpPr>
                <a:spLocks/>
              </p:cNvSpPr>
              <p:nvPr/>
            </p:nvSpPr>
            <p:spPr bwMode="auto">
              <a:xfrm>
                <a:off x="5922421" y="2713706"/>
                <a:ext cx="46416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9pPr>
              </a:lstStyle>
              <a:p>
                <a:pPr algn="ctr"/>
                <a:r>
                  <a:rPr lang="en-US" sz="1400">
                    <a:latin typeface="+mn-lt"/>
                    <a:ea typeface="Baskerville" charset="0"/>
                    <a:cs typeface="Baskerville" charset="0"/>
                    <a:sym typeface="Baskerville" charset="0"/>
                  </a:rPr>
                  <a:t>Raster</a:t>
                </a:r>
              </a:p>
            </p:txBody>
          </p:sp>
          <p:sp>
            <p:nvSpPr>
              <p:cNvPr id="57" name="Rectangle 49"/>
              <p:cNvSpPr>
                <a:spLocks/>
              </p:cNvSpPr>
              <p:nvPr/>
            </p:nvSpPr>
            <p:spPr bwMode="auto">
              <a:xfrm>
                <a:off x="5520088" y="3688730"/>
                <a:ext cx="347851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9pPr>
              </a:lstStyle>
              <a:p>
                <a:pPr algn="ctr"/>
                <a:r>
                  <a:rPr lang="en-US" sz="1400">
                    <a:latin typeface="+mn-lt"/>
                    <a:ea typeface="Baskerville" charset="0"/>
                    <a:cs typeface="Baskerville" charset="0"/>
                    <a:sym typeface="Baskerville" charset="0"/>
                  </a:rPr>
                  <a:t>BCM</a:t>
                </a:r>
              </a:p>
            </p:txBody>
          </p:sp>
          <p:sp>
            <p:nvSpPr>
              <p:cNvPr id="58" name="Rectangle 50"/>
              <p:cNvSpPr>
                <a:spLocks/>
              </p:cNvSpPr>
              <p:nvPr/>
            </p:nvSpPr>
            <p:spPr bwMode="auto">
              <a:xfrm>
                <a:off x="6256300" y="3670333"/>
                <a:ext cx="18274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9pPr>
              </a:lstStyle>
              <a:p>
                <a:pPr algn="ctr"/>
                <a:r>
                  <a:rPr lang="en-US" sz="1400">
                    <a:latin typeface="+mn-lt"/>
                    <a:ea typeface="Baskerville" charset="0"/>
                    <a:cs typeface="Baskerville" charset="0"/>
                    <a:sym typeface="Baskerville" charset="0"/>
                  </a:rPr>
                  <a:t>eP</a:t>
                </a:r>
              </a:p>
            </p:txBody>
          </p:sp>
          <p:sp>
            <p:nvSpPr>
              <p:cNvPr id="59" name="Rectangle 51"/>
              <p:cNvSpPr>
                <a:spLocks/>
              </p:cNvSpPr>
              <p:nvPr/>
            </p:nvSpPr>
            <p:spPr bwMode="auto">
              <a:xfrm>
                <a:off x="6699381" y="2578633"/>
                <a:ext cx="859146" cy="301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9pPr>
              </a:lstStyle>
              <a:p>
                <a:pPr algn="ctr">
                  <a:lnSpc>
                    <a:spcPct val="70000"/>
                  </a:lnSpc>
                </a:pPr>
                <a:r>
                  <a:rPr lang="en-US" sz="1400" dirty="0" err="1">
                    <a:latin typeface="+mn-lt"/>
                    <a:ea typeface="Baskerville" charset="0"/>
                    <a:cs typeface="Baskerville" charset="0"/>
                    <a:sym typeface="Baskerville" charset="0"/>
                  </a:rPr>
                  <a:t>Møller</a:t>
                </a:r>
                <a:r>
                  <a:rPr lang="en-US" sz="1400" dirty="0">
                    <a:latin typeface="+mn-lt"/>
                    <a:ea typeface="Baskerville" charset="0"/>
                    <a:cs typeface="Baskerville" charset="0"/>
                    <a:sym typeface="Baskerville" charset="0"/>
                  </a:rPr>
                  <a:t> 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en-US" sz="1400" dirty="0" err="1">
                    <a:latin typeface="+mn-lt"/>
                    <a:ea typeface="Baskerville" charset="0"/>
                    <a:cs typeface="Baskerville" charset="0"/>
                    <a:sym typeface="Baskerville" charset="0"/>
                  </a:rPr>
                  <a:t>Polarimeter</a:t>
                </a:r>
                <a:endParaRPr lang="en-US" sz="1400" dirty="0">
                  <a:latin typeface="+mn-lt"/>
                  <a:ea typeface="Baskerville" charset="0"/>
                  <a:cs typeface="Baskerville" charset="0"/>
                  <a:sym typeface="Baskerville" charset="0"/>
                </a:endParaRPr>
              </a:p>
            </p:txBody>
          </p:sp>
          <p:sp>
            <p:nvSpPr>
              <p:cNvPr id="60" name="Rectangle 52"/>
              <p:cNvSpPr>
                <a:spLocks/>
              </p:cNvSpPr>
              <p:nvPr/>
            </p:nvSpPr>
            <p:spPr bwMode="auto">
              <a:xfrm>
                <a:off x="7839638" y="2394666"/>
                <a:ext cx="970202" cy="301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9pPr>
              </a:lstStyle>
              <a:p>
                <a:pPr algn="ctr">
                  <a:lnSpc>
                    <a:spcPct val="70000"/>
                  </a:lnSpc>
                </a:pPr>
                <a:r>
                  <a:rPr lang="en-US" sz="1400">
                    <a:latin typeface="+mn-lt"/>
                    <a:ea typeface="Baskerville" charset="0"/>
                    <a:cs typeface="Baskerville" charset="0"/>
                    <a:sym typeface="Baskerville" charset="0"/>
                  </a:rPr>
                  <a:t>Polarized </a:t>
                </a:r>
                <a:r>
                  <a:rPr lang="en-US" sz="1400" baseline="32000">
                    <a:latin typeface="+mn-lt"/>
                    <a:ea typeface="Baskerville" charset="0"/>
                    <a:cs typeface="Baskerville" charset="0"/>
                    <a:sym typeface="Baskerville" charset="0"/>
                  </a:rPr>
                  <a:t>3</a:t>
                </a:r>
                <a:r>
                  <a:rPr lang="en-US" sz="1400">
                    <a:latin typeface="+mn-lt"/>
                    <a:ea typeface="Baskerville" charset="0"/>
                    <a:cs typeface="Baskerville" charset="0"/>
                    <a:sym typeface="Baskerville" charset="0"/>
                  </a:rPr>
                  <a:t>He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en-US" sz="1400">
                    <a:latin typeface="+mn-lt"/>
                    <a:ea typeface="Baskerville" charset="0"/>
                    <a:cs typeface="Baskerville" charset="0"/>
                    <a:sym typeface="Baskerville" charset="0"/>
                  </a:rPr>
                  <a:t>Target</a:t>
                </a:r>
              </a:p>
            </p:txBody>
          </p:sp>
          <p:sp>
            <p:nvSpPr>
              <p:cNvPr id="61" name="Rectangle 53"/>
              <p:cNvSpPr>
                <a:spLocks/>
              </p:cNvSpPr>
              <p:nvPr/>
            </p:nvSpPr>
            <p:spPr bwMode="auto">
              <a:xfrm>
                <a:off x="7269376" y="3711847"/>
                <a:ext cx="344645" cy="150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9pPr>
              </a:lstStyle>
              <a:p>
                <a:pPr algn="ctr">
                  <a:lnSpc>
                    <a:spcPct val="70000"/>
                  </a:lnSpc>
                </a:pPr>
                <a:r>
                  <a:rPr lang="en-US" sz="1400">
                    <a:latin typeface="+mn-lt"/>
                    <a:ea typeface="Baskerville" charset="0"/>
                    <a:cs typeface="Baskerville" charset="0"/>
                    <a:sym typeface="Baskerville" charset="0"/>
                  </a:rPr>
                  <a:t>BPM</a:t>
                </a:r>
              </a:p>
            </p:txBody>
          </p:sp>
          <p:sp>
            <p:nvSpPr>
              <p:cNvPr id="62" name="Rectangle 54"/>
              <p:cNvSpPr>
                <a:spLocks/>
              </p:cNvSpPr>
              <p:nvPr/>
            </p:nvSpPr>
            <p:spPr bwMode="auto">
              <a:xfrm>
                <a:off x="7647386" y="4053695"/>
                <a:ext cx="734304" cy="301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9pPr>
              </a:lstStyle>
              <a:p>
                <a:pPr algn="ctr">
                  <a:lnSpc>
                    <a:spcPct val="70000"/>
                  </a:lnSpc>
                </a:pPr>
                <a:r>
                  <a:rPr lang="en-US" sz="1400" dirty="0">
                    <a:latin typeface="+mn-lt"/>
                    <a:ea typeface="Baskerville" charset="0"/>
                    <a:cs typeface="Baskerville" charset="0"/>
                    <a:sym typeface="Baskerville" charset="0"/>
                  </a:rPr>
                  <a:t>Wire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en-US" sz="1400" dirty="0">
                    <a:latin typeface="+mn-lt"/>
                    <a:ea typeface="Baskerville" charset="0"/>
                    <a:cs typeface="Baskerville" charset="0"/>
                    <a:sym typeface="Baskerville" charset="0"/>
                  </a:rPr>
                  <a:t>Chambers</a:t>
                </a:r>
              </a:p>
            </p:txBody>
          </p:sp>
          <p:sp>
            <p:nvSpPr>
              <p:cNvPr id="63" name="Rectangle 55"/>
              <p:cNvSpPr>
                <a:spLocks/>
              </p:cNvSpPr>
              <p:nvPr/>
            </p:nvSpPr>
            <p:spPr bwMode="auto">
              <a:xfrm>
                <a:off x="7406372" y="4430827"/>
                <a:ext cx="955262" cy="301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9pPr>
              </a:lstStyle>
              <a:p>
                <a:pPr algn="ctr">
                  <a:lnSpc>
                    <a:spcPct val="70000"/>
                  </a:lnSpc>
                </a:pPr>
                <a:r>
                  <a:rPr lang="en-US" sz="1400" dirty="0">
                    <a:latin typeface="+mn-lt"/>
                    <a:ea typeface="Baskerville" charset="0"/>
                    <a:cs typeface="Baskerville" charset="0"/>
                    <a:sym typeface="Baskerville" charset="0"/>
                  </a:rPr>
                  <a:t>Trigger Plane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en-US" sz="1400" dirty="0">
                    <a:latin typeface="+mn-lt"/>
                    <a:ea typeface="Baskerville" charset="0"/>
                    <a:cs typeface="Baskerville" charset="0"/>
                    <a:sym typeface="Baskerville" charset="0"/>
                  </a:rPr>
                  <a:t>(Scintillators)</a:t>
                </a:r>
              </a:p>
            </p:txBody>
          </p:sp>
          <p:sp>
            <p:nvSpPr>
              <p:cNvPr id="64" name="Rectangle 56"/>
              <p:cNvSpPr>
                <a:spLocks/>
              </p:cNvSpPr>
              <p:nvPr/>
            </p:nvSpPr>
            <p:spPr bwMode="auto">
              <a:xfrm>
                <a:off x="8337081" y="1571388"/>
                <a:ext cx="732573" cy="258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9pPr>
              </a:lstStyle>
              <a:p>
                <a:pPr algn="ctr">
                  <a:lnSpc>
                    <a:spcPct val="70000"/>
                  </a:lnSpc>
                </a:pPr>
                <a:r>
                  <a:rPr lang="en-US" sz="2400" b="1" u="sng" dirty="0" smtClean="0">
                    <a:latin typeface="+mj-lt"/>
                    <a:ea typeface="Baskerville" charset="0"/>
                    <a:cs typeface="Baskerville" charset="0"/>
                    <a:sym typeface="Baskerville" charset="0"/>
                  </a:rPr>
                  <a:t>HAND</a:t>
                </a:r>
                <a:endParaRPr lang="en-US" sz="2400" b="1" u="sng" dirty="0">
                  <a:latin typeface="+mj-lt"/>
                  <a:ea typeface="Baskerville" charset="0"/>
                  <a:cs typeface="Baskerville" charset="0"/>
                  <a:sym typeface="Baskerville" charset="0"/>
                </a:endParaRPr>
              </a:p>
            </p:txBody>
          </p:sp>
          <p:sp>
            <p:nvSpPr>
              <p:cNvPr id="65" name="Rectangle 57"/>
              <p:cNvSpPr>
                <a:spLocks/>
              </p:cNvSpPr>
              <p:nvPr/>
            </p:nvSpPr>
            <p:spPr bwMode="auto">
              <a:xfrm>
                <a:off x="9988692" y="4531284"/>
                <a:ext cx="780790" cy="150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9pPr>
              </a:lstStyle>
              <a:p>
                <a:pPr algn="ctr">
                  <a:lnSpc>
                    <a:spcPct val="70000"/>
                  </a:lnSpc>
                </a:pPr>
                <a:r>
                  <a:rPr lang="en-US" sz="1400" dirty="0" err="1">
                    <a:latin typeface="+mn-lt"/>
                    <a:ea typeface="Baskerville" charset="0"/>
                    <a:cs typeface="Baskerville" charset="0"/>
                    <a:sym typeface="Baskerville" charset="0"/>
                  </a:rPr>
                  <a:t>Preshower</a:t>
                </a:r>
                <a:endParaRPr lang="en-US" sz="1400" dirty="0">
                  <a:latin typeface="+mn-lt"/>
                  <a:ea typeface="Baskerville" charset="0"/>
                  <a:cs typeface="Baskerville" charset="0"/>
                  <a:sym typeface="Baskerville" charset="0"/>
                </a:endParaRPr>
              </a:p>
            </p:txBody>
          </p:sp>
          <p:sp>
            <p:nvSpPr>
              <p:cNvPr id="66" name="Rectangle 58"/>
              <p:cNvSpPr>
                <a:spLocks/>
              </p:cNvSpPr>
              <p:nvPr/>
            </p:nvSpPr>
            <p:spPr bwMode="auto">
              <a:xfrm>
                <a:off x="10846471" y="4736975"/>
                <a:ext cx="549125" cy="150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9pPr>
              </a:lstStyle>
              <a:p>
                <a:pPr algn="ctr">
                  <a:lnSpc>
                    <a:spcPct val="70000"/>
                  </a:lnSpc>
                </a:pPr>
                <a:r>
                  <a:rPr lang="en-US" sz="1400" dirty="0">
                    <a:latin typeface="+mn-lt"/>
                    <a:ea typeface="Baskerville" charset="0"/>
                    <a:cs typeface="Baskerville" charset="0"/>
                    <a:sym typeface="Baskerville" charset="0"/>
                  </a:rPr>
                  <a:t>Shower</a:t>
                </a:r>
              </a:p>
            </p:txBody>
          </p:sp>
          <p:sp>
            <p:nvSpPr>
              <p:cNvPr id="67" name="Rectangle 59"/>
              <p:cNvSpPr>
                <a:spLocks/>
              </p:cNvSpPr>
              <p:nvPr/>
            </p:nvSpPr>
            <p:spPr bwMode="auto">
              <a:xfrm>
                <a:off x="9929035" y="1973361"/>
                <a:ext cx="379911" cy="150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9pPr>
              </a:lstStyle>
              <a:p>
                <a:pPr algn="ctr">
                  <a:lnSpc>
                    <a:spcPct val="70000"/>
                  </a:lnSpc>
                </a:pPr>
                <a:r>
                  <a:rPr lang="en-US" sz="1400">
                    <a:latin typeface="+mn-lt"/>
                    <a:ea typeface="Baskerville" charset="0"/>
                    <a:cs typeface="Baskerville" charset="0"/>
                    <a:sym typeface="Baskerville" charset="0"/>
                  </a:rPr>
                  <a:t>VDCs</a:t>
                </a:r>
              </a:p>
            </p:txBody>
          </p:sp>
          <p:sp>
            <p:nvSpPr>
              <p:cNvPr id="68" name="Rectangle 60"/>
              <p:cNvSpPr>
                <a:spLocks/>
              </p:cNvSpPr>
              <p:nvPr/>
            </p:nvSpPr>
            <p:spPr bwMode="auto">
              <a:xfrm>
                <a:off x="9322435" y="2727625"/>
                <a:ext cx="120226" cy="150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9pPr>
              </a:lstStyle>
              <a:p>
                <a:pPr algn="ctr">
                  <a:lnSpc>
                    <a:spcPct val="70000"/>
                  </a:lnSpc>
                </a:pPr>
                <a:r>
                  <a:rPr lang="en-US" sz="1400">
                    <a:latin typeface="+mn-lt"/>
                    <a:ea typeface="Baskerville" charset="0"/>
                    <a:cs typeface="Baskerville" charset="0"/>
                    <a:sym typeface="Baskerville" charset="0"/>
                  </a:rPr>
                  <a:t>Q</a:t>
                </a:r>
              </a:p>
            </p:txBody>
          </p:sp>
          <p:sp>
            <p:nvSpPr>
              <p:cNvPr id="69" name="Rectangle 61"/>
              <p:cNvSpPr>
                <a:spLocks/>
              </p:cNvSpPr>
              <p:nvPr/>
            </p:nvSpPr>
            <p:spPr bwMode="auto">
              <a:xfrm>
                <a:off x="9488005" y="2681633"/>
                <a:ext cx="120226" cy="150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9pPr>
              </a:lstStyle>
              <a:p>
                <a:pPr algn="ctr">
                  <a:lnSpc>
                    <a:spcPct val="70000"/>
                  </a:lnSpc>
                </a:pPr>
                <a:r>
                  <a:rPr lang="en-US" sz="1400">
                    <a:latin typeface="+mn-lt"/>
                    <a:ea typeface="Baskerville" charset="0"/>
                    <a:cs typeface="Baskerville" charset="0"/>
                    <a:sym typeface="Baskerville" charset="0"/>
                  </a:rPr>
                  <a:t>Q</a:t>
                </a:r>
              </a:p>
            </p:txBody>
          </p:sp>
          <p:sp>
            <p:nvSpPr>
              <p:cNvPr id="70" name="Rectangle 62"/>
              <p:cNvSpPr>
                <a:spLocks/>
              </p:cNvSpPr>
              <p:nvPr/>
            </p:nvSpPr>
            <p:spPr bwMode="auto">
              <a:xfrm>
                <a:off x="9975517" y="2552856"/>
                <a:ext cx="120226" cy="150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9pPr>
              </a:lstStyle>
              <a:p>
                <a:pPr algn="ctr">
                  <a:lnSpc>
                    <a:spcPct val="70000"/>
                  </a:lnSpc>
                </a:pPr>
                <a:r>
                  <a:rPr lang="en-US" sz="1400">
                    <a:latin typeface="+mn-lt"/>
                    <a:ea typeface="Baskerville" charset="0"/>
                    <a:cs typeface="Baskerville" charset="0"/>
                    <a:sym typeface="Baskerville" charset="0"/>
                  </a:rPr>
                  <a:t>Q</a:t>
                </a:r>
              </a:p>
            </p:txBody>
          </p:sp>
          <p:sp>
            <p:nvSpPr>
              <p:cNvPr id="71" name="Rectangle 63"/>
              <p:cNvSpPr>
                <a:spLocks/>
              </p:cNvSpPr>
              <p:nvPr/>
            </p:nvSpPr>
            <p:spPr bwMode="auto">
              <a:xfrm>
                <a:off x="9731970" y="2626443"/>
                <a:ext cx="110608" cy="150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9pPr>
              </a:lstStyle>
              <a:p>
                <a:pPr algn="ctr">
                  <a:lnSpc>
                    <a:spcPct val="70000"/>
                  </a:lnSpc>
                </a:pPr>
                <a:r>
                  <a:rPr lang="en-US" sz="1400">
                    <a:latin typeface="+mn-lt"/>
                    <a:ea typeface="Baskerville" charset="0"/>
                    <a:cs typeface="Baskerville" charset="0"/>
                    <a:sym typeface="Baskerville" charset="0"/>
                  </a:rPr>
                  <a:t>D</a:t>
                </a:r>
              </a:p>
            </p:txBody>
          </p:sp>
          <p:sp>
            <p:nvSpPr>
              <p:cNvPr id="72" name="Rectangle 64"/>
              <p:cNvSpPr>
                <a:spLocks/>
              </p:cNvSpPr>
              <p:nvPr/>
            </p:nvSpPr>
            <p:spPr bwMode="auto">
              <a:xfrm>
                <a:off x="10247187" y="1679014"/>
                <a:ext cx="846257" cy="150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9pPr>
              </a:lstStyle>
              <a:p>
                <a:pPr algn="ctr">
                  <a:lnSpc>
                    <a:spcPct val="70000"/>
                  </a:lnSpc>
                </a:pPr>
                <a:r>
                  <a:rPr lang="en-US" sz="1400">
                    <a:latin typeface="+mn-lt"/>
                    <a:ea typeface="Baskerville" charset="0"/>
                    <a:cs typeface="Baskerville" charset="0"/>
                    <a:sym typeface="Baskerville" charset="0"/>
                  </a:rPr>
                  <a:t>Scintillators</a:t>
                </a:r>
              </a:p>
            </p:txBody>
          </p:sp>
          <p:sp>
            <p:nvSpPr>
              <p:cNvPr id="73" name="Rectangle 65"/>
              <p:cNvSpPr>
                <a:spLocks/>
              </p:cNvSpPr>
              <p:nvPr/>
            </p:nvSpPr>
            <p:spPr bwMode="auto">
              <a:xfrm>
                <a:off x="10955820" y="3133136"/>
                <a:ext cx="992708" cy="150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9pPr>
              </a:lstStyle>
              <a:p>
                <a:pPr algn="ctr">
                  <a:lnSpc>
                    <a:spcPct val="70000"/>
                  </a:lnSpc>
                </a:pPr>
                <a:r>
                  <a:rPr lang="en-US" sz="1400" dirty="0">
                    <a:latin typeface="+mn-lt"/>
                    <a:ea typeface="Baskerville" charset="0"/>
                    <a:cs typeface="Baskerville" charset="0"/>
                    <a:sym typeface="Baskerville" charset="0"/>
                  </a:rPr>
                  <a:t>Gas Cerenkov</a:t>
                </a:r>
              </a:p>
            </p:txBody>
          </p:sp>
          <p:sp>
            <p:nvSpPr>
              <p:cNvPr id="74" name="Rectangle 66"/>
              <p:cNvSpPr>
                <a:spLocks/>
              </p:cNvSpPr>
              <p:nvPr/>
            </p:nvSpPr>
            <p:spPr bwMode="auto">
              <a:xfrm>
                <a:off x="11054278" y="1438039"/>
                <a:ext cx="1040413" cy="301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9pPr>
              </a:lstStyle>
              <a:p>
                <a:pPr algn="ctr">
                  <a:lnSpc>
                    <a:spcPct val="70000"/>
                  </a:lnSpc>
                </a:pPr>
                <a:r>
                  <a:rPr lang="en-US" sz="1400" dirty="0">
                    <a:latin typeface="+mn-lt"/>
                    <a:ea typeface="Baskerville" charset="0"/>
                    <a:cs typeface="Baskerville" charset="0"/>
                    <a:sym typeface="Baskerville" charset="0"/>
                  </a:rPr>
                  <a:t>Pion </a:t>
                </a:r>
                <a:r>
                  <a:rPr lang="en-US" sz="1400" dirty="0" err="1">
                    <a:latin typeface="+mn-lt"/>
                    <a:ea typeface="Baskerville" charset="0"/>
                    <a:cs typeface="Baskerville" charset="0"/>
                    <a:sym typeface="Baskerville" charset="0"/>
                  </a:rPr>
                  <a:t>Rejectors</a:t>
                </a:r>
                <a:endParaRPr lang="en-US" sz="1400" dirty="0">
                  <a:latin typeface="+mn-lt"/>
                  <a:ea typeface="Baskerville" charset="0"/>
                  <a:cs typeface="Baskerville" charset="0"/>
                  <a:sym typeface="Baskerville" charset="0"/>
                </a:endParaRPr>
              </a:p>
              <a:p>
                <a:pPr algn="ctr">
                  <a:lnSpc>
                    <a:spcPct val="70000"/>
                  </a:lnSpc>
                </a:pPr>
                <a:r>
                  <a:rPr lang="en-US" sz="1400" dirty="0">
                    <a:latin typeface="+mn-lt"/>
                    <a:ea typeface="Baskerville" charset="0"/>
                    <a:cs typeface="Baskerville" charset="0"/>
                    <a:sym typeface="Baskerville" charset="0"/>
                  </a:rPr>
                  <a:t>(</a:t>
                </a:r>
                <a:r>
                  <a:rPr lang="en-US" sz="1400" dirty="0" err="1">
                    <a:latin typeface="+mn-lt"/>
                    <a:ea typeface="Baskerville" charset="0"/>
                    <a:cs typeface="Baskerville" charset="0"/>
                    <a:sym typeface="Baskerville" charset="0"/>
                  </a:rPr>
                  <a:t>Pb</a:t>
                </a:r>
                <a:r>
                  <a:rPr lang="en-US" sz="1400" dirty="0">
                    <a:latin typeface="+mn-lt"/>
                    <a:ea typeface="Baskerville" charset="0"/>
                    <a:cs typeface="Baskerville" charset="0"/>
                    <a:sym typeface="Baskerville" charset="0"/>
                  </a:rPr>
                  <a:t> Glass)</a:t>
                </a:r>
              </a:p>
            </p:txBody>
          </p:sp>
          <p:sp>
            <p:nvSpPr>
              <p:cNvPr id="75" name="Rectangle 67"/>
              <p:cNvSpPr>
                <a:spLocks/>
              </p:cNvSpPr>
              <p:nvPr/>
            </p:nvSpPr>
            <p:spPr bwMode="auto">
              <a:xfrm>
                <a:off x="11446720" y="3354887"/>
                <a:ext cx="442429" cy="301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9pPr>
              </a:lstStyle>
              <a:p>
                <a:pPr algn="ctr">
                  <a:lnSpc>
                    <a:spcPct val="70000"/>
                  </a:lnSpc>
                </a:pPr>
                <a:r>
                  <a:rPr lang="en-US" sz="1400" dirty="0" smtClean="0">
                    <a:latin typeface="+mn-lt"/>
                    <a:ea typeface="Baskerville" charset="0"/>
                    <a:cs typeface="Baskerville" charset="0"/>
                    <a:sym typeface="Baskerville" charset="0"/>
                  </a:rPr>
                  <a:t>Beam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en-US" sz="1400" dirty="0" smtClean="0">
                    <a:latin typeface="+mn-lt"/>
                    <a:ea typeface="Baskerville" charset="0"/>
                    <a:cs typeface="Baskerville" charset="0"/>
                    <a:sym typeface="Baskerville" charset="0"/>
                  </a:rPr>
                  <a:t>Dump</a:t>
                </a:r>
                <a:endParaRPr lang="en-US" sz="1400" dirty="0">
                  <a:latin typeface="+mn-lt"/>
                  <a:ea typeface="Baskerville" charset="0"/>
                  <a:cs typeface="Baskerville" charset="0"/>
                  <a:sym typeface="Baskerville" charset="0"/>
                </a:endParaRPr>
              </a:p>
            </p:txBody>
          </p:sp>
          <p:sp>
            <p:nvSpPr>
              <p:cNvPr id="92" name="Rectangle 84"/>
              <p:cNvSpPr>
                <a:spLocks/>
              </p:cNvSpPr>
              <p:nvPr/>
            </p:nvSpPr>
            <p:spPr bwMode="auto">
              <a:xfrm>
                <a:off x="8554582" y="3794632"/>
                <a:ext cx="110608" cy="150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Chalkboard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halkboard" charset="0"/>
                  </a:defRPr>
                </a:lvl9pPr>
              </a:lstStyle>
              <a:p>
                <a:pPr algn="ctr">
                  <a:lnSpc>
                    <a:spcPct val="70000"/>
                  </a:lnSpc>
                </a:pPr>
                <a:r>
                  <a:rPr lang="en-US" sz="1400">
                    <a:latin typeface="+mn-lt"/>
                    <a:ea typeface="Baskerville" charset="0"/>
                    <a:cs typeface="Baskerville" charset="0"/>
                    <a:sym typeface="Baskerville" charset="0"/>
                  </a:rPr>
                  <a:t>D</a:t>
                </a:r>
              </a:p>
            </p:txBody>
          </p:sp>
          <p:sp>
            <p:nvSpPr>
              <p:cNvPr id="93" name="Line 85"/>
              <p:cNvSpPr>
                <a:spLocks noChangeShapeType="1"/>
              </p:cNvSpPr>
              <p:nvPr/>
            </p:nvSpPr>
            <p:spPr bwMode="auto">
              <a:xfrm rot="10800000" flipH="1">
                <a:off x="10437483" y="4309259"/>
                <a:ext cx="728968" cy="2092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86"/>
              <p:cNvSpPr>
                <a:spLocks noChangeShapeType="1"/>
              </p:cNvSpPr>
              <p:nvPr/>
            </p:nvSpPr>
            <p:spPr bwMode="auto">
              <a:xfrm rot="10800000" flipH="1">
                <a:off x="11136556" y="4382845"/>
                <a:ext cx="300096" cy="3253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87"/>
              <p:cNvSpPr>
                <a:spLocks noChangeShapeType="1"/>
              </p:cNvSpPr>
              <p:nvPr/>
            </p:nvSpPr>
            <p:spPr bwMode="auto">
              <a:xfrm flipH="1">
                <a:off x="11212443" y="1786614"/>
                <a:ext cx="484063" cy="51740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88"/>
              <p:cNvSpPr>
                <a:spLocks noChangeShapeType="1"/>
              </p:cNvSpPr>
              <p:nvPr/>
            </p:nvSpPr>
            <p:spPr bwMode="auto">
              <a:xfrm rot="10800000" flipH="1">
                <a:off x="11479195" y="1779715"/>
                <a:ext cx="220760" cy="4576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89"/>
              <p:cNvSpPr>
                <a:spLocks noChangeShapeType="1"/>
              </p:cNvSpPr>
              <p:nvPr/>
            </p:nvSpPr>
            <p:spPr bwMode="auto">
              <a:xfrm rot="10800000">
                <a:off x="10866355" y="2975499"/>
                <a:ext cx="661130" cy="12647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90"/>
              <p:cNvSpPr>
                <a:spLocks noChangeShapeType="1"/>
              </p:cNvSpPr>
              <p:nvPr/>
            </p:nvSpPr>
            <p:spPr bwMode="auto">
              <a:xfrm rot="10800000">
                <a:off x="10110942" y="2153398"/>
                <a:ext cx="144874" cy="4208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91"/>
              <p:cNvSpPr>
                <a:spLocks noChangeShapeType="1"/>
              </p:cNvSpPr>
              <p:nvPr/>
            </p:nvSpPr>
            <p:spPr bwMode="auto">
              <a:xfrm rot="10800000">
                <a:off x="10112092" y="2156847"/>
                <a:ext cx="220760" cy="39552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92"/>
              <p:cNvSpPr>
                <a:spLocks noChangeShapeType="1"/>
              </p:cNvSpPr>
              <p:nvPr/>
            </p:nvSpPr>
            <p:spPr bwMode="auto">
              <a:xfrm rot="10800000" flipH="1">
                <a:off x="10421385" y="1873998"/>
                <a:ext cx="102332" cy="6392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93"/>
              <p:cNvSpPr>
                <a:spLocks noChangeShapeType="1"/>
              </p:cNvSpPr>
              <p:nvPr/>
            </p:nvSpPr>
            <p:spPr bwMode="auto">
              <a:xfrm rot="10800000">
                <a:off x="10524867" y="1873998"/>
                <a:ext cx="482913" cy="4852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2" name="Group 94"/>
              <p:cNvGrpSpPr>
                <a:grpSpLocks/>
              </p:cNvGrpSpPr>
              <p:nvPr/>
            </p:nvGrpSpPr>
            <p:grpSpPr bwMode="auto">
              <a:xfrm rot="2754910">
                <a:off x="9448661" y="2937557"/>
                <a:ext cx="2419163" cy="1738486"/>
                <a:chOff x="0" y="0"/>
                <a:chExt cx="2104" cy="1511"/>
              </a:xfrm>
            </p:grpSpPr>
            <p:sp>
              <p:nvSpPr>
                <p:cNvPr id="103" name="AutoShape 95"/>
                <p:cNvSpPr>
                  <a:spLocks/>
                </p:cNvSpPr>
                <p:nvPr/>
              </p:nvSpPr>
              <p:spPr bwMode="auto">
                <a:xfrm rot="-1788427">
                  <a:off x="1012" y="506"/>
                  <a:ext cx="306" cy="4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591" h="21596">
                      <a:moveTo>
                        <a:pt x="0" y="0"/>
                      </a:moveTo>
                      <a:lnTo>
                        <a:pt x="21591" y="4"/>
                      </a:lnTo>
                      <a:lnTo>
                        <a:pt x="21600" y="21600"/>
                      </a:lnTo>
                      <a:lnTo>
                        <a:pt x="9" y="21596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A40800"/>
                </a:solidFill>
                <a:ln w="15875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04" name="Line 96"/>
                <p:cNvSpPr>
                  <a:spLocks noChangeShapeType="1"/>
                </p:cNvSpPr>
                <p:nvPr/>
              </p:nvSpPr>
              <p:spPr bwMode="auto">
                <a:xfrm>
                  <a:off x="692" y="748"/>
                  <a:ext cx="239" cy="41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97"/>
                <p:cNvSpPr>
                  <a:spLocks noChangeShapeType="1"/>
                </p:cNvSpPr>
                <p:nvPr/>
              </p:nvSpPr>
              <p:spPr bwMode="auto">
                <a:xfrm>
                  <a:off x="752" y="711"/>
                  <a:ext cx="238" cy="41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AutoShape 98"/>
                <p:cNvSpPr>
                  <a:spLocks/>
                </p:cNvSpPr>
                <p:nvPr/>
              </p:nvSpPr>
              <p:spPr bwMode="auto">
                <a:xfrm rot="-1806291">
                  <a:off x="929" y="639"/>
                  <a:ext cx="23" cy="48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474" h="21600">
                      <a:moveTo>
                        <a:pt x="0" y="0"/>
                      </a:moveTo>
                      <a:lnTo>
                        <a:pt x="21474" y="0"/>
                      </a:lnTo>
                      <a:lnTo>
                        <a:pt x="21600" y="21600"/>
                      </a:lnTo>
                      <a:lnTo>
                        <a:pt x="126" y="21600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1D300D"/>
                </a:solidFill>
                <a:ln w="15875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07" name="AutoShape 99"/>
                <p:cNvSpPr>
                  <a:spLocks/>
                </p:cNvSpPr>
                <p:nvPr/>
              </p:nvSpPr>
              <p:spPr bwMode="auto">
                <a:xfrm rot="-1806291">
                  <a:off x="1392" y="371"/>
                  <a:ext cx="23" cy="4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474" h="21600">
                      <a:moveTo>
                        <a:pt x="0" y="0"/>
                      </a:moveTo>
                      <a:lnTo>
                        <a:pt x="21474" y="0"/>
                      </a:lnTo>
                      <a:lnTo>
                        <a:pt x="21600" y="21600"/>
                      </a:lnTo>
                      <a:lnTo>
                        <a:pt x="126" y="21600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1D300D"/>
                </a:solidFill>
                <a:ln w="15875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08" name="AutoShape 100"/>
                <p:cNvSpPr>
                  <a:spLocks/>
                </p:cNvSpPr>
                <p:nvPr/>
              </p:nvSpPr>
              <p:spPr bwMode="auto">
                <a:xfrm rot="-1788427">
                  <a:off x="1459" y="283"/>
                  <a:ext cx="187" cy="4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585" h="21598">
                      <a:moveTo>
                        <a:pt x="0" y="0"/>
                      </a:moveTo>
                      <a:lnTo>
                        <a:pt x="21585" y="2"/>
                      </a:lnTo>
                      <a:lnTo>
                        <a:pt x="21600" y="21600"/>
                      </a:lnTo>
                      <a:lnTo>
                        <a:pt x="15" y="21598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003DCC"/>
                </a:solidFill>
                <a:ln w="15875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09" name="AutoShape 101"/>
                <p:cNvSpPr>
                  <a:spLocks/>
                </p:cNvSpPr>
                <p:nvPr/>
              </p:nvSpPr>
              <p:spPr bwMode="auto">
                <a:xfrm rot="-1788427">
                  <a:off x="1676" y="156"/>
                  <a:ext cx="187" cy="4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585" h="21598">
                      <a:moveTo>
                        <a:pt x="0" y="0"/>
                      </a:moveTo>
                      <a:lnTo>
                        <a:pt x="21585" y="2"/>
                      </a:lnTo>
                      <a:lnTo>
                        <a:pt x="21600" y="21600"/>
                      </a:lnTo>
                      <a:lnTo>
                        <a:pt x="15" y="21598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003DCC"/>
                </a:solidFill>
                <a:ln w="15875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10" name="AutoShape 102"/>
                <p:cNvSpPr>
                  <a:spLocks/>
                </p:cNvSpPr>
                <p:nvPr/>
              </p:nvSpPr>
              <p:spPr bwMode="auto">
                <a:xfrm rot="-1788427">
                  <a:off x="605" y="922"/>
                  <a:ext cx="75" cy="26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580" h="21598">
                      <a:moveTo>
                        <a:pt x="0" y="0"/>
                      </a:moveTo>
                      <a:lnTo>
                        <a:pt x="21580" y="2"/>
                      </a:lnTo>
                      <a:lnTo>
                        <a:pt x="21600" y="21600"/>
                      </a:lnTo>
                      <a:lnTo>
                        <a:pt x="20" y="21598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A40800"/>
                </a:solidFill>
                <a:ln w="15875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11" name="AutoShape 103"/>
                <p:cNvSpPr>
                  <a:spLocks/>
                </p:cNvSpPr>
                <p:nvPr/>
              </p:nvSpPr>
              <p:spPr bwMode="auto">
                <a:xfrm rot="-1788427">
                  <a:off x="209" y="1153"/>
                  <a:ext cx="75" cy="26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580" h="21598">
                      <a:moveTo>
                        <a:pt x="0" y="0"/>
                      </a:moveTo>
                      <a:lnTo>
                        <a:pt x="21580" y="2"/>
                      </a:lnTo>
                      <a:lnTo>
                        <a:pt x="21600" y="21600"/>
                      </a:lnTo>
                      <a:lnTo>
                        <a:pt x="20" y="21598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A40800"/>
                </a:solidFill>
                <a:ln w="15875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12" name="AutoShape 104"/>
                <p:cNvSpPr>
                  <a:spLocks/>
                </p:cNvSpPr>
                <p:nvPr/>
              </p:nvSpPr>
              <p:spPr bwMode="auto">
                <a:xfrm rot="-1788427">
                  <a:off x="105" y="1206"/>
                  <a:ext cx="74" cy="26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580" h="21598">
                      <a:moveTo>
                        <a:pt x="0" y="0"/>
                      </a:moveTo>
                      <a:lnTo>
                        <a:pt x="21580" y="2"/>
                      </a:lnTo>
                      <a:lnTo>
                        <a:pt x="21600" y="21600"/>
                      </a:lnTo>
                      <a:lnTo>
                        <a:pt x="20" y="21598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A40800"/>
                </a:solidFill>
                <a:ln w="15875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13" name="AutoShape 105"/>
                <p:cNvSpPr>
                  <a:spLocks/>
                </p:cNvSpPr>
                <p:nvPr/>
              </p:nvSpPr>
              <p:spPr bwMode="auto">
                <a:xfrm rot="-1788427">
                  <a:off x="291" y="1036"/>
                  <a:ext cx="306" cy="26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595" h="21593">
                      <a:moveTo>
                        <a:pt x="0" y="0"/>
                      </a:moveTo>
                      <a:lnTo>
                        <a:pt x="21595" y="7"/>
                      </a:lnTo>
                      <a:lnTo>
                        <a:pt x="21600" y="21600"/>
                      </a:lnTo>
                      <a:lnTo>
                        <a:pt x="5" y="21593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CBD00"/>
                </a:solidFill>
                <a:ln w="15875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14" name="AutoShape 106"/>
                <p:cNvSpPr>
                  <a:spLocks/>
                </p:cNvSpPr>
                <p:nvPr/>
              </p:nvSpPr>
              <p:spPr bwMode="auto">
                <a:xfrm rot="-1788427">
                  <a:off x="30" y="1039"/>
                  <a:ext cx="724" cy="31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597" h="21587">
                      <a:moveTo>
                        <a:pt x="0" y="0"/>
                      </a:moveTo>
                      <a:lnTo>
                        <a:pt x="21597" y="13"/>
                      </a:lnTo>
                      <a:lnTo>
                        <a:pt x="21600" y="21600"/>
                      </a:lnTo>
                      <a:lnTo>
                        <a:pt x="3" y="21587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15" name="AutoShape 107"/>
                <p:cNvSpPr>
                  <a:spLocks/>
                </p:cNvSpPr>
                <p:nvPr/>
              </p:nvSpPr>
              <p:spPr bwMode="auto">
                <a:xfrm rot="-1788427">
                  <a:off x="654" y="289"/>
                  <a:ext cx="1359" cy="72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597" h="21589">
                      <a:moveTo>
                        <a:pt x="0" y="0"/>
                      </a:moveTo>
                      <a:lnTo>
                        <a:pt x="21597" y="11"/>
                      </a:lnTo>
                      <a:lnTo>
                        <a:pt x="21600" y="21600"/>
                      </a:lnTo>
                      <a:lnTo>
                        <a:pt x="3" y="2158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116" name="Rectangle 108"/>
              <p:cNvSpPr>
                <a:spLocks/>
              </p:cNvSpPr>
              <p:nvPr/>
            </p:nvSpPr>
            <p:spPr bwMode="auto">
              <a:xfrm>
                <a:off x="4164215" y="3175563"/>
                <a:ext cx="340339" cy="22076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18" name="Rectangle 5"/>
            <p:cNvSpPr>
              <a:spLocks/>
            </p:cNvSpPr>
            <p:nvPr/>
          </p:nvSpPr>
          <p:spPr bwMode="auto">
            <a:xfrm rot="12433263">
              <a:off x="9062065" y="1942084"/>
              <a:ext cx="578321" cy="174878"/>
            </a:xfrm>
            <a:prstGeom prst="rect">
              <a:avLst/>
            </a:prstGeom>
            <a:solidFill>
              <a:srgbClr val="C00000"/>
            </a:solidFill>
            <a:ln w="15875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1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599" y="6459785"/>
            <a:ext cx="5281863" cy="365125"/>
          </a:xfrm>
        </p:spPr>
        <p:txBody>
          <a:bodyPr/>
          <a:lstStyle/>
          <a:p>
            <a:r>
              <a:rPr lang="en-US" dirty="0" smtClean="0"/>
              <a:t>Hall A Collaboration Meeting	Elena Long &lt;ellie@jlab.org&gt;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777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"/>
          <p:cNvSpPr>
            <a:spLocks/>
          </p:cNvSpPr>
          <p:nvPr/>
        </p:nvSpPr>
        <p:spPr bwMode="auto">
          <a:xfrm>
            <a:off x="4171727" y="3183254"/>
            <a:ext cx="339605" cy="220284"/>
          </a:xfrm>
          <a:prstGeom prst="rect">
            <a:avLst/>
          </a:prstGeom>
          <a:noFill/>
          <a:ln w="50800">
            <a:solidFill>
              <a:schemeClr val="tx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0" name="Line 3"/>
          <p:cNvSpPr>
            <a:spLocks noChangeShapeType="1"/>
          </p:cNvSpPr>
          <p:nvPr/>
        </p:nvSpPr>
        <p:spPr bwMode="auto">
          <a:xfrm rot="10800000" flipH="1">
            <a:off x="8701909" y="1521943"/>
            <a:ext cx="912233" cy="1768012"/>
          </a:xfrm>
          <a:prstGeom prst="line">
            <a:avLst/>
          </a:prstGeom>
          <a:noFill/>
          <a:ln w="25400">
            <a:solidFill>
              <a:schemeClr val="tx1">
                <a:alpha val="1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Line 4"/>
          <p:cNvSpPr>
            <a:spLocks noChangeShapeType="1"/>
          </p:cNvSpPr>
          <p:nvPr/>
        </p:nvSpPr>
        <p:spPr bwMode="auto">
          <a:xfrm>
            <a:off x="8692729" y="3280777"/>
            <a:ext cx="388990" cy="1250573"/>
          </a:xfrm>
          <a:prstGeom prst="line">
            <a:avLst/>
          </a:prstGeom>
          <a:noFill/>
          <a:ln w="25400">
            <a:solidFill>
              <a:schemeClr val="tx1">
                <a:alpha val="1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Line 6"/>
          <p:cNvSpPr>
            <a:spLocks noChangeShapeType="1"/>
          </p:cNvSpPr>
          <p:nvPr/>
        </p:nvSpPr>
        <p:spPr bwMode="auto">
          <a:xfrm>
            <a:off x="8692729" y="3280777"/>
            <a:ext cx="388990" cy="1250573"/>
          </a:xfrm>
          <a:prstGeom prst="line">
            <a:avLst/>
          </a:prstGeom>
          <a:noFill/>
          <a:ln w="25400">
            <a:solidFill>
              <a:schemeClr val="tx1">
                <a:alpha val="1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Line 7"/>
          <p:cNvSpPr>
            <a:spLocks noChangeShapeType="1"/>
          </p:cNvSpPr>
          <p:nvPr/>
        </p:nvSpPr>
        <p:spPr bwMode="auto">
          <a:xfrm rot="10800000">
            <a:off x="8686992" y="3293397"/>
            <a:ext cx="3078644" cy="905231"/>
          </a:xfrm>
          <a:prstGeom prst="line">
            <a:avLst/>
          </a:prstGeom>
          <a:noFill/>
          <a:ln w="25400">
            <a:solidFill>
              <a:schemeClr val="tx1">
                <a:alpha val="1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Line 8"/>
          <p:cNvSpPr>
            <a:spLocks noChangeShapeType="1"/>
          </p:cNvSpPr>
          <p:nvPr/>
        </p:nvSpPr>
        <p:spPr bwMode="auto">
          <a:xfrm flipH="1">
            <a:off x="8682402" y="2473067"/>
            <a:ext cx="3085528" cy="819183"/>
          </a:xfrm>
          <a:prstGeom prst="line">
            <a:avLst/>
          </a:prstGeom>
          <a:noFill/>
          <a:ln w="25400">
            <a:solidFill>
              <a:schemeClr val="tx1">
                <a:alpha val="1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Line 9"/>
          <p:cNvSpPr>
            <a:spLocks noChangeShapeType="1"/>
          </p:cNvSpPr>
          <p:nvPr/>
        </p:nvSpPr>
        <p:spPr bwMode="auto">
          <a:xfrm>
            <a:off x="4193526" y="3293397"/>
            <a:ext cx="8056339" cy="0"/>
          </a:xfrm>
          <a:prstGeom prst="line">
            <a:avLst/>
          </a:prstGeom>
          <a:noFill/>
          <a:ln w="25400">
            <a:solidFill>
              <a:schemeClr val="tx1">
                <a:alpha val="1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Rectangle 10"/>
          <p:cNvSpPr>
            <a:spLocks/>
          </p:cNvSpPr>
          <p:nvPr/>
        </p:nvSpPr>
        <p:spPr bwMode="auto">
          <a:xfrm>
            <a:off x="4703000" y="3201612"/>
            <a:ext cx="651759" cy="174392"/>
          </a:xfrm>
          <a:prstGeom prst="rect">
            <a:avLst/>
          </a:prstGeom>
          <a:solidFill>
            <a:srgbClr val="2B4714">
              <a:alpha val="25000"/>
            </a:srgbClr>
          </a:solidFill>
          <a:ln w="15875">
            <a:solidFill>
              <a:schemeClr val="tx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9" name="Rectangle 11"/>
          <p:cNvSpPr>
            <a:spLocks/>
          </p:cNvSpPr>
          <p:nvPr/>
        </p:nvSpPr>
        <p:spPr bwMode="auto">
          <a:xfrm>
            <a:off x="5620970" y="3201612"/>
            <a:ext cx="312110" cy="174392"/>
          </a:xfrm>
          <a:prstGeom prst="rect">
            <a:avLst/>
          </a:prstGeom>
          <a:solidFill>
            <a:srgbClr val="D90B00">
              <a:alpha val="25000"/>
            </a:srgbClr>
          </a:solidFill>
          <a:ln w="15875">
            <a:solidFill>
              <a:schemeClr val="tx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0" name="Rectangle 12"/>
          <p:cNvSpPr>
            <a:spLocks/>
          </p:cNvSpPr>
          <p:nvPr/>
        </p:nvSpPr>
        <p:spPr bwMode="auto">
          <a:xfrm>
            <a:off x="6079955" y="3201612"/>
            <a:ext cx="137696" cy="174392"/>
          </a:xfrm>
          <a:prstGeom prst="rect">
            <a:avLst/>
          </a:prstGeom>
          <a:solidFill>
            <a:srgbClr val="FCBD00">
              <a:alpha val="25000"/>
            </a:srgbClr>
          </a:solidFill>
          <a:ln w="15875">
            <a:solidFill>
              <a:schemeClr val="tx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1" name="Rectangle 13"/>
          <p:cNvSpPr>
            <a:spLocks/>
          </p:cNvSpPr>
          <p:nvPr/>
        </p:nvSpPr>
        <p:spPr bwMode="auto">
          <a:xfrm>
            <a:off x="6392065" y="3128184"/>
            <a:ext cx="284571" cy="321248"/>
          </a:xfrm>
          <a:prstGeom prst="rect">
            <a:avLst/>
          </a:prstGeom>
          <a:solidFill>
            <a:srgbClr val="C632FD">
              <a:alpha val="25000"/>
            </a:srgbClr>
          </a:solidFill>
          <a:ln w="15875">
            <a:solidFill>
              <a:schemeClr val="tx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2" name="Rectangle 14"/>
          <p:cNvSpPr>
            <a:spLocks/>
          </p:cNvSpPr>
          <p:nvPr/>
        </p:nvSpPr>
        <p:spPr bwMode="auto">
          <a:xfrm>
            <a:off x="6795972" y="3201612"/>
            <a:ext cx="642579" cy="174392"/>
          </a:xfrm>
          <a:prstGeom prst="rect">
            <a:avLst/>
          </a:prstGeom>
          <a:solidFill>
            <a:srgbClr val="003DCC">
              <a:alpha val="25000"/>
            </a:srgbClr>
          </a:solidFill>
          <a:ln w="15875">
            <a:solidFill>
              <a:schemeClr val="tx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" name="Rectangle 15"/>
          <p:cNvSpPr>
            <a:spLocks/>
          </p:cNvSpPr>
          <p:nvPr/>
        </p:nvSpPr>
        <p:spPr bwMode="auto">
          <a:xfrm>
            <a:off x="7576247" y="3201612"/>
            <a:ext cx="128516" cy="165213"/>
          </a:xfrm>
          <a:prstGeom prst="rect">
            <a:avLst/>
          </a:prstGeom>
          <a:solidFill>
            <a:srgbClr val="66B132">
              <a:alpha val="25000"/>
            </a:srgbClr>
          </a:solidFill>
          <a:ln w="15875">
            <a:solidFill>
              <a:schemeClr val="tx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4" name="Rectangle 16"/>
          <p:cNvSpPr>
            <a:spLocks/>
          </p:cNvSpPr>
          <p:nvPr/>
        </p:nvSpPr>
        <p:spPr bwMode="auto">
          <a:xfrm>
            <a:off x="7814920" y="3201612"/>
            <a:ext cx="128516" cy="165213"/>
          </a:xfrm>
          <a:prstGeom prst="rect">
            <a:avLst/>
          </a:prstGeom>
          <a:solidFill>
            <a:srgbClr val="66B132">
              <a:alpha val="25000"/>
            </a:srgbClr>
          </a:solidFill>
          <a:ln w="15875">
            <a:solidFill>
              <a:schemeClr val="tx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5" name="Oval 17"/>
          <p:cNvSpPr>
            <a:spLocks/>
          </p:cNvSpPr>
          <p:nvPr/>
        </p:nvSpPr>
        <p:spPr bwMode="auto">
          <a:xfrm>
            <a:off x="8338163" y="2935435"/>
            <a:ext cx="706837" cy="706746"/>
          </a:xfrm>
          <a:prstGeom prst="ellipse">
            <a:avLst/>
          </a:prstGeom>
          <a:noFill/>
          <a:ln w="50800">
            <a:solidFill>
              <a:schemeClr val="tx1"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6" name="Oval 18"/>
          <p:cNvSpPr>
            <a:spLocks/>
          </p:cNvSpPr>
          <p:nvPr/>
        </p:nvSpPr>
        <p:spPr bwMode="auto">
          <a:xfrm>
            <a:off x="8356522" y="2953792"/>
            <a:ext cx="670118" cy="670032"/>
          </a:xfrm>
          <a:prstGeom prst="ellipse">
            <a:avLst/>
          </a:prstGeom>
          <a:noFill/>
          <a:ln w="15875">
            <a:solidFill>
              <a:schemeClr val="tx1"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7" name="Rectangle 19"/>
          <p:cNvSpPr>
            <a:spLocks/>
          </p:cNvSpPr>
          <p:nvPr/>
        </p:nvSpPr>
        <p:spPr bwMode="auto">
          <a:xfrm>
            <a:off x="12037584" y="3018042"/>
            <a:ext cx="212281" cy="532354"/>
          </a:xfrm>
          <a:prstGeom prst="rect">
            <a:avLst/>
          </a:prstGeom>
          <a:solidFill>
            <a:srgbClr val="808080">
              <a:alpha val="25000"/>
            </a:srgbClr>
          </a:solidFill>
          <a:ln w="38100">
            <a:solidFill>
              <a:schemeClr val="tx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8" name="Oval 20"/>
          <p:cNvSpPr>
            <a:spLocks/>
          </p:cNvSpPr>
          <p:nvPr/>
        </p:nvSpPr>
        <p:spPr bwMode="auto">
          <a:xfrm>
            <a:off x="7888357" y="2485688"/>
            <a:ext cx="1606448" cy="1606241"/>
          </a:xfrm>
          <a:prstGeom prst="ellipse">
            <a:avLst/>
          </a:prstGeom>
          <a:noFill/>
          <a:ln w="12700">
            <a:solidFill>
              <a:schemeClr val="tx1">
                <a:alpha val="15000"/>
              </a:schemeClr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9" name="Oval 21"/>
          <p:cNvSpPr>
            <a:spLocks/>
          </p:cNvSpPr>
          <p:nvPr/>
        </p:nvSpPr>
        <p:spPr bwMode="auto">
          <a:xfrm>
            <a:off x="5474095" y="62559"/>
            <a:ext cx="6434974" cy="6434141"/>
          </a:xfrm>
          <a:prstGeom prst="ellipse">
            <a:avLst/>
          </a:prstGeom>
          <a:noFill/>
          <a:ln w="25400">
            <a:solidFill>
              <a:schemeClr val="tx1"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0" name="AutoShape 22"/>
          <p:cNvSpPr>
            <a:spLocks/>
          </p:cNvSpPr>
          <p:nvPr/>
        </p:nvSpPr>
        <p:spPr bwMode="auto">
          <a:xfrm rot="20711821">
            <a:off x="10595223" y="2442090"/>
            <a:ext cx="351124" cy="556448"/>
          </a:xfrm>
          <a:custGeom>
            <a:avLst/>
            <a:gdLst/>
            <a:ahLst/>
            <a:cxnLst/>
            <a:rect l="0" t="0" r="r" b="b"/>
            <a:pathLst>
              <a:path w="21591" h="21596">
                <a:moveTo>
                  <a:pt x="0" y="0"/>
                </a:moveTo>
                <a:lnTo>
                  <a:pt x="21591" y="4"/>
                </a:lnTo>
                <a:lnTo>
                  <a:pt x="21600" y="21600"/>
                </a:lnTo>
                <a:lnTo>
                  <a:pt x="9" y="21596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1" name="Line 23"/>
          <p:cNvSpPr>
            <a:spLocks noChangeShapeType="1"/>
          </p:cNvSpPr>
          <p:nvPr/>
        </p:nvSpPr>
        <p:spPr bwMode="auto">
          <a:xfrm>
            <a:off x="10246394" y="2578620"/>
            <a:ext cx="142285" cy="525470"/>
          </a:xfrm>
          <a:prstGeom prst="line">
            <a:avLst/>
          </a:prstGeom>
          <a:noFill/>
          <a:ln w="38100">
            <a:solidFill>
              <a:schemeClr val="tx1"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Line 24"/>
          <p:cNvSpPr>
            <a:spLocks noChangeShapeType="1"/>
          </p:cNvSpPr>
          <p:nvPr/>
        </p:nvSpPr>
        <p:spPr bwMode="auto">
          <a:xfrm>
            <a:off x="10323274" y="2555674"/>
            <a:ext cx="143433" cy="525470"/>
          </a:xfrm>
          <a:prstGeom prst="line">
            <a:avLst/>
          </a:prstGeom>
          <a:noFill/>
          <a:ln w="38100">
            <a:solidFill>
              <a:schemeClr val="tx1"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AutoShape 25"/>
          <p:cNvSpPr>
            <a:spLocks/>
          </p:cNvSpPr>
          <p:nvPr/>
        </p:nvSpPr>
        <p:spPr bwMode="auto">
          <a:xfrm rot="20693958">
            <a:off x="10469002" y="2522402"/>
            <a:ext cx="26392" cy="556448"/>
          </a:xfrm>
          <a:custGeom>
            <a:avLst/>
            <a:gdLst/>
            <a:ahLst/>
            <a:cxnLst/>
            <a:rect l="0" t="0" r="r" b="b"/>
            <a:pathLst>
              <a:path w="21474" h="21600">
                <a:moveTo>
                  <a:pt x="0" y="0"/>
                </a:moveTo>
                <a:lnTo>
                  <a:pt x="21474" y="0"/>
                </a:lnTo>
                <a:lnTo>
                  <a:pt x="21600" y="21600"/>
                </a:lnTo>
                <a:lnTo>
                  <a:pt x="126" y="21600"/>
                </a:lnTo>
                <a:close/>
                <a:moveTo>
                  <a:pt x="0" y="0"/>
                </a:moveTo>
              </a:path>
            </a:pathLst>
          </a:custGeom>
          <a:solidFill>
            <a:srgbClr val="1D300D">
              <a:alpha val="25000"/>
            </a:srgbClr>
          </a:solidFill>
          <a:ln w="15875">
            <a:solidFill>
              <a:schemeClr val="tx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4" name="AutoShape 26"/>
          <p:cNvSpPr>
            <a:spLocks/>
          </p:cNvSpPr>
          <p:nvPr/>
        </p:nvSpPr>
        <p:spPr bwMode="auto">
          <a:xfrm rot="20693958">
            <a:off x="11062241" y="2362925"/>
            <a:ext cx="26392" cy="556448"/>
          </a:xfrm>
          <a:custGeom>
            <a:avLst/>
            <a:gdLst/>
            <a:ahLst/>
            <a:cxnLst/>
            <a:rect l="0" t="0" r="r" b="b"/>
            <a:pathLst>
              <a:path w="21474" h="21600">
                <a:moveTo>
                  <a:pt x="0" y="0"/>
                </a:moveTo>
                <a:lnTo>
                  <a:pt x="21474" y="0"/>
                </a:lnTo>
                <a:lnTo>
                  <a:pt x="21600" y="21600"/>
                </a:lnTo>
                <a:lnTo>
                  <a:pt x="126" y="21600"/>
                </a:lnTo>
                <a:close/>
                <a:moveTo>
                  <a:pt x="0" y="0"/>
                </a:moveTo>
              </a:path>
            </a:pathLst>
          </a:custGeom>
          <a:solidFill>
            <a:srgbClr val="1D300D">
              <a:alpha val="25000"/>
            </a:srgbClr>
          </a:solidFill>
          <a:ln w="15875">
            <a:solidFill>
              <a:schemeClr val="tx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" name="AutoShape 27"/>
          <p:cNvSpPr>
            <a:spLocks/>
          </p:cNvSpPr>
          <p:nvPr/>
        </p:nvSpPr>
        <p:spPr bwMode="auto">
          <a:xfrm rot="20711821">
            <a:off x="11159775" y="2309001"/>
            <a:ext cx="214576" cy="556448"/>
          </a:xfrm>
          <a:custGeom>
            <a:avLst/>
            <a:gdLst/>
            <a:ahLst/>
            <a:cxnLst/>
            <a:rect l="0" t="0" r="r" b="b"/>
            <a:pathLst>
              <a:path w="21585" h="21598">
                <a:moveTo>
                  <a:pt x="0" y="0"/>
                </a:moveTo>
                <a:lnTo>
                  <a:pt x="21585" y="2"/>
                </a:lnTo>
                <a:lnTo>
                  <a:pt x="21600" y="21600"/>
                </a:lnTo>
                <a:lnTo>
                  <a:pt x="15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003DCC">
              <a:alpha val="25000"/>
            </a:srgbClr>
          </a:solidFill>
          <a:ln w="15875">
            <a:solidFill>
              <a:schemeClr val="tx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" name="AutoShape 28"/>
          <p:cNvSpPr>
            <a:spLocks/>
          </p:cNvSpPr>
          <p:nvPr/>
        </p:nvSpPr>
        <p:spPr bwMode="auto">
          <a:xfrm rot="20711821">
            <a:off x="11437461" y="2233278"/>
            <a:ext cx="214576" cy="556448"/>
          </a:xfrm>
          <a:custGeom>
            <a:avLst/>
            <a:gdLst/>
            <a:ahLst/>
            <a:cxnLst/>
            <a:rect l="0" t="0" r="r" b="b"/>
            <a:pathLst>
              <a:path w="21585" h="21598">
                <a:moveTo>
                  <a:pt x="0" y="0"/>
                </a:moveTo>
                <a:lnTo>
                  <a:pt x="21585" y="2"/>
                </a:lnTo>
                <a:lnTo>
                  <a:pt x="21600" y="21600"/>
                </a:lnTo>
                <a:lnTo>
                  <a:pt x="15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003DCC">
              <a:alpha val="25000"/>
            </a:srgbClr>
          </a:solidFill>
          <a:ln w="15875">
            <a:solidFill>
              <a:schemeClr val="tx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7" name="AutoShape 29"/>
          <p:cNvSpPr>
            <a:spLocks/>
          </p:cNvSpPr>
          <p:nvPr/>
        </p:nvSpPr>
        <p:spPr bwMode="auto">
          <a:xfrm rot="20711821">
            <a:off x="10058210" y="2751865"/>
            <a:ext cx="86060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8" name="AutoShape 30"/>
          <p:cNvSpPr>
            <a:spLocks/>
          </p:cNvSpPr>
          <p:nvPr/>
        </p:nvSpPr>
        <p:spPr bwMode="auto">
          <a:xfrm rot="20711821">
            <a:off x="9551032" y="2890690"/>
            <a:ext cx="86060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9" name="AutoShape 31"/>
          <p:cNvSpPr>
            <a:spLocks/>
          </p:cNvSpPr>
          <p:nvPr/>
        </p:nvSpPr>
        <p:spPr bwMode="auto">
          <a:xfrm rot="20711821">
            <a:off x="9407599" y="2929699"/>
            <a:ext cx="84912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0" name="AutoShape 32"/>
          <p:cNvSpPr>
            <a:spLocks/>
          </p:cNvSpPr>
          <p:nvPr/>
        </p:nvSpPr>
        <p:spPr bwMode="auto">
          <a:xfrm rot="20711821">
            <a:off x="9671515" y="2819556"/>
            <a:ext cx="351124" cy="299449"/>
          </a:xfrm>
          <a:custGeom>
            <a:avLst/>
            <a:gdLst/>
            <a:ahLst/>
            <a:cxnLst/>
            <a:rect l="0" t="0" r="r" b="b"/>
            <a:pathLst>
              <a:path w="21595" h="21593">
                <a:moveTo>
                  <a:pt x="0" y="0"/>
                </a:moveTo>
                <a:lnTo>
                  <a:pt x="21595" y="7"/>
                </a:lnTo>
                <a:lnTo>
                  <a:pt x="21600" y="21600"/>
                </a:lnTo>
                <a:lnTo>
                  <a:pt x="5" y="21593"/>
                </a:lnTo>
                <a:close/>
                <a:moveTo>
                  <a:pt x="0" y="0"/>
                </a:moveTo>
              </a:path>
            </a:pathLst>
          </a:custGeom>
          <a:solidFill>
            <a:srgbClr val="FCBD00">
              <a:alpha val="25000"/>
            </a:srgbClr>
          </a:solidFill>
          <a:ln w="15875">
            <a:solidFill>
              <a:schemeClr val="tx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1" name="AutoShape 33"/>
          <p:cNvSpPr>
            <a:spLocks/>
          </p:cNvSpPr>
          <p:nvPr/>
        </p:nvSpPr>
        <p:spPr bwMode="auto">
          <a:xfrm rot="20711821">
            <a:off x="9365143" y="2805789"/>
            <a:ext cx="830763" cy="359110"/>
          </a:xfrm>
          <a:custGeom>
            <a:avLst/>
            <a:gdLst/>
            <a:ahLst/>
            <a:cxnLst/>
            <a:rect l="0" t="0" r="r" b="b"/>
            <a:pathLst>
              <a:path w="21597" h="21587">
                <a:moveTo>
                  <a:pt x="0" y="0"/>
                </a:moveTo>
                <a:lnTo>
                  <a:pt x="21597" y="13"/>
                </a:lnTo>
                <a:lnTo>
                  <a:pt x="21600" y="21600"/>
                </a:lnTo>
                <a:lnTo>
                  <a:pt x="3" y="21587"/>
                </a:lnTo>
                <a:close/>
                <a:moveTo>
                  <a:pt x="0" y="0"/>
                </a:moveTo>
              </a:path>
            </a:pathLst>
          </a:custGeom>
          <a:noFill/>
          <a:ln w="15875">
            <a:solidFill>
              <a:schemeClr val="tx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2" name="AutoShape 34"/>
          <p:cNvSpPr>
            <a:spLocks/>
          </p:cNvSpPr>
          <p:nvPr/>
        </p:nvSpPr>
        <p:spPr bwMode="auto">
          <a:xfrm rot="20711821">
            <a:off x="10207381" y="2245899"/>
            <a:ext cx="1559402" cy="830656"/>
          </a:xfrm>
          <a:custGeom>
            <a:avLst/>
            <a:gdLst/>
            <a:ahLst/>
            <a:cxnLst/>
            <a:rect l="0" t="0" r="r" b="b"/>
            <a:pathLst>
              <a:path w="21597" h="21589">
                <a:moveTo>
                  <a:pt x="0" y="0"/>
                </a:moveTo>
                <a:lnTo>
                  <a:pt x="21597" y="11"/>
                </a:lnTo>
                <a:lnTo>
                  <a:pt x="21600" y="21600"/>
                </a:lnTo>
                <a:lnTo>
                  <a:pt x="3" y="21589"/>
                </a:lnTo>
                <a:close/>
                <a:moveTo>
                  <a:pt x="0" y="0"/>
                </a:moveTo>
              </a:path>
            </a:pathLst>
          </a:custGeom>
          <a:noFill/>
          <a:ln w="15875">
            <a:solidFill>
              <a:schemeClr val="tx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" name="Rectangle 35"/>
          <p:cNvSpPr>
            <a:spLocks/>
          </p:cNvSpPr>
          <p:nvPr/>
        </p:nvSpPr>
        <p:spPr bwMode="auto">
          <a:xfrm rot="20627071">
            <a:off x="8719121" y="3709873"/>
            <a:ext cx="284571" cy="229463"/>
          </a:xfrm>
          <a:prstGeom prst="rect">
            <a:avLst/>
          </a:prstGeom>
          <a:solidFill>
            <a:srgbClr val="FCBD00">
              <a:alpha val="25000"/>
            </a:srgbClr>
          </a:solidFill>
          <a:ln w="15875">
            <a:solidFill>
              <a:schemeClr val="tx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" name="Rectangle 36"/>
          <p:cNvSpPr>
            <a:spLocks/>
          </p:cNvSpPr>
          <p:nvPr/>
        </p:nvSpPr>
        <p:spPr bwMode="auto">
          <a:xfrm rot="20627071">
            <a:off x="8802886" y="4257142"/>
            <a:ext cx="385548" cy="45893"/>
          </a:xfrm>
          <a:prstGeom prst="rect">
            <a:avLst/>
          </a:prstGeom>
          <a:solidFill>
            <a:srgbClr val="1D300D">
              <a:alpha val="25000"/>
            </a:srgbClr>
          </a:solidFill>
          <a:ln w="15875">
            <a:solidFill>
              <a:schemeClr val="tx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5" name="Rectangle 37"/>
          <p:cNvSpPr>
            <a:spLocks/>
          </p:cNvSpPr>
          <p:nvPr/>
        </p:nvSpPr>
        <p:spPr bwMode="auto">
          <a:xfrm rot="20627071">
            <a:off x="8789116" y="4212396"/>
            <a:ext cx="385548" cy="18357"/>
          </a:xfrm>
          <a:prstGeom prst="rect">
            <a:avLst/>
          </a:prstGeom>
          <a:solidFill>
            <a:srgbClr val="1D300D">
              <a:alpha val="25000"/>
            </a:srgbClr>
          </a:solidFill>
          <a:ln w="15875">
            <a:solidFill>
              <a:schemeClr val="tx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6" name="Line 38"/>
          <p:cNvSpPr>
            <a:spLocks noChangeShapeType="1"/>
          </p:cNvSpPr>
          <p:nvPr/>
        </p:nvSpPr>
        <p:spPr bwMode="auto">
          <a:xfrm rot="10800000" flipH="1">
            <a:off x="8791411" y="4118317"/>
            <a:ext cx="358009" cy="104406"/>
          </a:xfrm>
          <a:prstGeom prst="line">
            <a:avLst/>
          </a:prstGeom>
          <a:noFill/>
          <a:ln w="38100">
            <a:solidFill>
              <a:schemeClr val="tx1"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" name="Line 39"/>
          <p:cNvSpPr>
            <a:spLocks noChangeShapeType="1"/>
          </p:cNvSpPr>
          <p:nvPr/>
        </p:nvSpPr>
        <p:spPr bwMode="auto">
          <a:xfrm rot="10800000" flipH="1">
            <a:off x="8786821" y="4005880"/>
            <a:ext cx="297193" cy="87196"/>
          </a:xfrm>
          <a:prstGeom prst="line">
            <a:avLst/>
          </a:prstGeom>
          <a:noFill/>
          <a:ln w="38100">
            <a:solidFill>
              <a:schemeClr val="tx1"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" name="Rectangle 40"/>
          <p:cNvSpPr>
            <a:spLocks/>
          </p:cNvSpPr>
          <p:nvPr/>
        </p:nvSpPr>
        <p:spPr bwMode="auto">
          <a:xfrm rot="20627071">
            <a:off x="8689287" y="3984081"/>
            <a:ext cx="569142" cy="385498"/>
          </a:xfrm>
          <a:prstGeom prst="rect">
            <a:avLst/>
          </a:prstGeom>
          <a:noFill/>
          <a:ln w="15875">
            <a:solidFill>
              <a:schemeClr val="tx1">
                <a:alpha val="15000"/>
              </a:schemeClr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9" name="AutoShape 41"/>
          <p:cNvSpPr>
            <a:spLocks/>
          </p:cNvSpPr>
          <p:nvPr/>
        </p:nvSpPr>
        <p:spPr bwMode="auto">
          <a:xfrm rot="966482">
            <a:off x="10572274" y="3623824"/>
            <a:ext cx="351124" cy="556448"/>
          </a:xfrm>
          <a:custGeom>
            <a:avLst/>
            <a:gdLst/>
            <a:ahLst/>
            <a:cxnLst/>
            <a:rect l="0" t="0" r="r" b="b"/>
            <a:pathLst>
              <a:path w="21591" h="21596">
                <a:moveTo>
                  <a:pt x="0" y="0"/>
                </a:moveTo>
                <a:lnTo>
                  <a:pt x="21591" y="4"/>
                </a:lnTo>
                <a:lnTo>
                  <a:pt x="21600" y="21600"/>
                </a:lnTo>
                <a:lnTo>
                  <a:pt x="9" y="21596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0" name="Line 42"/>
          <p:cNvSpPr>
            <a:spLocks noChangeShapeType="1"/>
          </p:cNvSpPr>
          <p:nvPr/>
        </p:nvSpPr>
        <p:spPr bwMode="auto">
          <a:xfrm flipH="1">
            <a:off x="10223445" y="3511387"/>
            <a:ext cx="148023" cy="524323"/>
          </a:xfrm>
          <a:prstGeom prst="line">
            <a:avLst/>
          </a:prstGeom>
          <a:noFill/>
          <a:ln w="38100">
            <a:solidFill>
              <a:schemeClr val="tx1"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" name="Line 43"/>
          <p:cNvSpPr>
            <a:spLocks noChangeShapeType="1"/>
          </p:cNvSpPr>
          <p:nvPr/>
        </p:nvSpPr>
        <p:spPr bwMode="auto">
          <a:xfrm flipH="1">
            <a:off x="10301473" y="3530891"/>
            <a:ext cx="148023" cy="524323"/>
          </a:xfrm>
          <a:prstGeom prst="line">
            <a:avLst/>
          </a:prstGeom>
          <a:noFill/>
          <a:ln w="38100">
            <a:solidFill>
              <a:schemeClr val="tx1"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" name="AutoShape 44"/>
          <p:cNvSpPr>
            <a:spLocks/>
          </p:cNvSpPr>
          <p:nvPr/>
        </p:nvSpPr>
        <p:spPr bwMode="auto">
          <a:xfrm rot="948617">
            <a:off x="10446053" y="3544659"/>
            <a:ext cx="26392" cy="556448"/>
          </a:xfrm>
          <a:custGeom>
            <a:avLst/>
            <a:gdLst/>
            <a:ahLst/>
            <a:cxnLst/>
            <a:rect l="0" t="0" r="r" b="b"/>
            <a:pathLst>
              <a:path w="21474" h="21600">
                <a:moveTo>
                  <a:pt x="0" y="0"/>
                </a:moveTo>
                <a:lnTo>
                  <a:pt x="21474" y="0"/>
                </a:lnTo>
                <a:lnTo>
                  <a:pt x="21600" y="21600"/>
                </a:lnTo>
                <a:lnTo>
                  <a:pt x="126" y="21600"/>
                </a:lnTo>
                <a:close/>
                <a:moveTo>
                  <a:pt x="0" y="0"/>
                </a:moveTo>
              </a:path>
            </a:pathLst>
          </a:custGeom>
          <a:solidFill>
            <a:srgbClr val="1D300D">
              <a:alpha val="25000"/>
            </a:srgbClr>
          </a:solidFill>
          <a:ln w="15875">
            <a:solidFill>
              <a:schemeClr val="tx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" name="AutoShape 45"/>
          <p:cNvSpPr>
            <a:spLocks/>
          </p:cNvSpPr>
          <p:nvPr/>
        </p:nvSpPr>
        <p:spPr bwMode="auto">
          <a:xfrm rot="948617">
            <a:off x="11036996" y="3712167"/>
            <a:ext cx="26392" cy="556448"/>
          </a:xfrm>
          <a:custGeom>
            <a:avLst/>
            <a:gdLst/>
            <a:ahLst/>
            <a:cxnLst/>
            <a:rect l="0" t="0" r="r" b="b"/>
            <a:pathLst>
              <a:path w="21474" h="21600">
                <a:moveTo>
                  <a:pt x="0" y="0"/>
                </a:moveTo>
                <a:lnTo>
                  <a:pt x="21474" y="0"/>
                </a:lnTo>
                <a:lnTo>
                  <a:pt x="21600" y="21600"/>
                </a:lnTo>
                <a:lnTo>
                  <a:pt x="126" y="21600"/>
                </a:lnTo>
                <a:close/>
                <a:moveTo>
                  <a:pt x="0" y="0"/>
                </a:moveTo>
              </a:path>
            </a:pathLst>
          </a:custGeom>
          <a:solidFill>
            <a:srgbClr val="1D300D">
              <a:alpha val="25000"/>
            </a:srgbClr>
          </a:solidFill>
          <a:ln w="15875">
            <a:solidFill>
              <a:schemeClr val="tx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" name="AutoShape 46"/>
          <p:cNvSpPr>
            <a:spLocks/>
          </p:cNvSpPr>
          <p:nvPr/>
        </p:nvSpPr>
        <p:spPr bwMode="auto">
          <a:xfrm rot="966482">
            <a:off x="11134531" y="3764944"/>
            <a:ext cx="214576" cy="556448"/>
          </a:xfrm>
          <a:custGeom>
            <a:avLst/>
            <a:gdLst/>
            <a:ahLst/>
            <a:cxnLst/>
            <a:rect l="0" t="0" r="r" b="b"/>
            <a:pathLst>
              <a:path w="21585" h="21598">
                <a:moveTo>
                  <a:pt x="0" y="0"/>
                </a:moveTo>
                <a:lnTo>
                  <a:pt x="21585" y="2"/>
                </a:lnTo>
                <a:lnTo>
                  <a:pt x="21600" y="21600"/>
                </a:lnTo>
                <a:lnTo>
                  <a:pt x="15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003DCC">
              <a:alpha val="25000"/>
            </a:srgbClr>
          </a:solidFill>
          <a:ln w="15875">
            <a:solidFill>
              <a:schemeClr val="tx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5" name="AutoShape 47"/>
          <p:cNvSpPr>
            <a:spLocks/>
          </p:cNvSpPr>
          <p:nvPr/>
        </p:nvSpPr>
        <p:spPr bwMode="auto">
          <a:xfrm rot="966482">
            <a:off x="11412217" y="3841814"/>
            <a:ext cx="214576" cy="556448"/>
          </a:xfrm>
          <a:custGeom>
            <a:avLst/>
            <a:gdLst/>
            <a:ahLst/>
            <a:cxnLst/>
            <a:rect l="0" t="0" r="r" b="b"/>
            <a:pathLst>
              <a:path w="21585" h="21598">
                <a:moveTo>
                  <a:pt x="0" y="0"/>
                </a:moveTo>
                <a:lnTo>
                  <a:pt x="21585" y="2"/>
                </a:lnTo>
                <a:lnTo>
                  <a:pt x="21600" y="21600"/>
                </a:lnTo>
                <a:lnTo>
                  <a:pt x="15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003DCC">
              <a:alpha val="25000"/>
            </a:srgbClr>
          </a:solidFill>
          <a:ln w="15875">
            <a:solidFill>
              <a:schemeClr val="tx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6" name="AutoShape 48"/>
          <p:cNvSpPr>
            <a:spLocks/>
          </p:cNvSpPr>
          <p:nvPr/>
        </p:nvSpPr>
        <p:spPr bwMode="auto">
          <a:xfrm rot="966482">
            <a:off x="10037556" y="3564164"/>
            <a:ext cx="86060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7" name="AutoShape 49"/>
          <p:cNvSpPr>
            <a:spLocks/>
          </p:cNvSpPr>
          <p:nvPr/>
        </p:nvSpPr>
        <p:spPr bwMode="auto">
          <a:xfrm rot="966482">
            <a:off x="9531525" y="3421897"/>
            <a:ext cx="84912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8" name="AutoShape 50"/>
          <p:cNvSpPr>
            <a:spLocks/>
          </p:cNvSpPr>
          <p:nvPr/>
        </p:nvSpPr>
        <p:spPr bwMode="auto">
          <a:xfrm rot="966482">
            <a:off x="9391534" y="3378299"/>
            <a:ext cx="86060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9" name="AutoShape 51"/>
          <p:cNvSpPr>
            <a:spLocks/>
          </p:cNvSpPr>
          <p:nvPr/>
        </p:nvSpPr>
        <p:spPr bwMode="auto">
          <a:xfrm rot="966482">
            <a:off x="9653156" y="3491883"/>
            <a:ext cx="351124" cy="299449"/>
          </a:xfrm>
          <a:custGeom>
            <a:avLst/>
            <a:gdLst/>
            <a:ahLst/>
            <a:cxnLst/>
            <a:rect l="0" t="0" r="r" b="b"/>
            <a:pathLst>
              <a:path w="21595" h="21593">
                <a:moveTo>
                  <a:pt x="0" y="0"/>
                </a:moveTo>
                <a:lnTo>
                  <a:pt x="21595" y="7"/>
                </a:lnTo>
                <a:lnTo>
                  <a:pt x="21600" y="21600"/>
                </a:lnTo>
                <a:lnTo>
                  <a:pt x="5" y="21593"/>
                </a:lnTo>
                <a:close/>
                <a:moveTo>
                  <a:pt x="0" y="0"/>
                </a:moveTo>
              </a:path>
            </a:pathLst>
          </a:custGeom>
          <a:solidFill>
            <a:srgbClr val="FCBD00">
              <a:alpha val="25000"/>
            </a:srgbClr>
          </a:solidFill>
          <a:ln w="15875">
            <a:solidFill>
              <a:schemeClr val="tx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0" name="AutoShape 52"/>
          <p:cNvSpPr>
            <a:spLocks/>
          </p:cNvSpPr>
          <p:nvPr/>
        </p:nvSpPr>
        <p:spPr bwMode="auto">
          <a:xfrm rot="966482">
            <a:off x="9346783" y="3441401"/>
            <a:ext cx="830763" cy="359110"/>
          </a:xfrm>
          <a:custGeom>
            <a:avLst/>
            <a:gdLst/>
            <a:ahLst/>
            <a:cxnLst/>
            <a:rect l="0" t="0" r="r" b="b"/>
            <a:pathLst>
              <a:path w="21597" h="21587">
                <a:moveTo>
                  <a:pt x="0" y="0"/>
                </a:moveTo>
                <a:lnTo>
                  <a:pt x="21597" y="13"/>
                </a:lnTo>
                <a:lnTo>
                  <a:pt x="21600" y="21600"/>
                </a:lnTo>
                <a:lnTo>
                  <a:pt x="3" y="21587"/>
                </a:lnTo>
                <a:close/>
                <a:moveTo>
                  <a:pt x="0" y="0"/>
                </a:moveTo>
              </a:path>
            </a:pathLst>
          </a:custGeom>
          <a:noFill/>
          <a:ln w="15875">
            <a:solidFill>
              <a:schemeClr val="tx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1" name="AutoShape 53"/>
          <p:cNvSpPr>
            <a:spLocks/>
          </p:cNvSpPr>
          <p:nvPr/>
        </p:nvSpPr>
        <p:spPr bwMode="auto">
          <a:xfrm rot="966482">
            <a:off x="10184431" y="3546954"/>
            <a:ext cx="1558255" cy="830656"/>
          </a:xfrm>
          <a:custGeom>
            <a:avLst/>
            <a:gdLst/>
            <a:ahLst/>
            <a:cxnLst/>
            <a:rect l="0" t="0" r="r" b="b"/>
            <a:pathLst>
              <a:path w="21597" h="21589">
                <a:moveTo>
                  <a:pt x="0" y="0"/>
                </a:moveTo>
                <a:lnTo>
                  <a:pt x="21597" y="11"/>
                </a:lnTo>
                <a:lnTo>
                  <a:pt x="21600" y="21600"/>
                </a:lnTo>
                <a:lnTo>
                  <a:pt x="3" y="21589"/>
                </a:lnTo>
                <a:close/>
                <a:moveTo>
                  <a:pt x="0" y="0"/>
                </a:moveTo>
              </a:path>
            </a:pathLst>
          </a:custGeom>
          <a:noFill/>
          <a:ln w="15875">
            <a:solidFill>
              <a:schemeClr val="tx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2" name="Rectangle 54"/>
          <p:cNvSpPr>
            <a:spLocks/>
          </p:cNvSpPr>
          <p:nvPr/>
        </p:nvSpPr>
        <p:spPr bwMode="auto">
          <a:xfrm>
            <a:off x="8439140" y="3082291"/>
            <a:ext cx="504884" cy="27536"/>
          </a:xfrm>
          <a:prstGeom prst="rect">
            <a:avLst/>
          </a:prstGeom>
          <a:solidFill>
            <a:srgbClr val="0044FE">
              <a:alpha val="25000"/>
            </a:srgbClr>
          </a:solidFill>
          <a:ln w="15875">
            <a:solidFill>
              <a:schemeClr val="tx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3" name="Rectangle 55"/>
          <p:cNvSpPr>
            <a:spLocks/>
          </p:cNvSpPr>
          <p:nvPr/>
        </p:nvSpPr>
        <p:spPr bwMode="auto">
          <a:xfrm>
            <a:off x="8439140" y="3467789"/>
            <a:ext cx="504884" cy="27536"/>
          </a:xfrm>
          <a:prstGeom prst="rect">
            <a:avLst/>
          </a:prstGeom>
          <a:solidFill>
            <a:srgbClr val="0044FE">
              <a:alpha val="25000"/>
            </a:srgbClr>
          </a:solidFill>
          <a:ln w="15875">
            <a:solidFill>
              <a:schemeClr val="tx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" name="AutoShape 56"/>
          <p:cNvSpPr>
            <a:spLocks/>
          </p:cNvSpPr>
          <p:nvPr/>
        </p:nvSpPr>
        <p:spPr bwMode="auto">
          <a:xfrm>
            <a:off x="8485038" y="3027220"/>
            <a:ext cx="27539" cy="51399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2712">
              <a:alpha val="25000"/>
            </a:srgbClr>
          </a:solidFill>
          <a:ln w="15875">
            <a:solidFill>
              <a:schemeClr val="tx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5" name="AutoShape 57"/>
          <p:cNvSpPr>
            <a:spLocks/>
          </p:cNvSpPr>
          <p:nvPr/>
        </p:nvSpPr>
        <p:spPr bwMode="auto">
          <a:xfrm>
            <a:off x="8870586" y="3027220"/>
            <a:ext cx="27539" cy="51399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2712">
              <a:alpha val="25000"/>
            </a:srgbClr>
          </a:solidFill>
          <a:ln w="15875">
            <a:solidFill>
              <a:schemeClr val="tx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6" name="AutoShape 58"/>
          <p:cNvSpPr>
            <a:spLocks/>
          </p:cNvSpPr>
          <p:nvPr/>
        </p:nvSpPr>
        <p:spPr bwMode="auto">
          <a:xfrm>
            <a:off x="8540117" y="3265862"/>
            <a:ext cx="293751" cy="36714"/>
          </a:xfrm>
          <a:prstGeom prst="roundRect">
            <a:avLst>
              <a:gd name="adj" fmla="val 50000"/>
            </a:avLst>
          </a:prstGeom>
          <a:solidFill>
            <a:srgbClr val="6293FE">
              <a:alpha val="25000"/>
            </a:srgbClr>
          </a:solidFill>
          <a:ln w="15875">
            <a:solidFill>
              <a:schemeClr val="tx1"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7" name="Oval 59"/>
          <p:cNvSpPr>
            <a:spLocks/>
          </p:cNvSpPr>
          <p:nvPr/>
        </p:nvSpPr>
        <p:spPr bwMode="auto">
          <a:xfrm>
            <a:off x="8319804" y="2917078"/>
            <a:ext cx="743556" cy="743460"/>
          </a:xfrm>
          <a:prstGeom prst="ellipse">
            <a:avLst/>
          </a:prstGeom>
          <a:noFill/>
          <a:ln w="15875">
            <a:solidFill>
              <a:schemeClr val="tx1"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Measurements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b="1" baseline="30000" dirty="0" smtClean="0"/>
              <a:t>3</a:t>
            </a:r>
            <a:r>
              <a:rPr lang="en-US" sz="2400" b="1" dirty="0" smtClean="0"/>
              <a:t>He(</a:t>
            </a:r>
            <a:r>
              <a:rPr lang="en-US" sz="2400" b="1" i="1" dirty="0" err="1" smtClean="0"/>
              <a:t>e,e’n</a:t>
            </a:r>
            <a:r>
              <a:rPr lang="en-US" sz="2400" b="1" dirty="0" smtClean="0"/>
              <a:t>) Channel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7" name="Rectangle 5"/>
          <p:cNvSpPr>
            <a:spLocks/>
          </p:cNvSpPr>
          <p:nvPr/>
        </p:nvSpPr>
        <p:spPr bwMode="auto">
          <a:xfrm rot="12433263">
            <a:off x="9062065" y="1942084"/>
            <a:ext cx="578321" cy="174878"/>
          </a:xfrm>
          <a:prstGeom prst="rect">
            <a:avLst/>
          </a:prstGeom>
          <a:solidFill>
            <a:srgbClr val="C00000">
              <a:alpha val="25000"/>
            </a:srgbClr>
          </a:solidFill>
          <a:ln w="15875">
            <a:solidFill>
              <a:schemeClr val="tx1"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599" y="6459785"/>
            <a:ext cx="5281863" cy="365125"/>
          </a:xfrm>
        </p:spPr>
        <p:txBody>
          <a:bodyPr/>
          <a:lstStyle/>
          <a:p>
            <a:r>
              <a:rPr lang="en-US" dirty="0" smtClean="0"/>
              <a:t>Hall A Collaboration Meeting	Elena Long &lt;ellie@jlab.org&gt;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147664" y="1"/>
            <a:ext cx="8078138" cy="649669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Line 66"/>
          <p:cNvSpPr>
            <a:spLocks noChangeShapeType="1"/>
          </p:cNvSpPr>
          <p:nvPr/>
        </p:nvSpPr>
        <p:spPr bwMode="auto">
          <a:xfrm flipH="1">
            <a:off x="8972832" y="1893875"/>
            <a:ext cx="451964" cy="86864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Rectangle 63"/>
          <p:cNvSpPr>
            <a:spLocks/>
          </p:cNvSpPr>
          <p:nvPr/>
        </p:nvSpPr>
        <p:spPr bwMode="auto">
          <a:xfrm>
            <a:off x="6367343" y="2792460"/>
            <a:ext cx="1619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1387475" indent="-434975"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920875" indent="-434975"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2492375" indent="-434975"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3076575" indent="-434975"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3533775" indent="-434975" eaLnBrk="0" fontAlgn="base" hangingPunct="0">
              <a:spcBef>
                <a:spcPts val="3000"/>
              </a:spcBef>
              <a:spcAft>
                <a:spcPct val="0"/>
              </a:spcAft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3990975" indent="-434975" eaLnBrk="0" fontAlgn="base" hangingPunct="0">
              <a:spcBef>
                <a:spcPts val="3000"/>
              </a:spcBef>
              <a:spcAft>
                <a:spcPct val="0"/>
              </a:spcAft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4448175" indent="-434975" eaLnBrk="0" fontAlgn="base" hangingPunct="0">
              <a:spcBef>
                <a:spcPts val="3000"/>
              </a:spcBef>
              <a:spcAft>
                <a:spcPct val="0"/>
              </a:spcAft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4905375" indent="-434975" eaLnBrk="0" fontAlgn="base" hangingPunct="0">
              <a:spcBef>
                <a:spcPts val="3000"/>
              </a:spcBef>
              <a:spcAft>
                <a:spcPct val="0"/>
              </a:spcAft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sz="2400" dirty="0">
                <a:solidFill>
                  <a:srgbClr val="00FF00"/>
                </a:solidFill>
                <a:latin typeface="+mn-lt"/>
                <a:ea typeface="Baskerville" charset="0"/>
                <a:cs typeface="Baskerville" charset="0"/>
                <a:sym typeface="Baskerville" charset="0"/>
              </a:rPr>
              <a:t>h</a:t>
            </a:r>
          </a:p>
        </p:txBody>
      </p:sp>
      <p:sp>
        <p:nvSpPr>
          <p:cNvPr id="70" name="Rectangle 64"/>
          <p:cNvSpPr>
            <a:spLocks/>
          </p:cNvSpPr>
          <p:nvPr/>
        </p:nvSpPr>
        <p:spPr bwMode="auto">
          <a:xfrm>
            <a:off x="6662983" y="3362595"/>
            <a:ext cx="185903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1387475" indent="-434975"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920875" indent="-434975"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2492375" indent="-434975"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3076575" indent="-434975"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3533775" indent="-434975" eaLnBrk="0" fontAlgn="base" hangingPunct="0">
              <a:spcBef>
                <a:spcPts val="3000"/>
              </a:spcBef>
              <a:spcAft>
                <a:spcPct val="0"/>
              </a:spcAft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3990975" indent="-434975" eaLnBrk="0" fontAlgn="base" hangingPunct="0">
              <a:spcBef>
                <a:spcPts val="3000"/>
              </a:spcBef>
              <a:spcAft>
                <a:spcPct val="0"/>
              </a:spcAft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4448175" indent="-434975" eaLnBrk="0" fontAlgn="base" hangingPunct="0">
              <a:spcBef>
                <a:spcPts val="3000"/>
              </a:spcBef>
              <a:spcAft>
                <a:spcPct val="0"/>
              </a:spcAft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4905375" indent="-434975" eaLnBrk="0" fontAlgn="base" hangingPunct="0">
              <a:spcBef>
                <a:spcPts val="3000"/>
              </a:spcBef>
              <a:spcAft>
                <a:spcPct val="0"/>
              </a:spcAft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SzTx/>
              <a:buFontTx/>
              <a:buNone/>
            </a:pPr>
            <a:r>
              <a:rPr lang="en-US" sz="2000" dirty="0">
                <a:latin typeface="+mn-lt"/>
                <a:ea typeface="Baskerville" charset="0"/>
                <a:cs typeface="Baskerville" charset="0"/>
                <a:sym typeface="Baskerville" charset="0"/>
              </a:rPr>
              <a:t>Incident Polarized</a:t>
            </a: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SzTx/>
              <a:buFontTx/>
              <a:buNone/>
            </a:pPr>
            <a:r>
              <a:rPr lang="en-US" sz="2000" dirty="0">
                <a:latin typeface="+mn-lt"/>
                <a:ea typeface="Baskerville" charset="0"/>
                <a:cs typeface="Baskerville" charset="0"/>
                <a:sym typeface="Baskerville" charset="0"/>
              </a:rPr>
              <a:t>Electron</a:t>
            </a:r>
          </a:p>
        </p:txBody>
      </p:sp>
      <p:sp>
        <p:nvSpPr>
          <p:cNvPr id="71" name="AutoShape 65"/>
          <p:cNvSpPr>
            <a:spLocks/>
          </p:cNvSpPr>
          <p:nvPr/>
        </p:nvSpPr>
        <p:spPr bwMode="auto">
          <a:xfrm rot="10800000" flipH="1">
            <a:off x="9477657" y="3279589"/>
            <a:ext cx="61913" cy="219075"/>
          </a:xfrm>
          <a:custGeom>
            <a:avLst/>
            <a:gdLst>
              <a:gd name="T0" fmla="*/ 0 w 11061"/>
              <a:gd name="T1" fmla="*/ 0 h 21600"/>
              <a:gd name="T2" fmla="*/ 4431 w 11061"/>
              <a:gd name="T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061" h="21600">
                <a:moveTo>
                  <a:pt x="0" y="0"/>
                </a:moveTo>
                <a:cubicBezTo>
                  <a:pt x="0" y="0"/>
                  <a:pt x="21600" y="6574"/>
                  <a:pt x="4431" y="21600"/>
                </a:cubicBezTo>
              </a:path>
            </a:pathLst>
          </a:custGeom>
          <a:noFill/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" name="Line 66"/>
          <p:cNvSpPr>
            <a:spLocks noChangeShapeType="1"/>
          </p:cNvSpPr>
          <p:nvPr/>
        </p:nvSpPr>
        <p:spPr bwMode="auto">
          <a:xfrm flipH="1">
            <a:off x="6550307" y="3287527"/>
            <a:ext cx="2197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67"/>
          <p:cNvSpPr>
            <a:spLocks noChangeShapeType="1"/>
          </p:cNvSpPr>
          <p:nvPr/>
        </p:nvSpPr>
        <p:spPr bwMode="auto">
          <a:xfrm rot="10800000">
            <a:off x="8677557" y="3282764"/>
            <a:ext cx="1854200" cy="549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Rectangle 68"/>
          <p:cNvSpPr>
            <a:spLocks/>
          </p:cNvSpPr>
          <p:nvPr/>
        </p:nvSpPr>
        <p:spPr bwMode="auto">
          <a:xfrm rot="904609">
            <a:off x="9092470" y="3627959"/>
            <a:ext cx="9907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1387475" indent="-434975"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920875" indent="-434975"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2492375" indent="-434975"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3076575" indent="-434975"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3533775" indent="-434975" eaLnBrk="0" fontAlgn="base" hangingPunct="0">
              <a:spcBef>
                <a:spcPts val="3000"/>
              </a:spcBef>
              <a:spcAft>
                <a:spcPct val="0"/>
              </a:spcAft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3990975" indent="-434975" eaLnBrk="0" fontAlgn="base" hangingPunct="0">
              <a:spcBef>
                <a:spcPts val="3000"/>
              </a:spcBef>
              <a:spcAft>
                <a:spcPct val="0"/>
              </a:spcAft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4448175" indent="-434975" eaLnBrk="0" fontAlgn="base" hangingPunct="0">
              <a:spcBef>
                <a:spcPts val="3000"/>
              </a:spcBef>
              <a:spcAft>
                <a:spcPct val="0"/>
              </a:spcAft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4905375" indent="-434975" eaLnBrk="0" fontAlgn="base" hangingPunct="0">
              <a:spcBef>
                <a:spcPts val="3000"/>
              </a:spcBef>
              <a:spcAft>
                <a:spcPct val="0"/>
              </a:spcAft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SzTx/>
              <a:buFontTx/>
              <a:buNone/>
            </a:pPr>
            <a:r>
              <a:rPr lang="en-US" sz="2000" dirty="0">
                <a:latin typeface="+mn-lt"/>
                <a:ea typeface="Baskerville" charset="0"/>
                <a:cs typeface="Baskerville" charset="0"/>
                <a:sym typeface="Baskerville" charset="0"/>
              </a:rPr>
              <a:t>Scattered</a:t>
            </a: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SzTx/>
              <a:buFontTx/>
              <a:buNone/>
            </a:pPr>
            <a:r>
              <a:rPr lang="en-US" sz="2000" dirty="0">
                <a:latin typeface="+mn-lt"/>
                <a:ea typeface="Baskerville" charset="0"/>
                <a:cs typeface="Baskerville" charset="0"/>
                <a:sym typeface="Baskerville" charset="0"/>
              </a:rPr>
              <a:t>Electron</a:t>
            </a:r>
          </a:p>
        </p:txBody>
      </p:sp>
      <p:sp>
        <p:nvSpPr>
          <p:cNvPr id="75" name="Line 69"/>
          <p:cNvSpPr>
            <a:spLocks noChangeShapeType="1"/>
          </p:cNvSpPr>
          <p:nvPr/>
        </p:nvSpPr>
        <p:spPr bwMode="auto">
          <a:xfrm>
            <a:off x="8748995" y="3298639"/>
            <a:ext cx="1855787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AutoShape 70"/>
          <p:cNvSpPr>
            <a:spLocks/>
          </p:cNvSpPr>
          <p:nvPr/>
        </p:nvSpPr>
        <p:spPr bwMode="auto">
          <a:xfrm rot="10800000" flipH="1">
            <a:off x="8849007" y="3028764"/>
            <a:ext cx="215900" cy="254000"/>
          </a:xfrm>
          <a:custGeom>
            <a:avLst/>
            <a:gdLst>
              <a:gd name="T0" fmla="*/ 16605 w 17105"/>
              <a:gd name="T1" fmla="*/ 0 h 21600"/>
              <a:gd name="T2" fmla="*/ 0 w 17105"/>
              <a:gd name="T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7105" h="21600">
                <a:moveTo>
                  <a:pt x="16605" y="0"/>
                </a:moveTo>
                <a:cubicBezTo>
                  <a:pt x="16605" y="0"/>
                  <a:pt x="21600" y="18097"/>
                  <a:pt x="0" y="21600"/>
                </a:cubicBezTo>
              </a:path>
            </a:pathLst>
          </a:custGeom>
          <a:noFill/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" name="Rectangle 71"/>
          <p:cNvSpPr>
            <a:spLocks/>
          </p:cNvSpPr>
          <p:nvPr/>
        </p:nvSpPr>
        <p:spPr bwMode="auto">
          <a:xfrm>
            <a:off x="9144916" y="2965775"/>
            <a:ext cx="197169" cy="18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1387475" indent="-434975"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920875" indent="-434975"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2492375" indent="-434975"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3076575" indent="-434975"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3533775" indent="-434975" eaLnBrk="0" fontAlgn="base" hangingPunct="0">
              <a:spcBef>
                <a:spcPts val="3000"/>
              </a:spcBef>
              <a:spcAft>
                <a:spcPct val="0"/>
              </a:spcAft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3990975" indent="-434975" eaLnBrk="0" fontAlgn="base" hangingPunct="0">
              <a:spcBef>
                <a:spcPts val="3000"/>
              </a:spcBef>
              <a:spcAft>
                <a:spcPct val="0"/>
              </a:spcAft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4448175" indent="-434975" eaLnBrk="0" fontAlgn="base" hangingPunct="0">
              <a:spcBef>
                <a:spcPts val="3000"/>
              </a:spcBef>
              <a:spcAft>
                <a:spcPct val="0"/>
              </a:spcAft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4905375" indent="-434975" eaLnBrk="0" fontAlgn="base" hangingPunct="0">
              <a:spcBef>
                <a:spcPts val="3000"/>
              </a:spcBef>
              <a:spcAft>
                <a:spcPct val="0"/>
              </a:spcAft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SzTx/>
              <a:buFontTx/>
              <a:buNone/>
            </a:pPr>
            <a:r>
              <a:rPr lang="en-US" sz="1700" i="1" dirty="0" err="1">
                <a:latin typeface="+mn-lt"/>
                <a:ea typeface="Baskerville SemiBold" charset="0"/>
                <a:cs typeface="Baskerville SemiBold" charset="0"/>
                <a:sym typeface="Baskerville SemiBold" charset="0"/>
              </a:rPr>
              <a:t>θ</a:t>
            </a:r>
            <a:r>
              <a:rPr lang="en-US" sz="1700" i="1" baseline="-6000" dirty="0" err="1">
                <a:latin typeface="+mn-lt"/>
                <a:ea typeface="Baskerville SemiBold" charset="0"/>
                <a:cs typeface="Baskerville SemiBold" charset="0"/>
                <a:sym typeface="Baskerville SemiBold" charset="0"/>
              </a:rPr>
              <a:t>q</a:t>
            </a:r>
            <a:endParaRPr lang="en-US" sz="1700" i="1" baseline="-6000" dirty="0">
              <a:latin typeface="+mn-lt"/>
              <a:ea typeface="Baskerville SemiBold" charset="0"/>
              <a:cs typeface="Baskerville SemiBold" charset="0"/>
              <a:sym typeface="Baskerville SemiBold" charset="0"/>
            </a:endParaRPr>
          </a:p>
        </p:txBody>
      </p:sp>
      <p:sp>
        <p:nvSpPr>
          <p:cNvPr id="78" name="Rectangle 72"/>
          <p:cNvSpPr>
            <a:spLocks/>
          </p:cNvSpPr>
          <p:nvPr/>
        </p:nvSpPr>
        <p:spPr bwMode="auto">
          <a:xfrm>
            <a:off x="8374345" y="2898589"/>
            <a:ext cx="381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1387475" indent="-434975"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920875" indent="-434975"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2492375" indent="-434975"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3076575" indent="-434975"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3533775" indent="-434975" eaLnBrk="0" fontAlgn="base" hangingPunct="0">
              <a:spcBef>
                <a:spcPts val="3000"/>
              </a:spcBef>
              <a:spcAft>
                <a:spcPct val="0"/>
              </a:spcAft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3990975" indent="-434975" eaLnBrk="0" fontAlgn="base" hangingPunct="0">
              <a:spcBef>
                <a:spcPts val="3000"/>
              </a:spcBef>
              <a:spcAft>
                <a:spcPct val="0"/>
              </a:spcAft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4448175" indent="-434975" eaLnBrk="0" fontAlgn="base" hangingPunct="0">
              <a:spcBef>
                <a:spcPts val="3000"/>
              </a:spcBef>
              <a:spcAft>
                <a:spcPct val="0"/>
              </a:spcAft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4905375" indent="-434975" eaLnBrk="0" fontAlgn="base" hangingPunct="0">
              <a:spcBef>
                <a:spcPts val="3000"/>
              </a:spcBef>
              <a:spcAft>
                <a:spcPct val="0"/>
              </a:spcAft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SzTx/>
              <a:buFontTx/>
              <a:buNone/>
            </a:pPr>
            <a:r>
              <a:rPr lang="en-US" sz="1700" i="1" dirty="0">
                <a:latin typeface="+mn-lt"/>
                <a:ea typeface="Baskerville SemiBold" charset="0"/>
                <a:cs typeface="Baskerville SemiBold" charset="0"/>
                <a:sym typeface="Baskerville SemiBold" charset="0"/>
              </a:rPr>
              <a:t>γ*</a:t>
            </a:r>
          </a:p>
        </p:txBody>
      </p:sp>
      <p:sp>
        <p:nvSpPr>
          <p:cNvPr id="79" name="Rectangle 73"/>
          <p:cNvSpPr>
            <a:spLocks/>
          </p:cNvSpPr>
          <p:nvPr/>
        </p:nvSpPr>
        <p:spPr bwMode="auto">
          <a:xfrm>
            <a:off x="9278038" y="2442519"/>
            <a:ext cx="115417" cy="19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1387475" indent="-434975"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920875" indent="-434975"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2492375" indent="-434975"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3076575" indent="-434975"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3533775" indent="-434975" eaLnBrk="0" fontAlgn="base" hangingPunct="0">
              <a:spcBef>
                <a:spcPts val="3000"/>
              </a:spcBef>
              <a:spcAft>
                <a:spcPct val="0"/>
              </a:spcAft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3990975" indent="-434975" eaLnBrk="0" fontAlgn="base" hangingPunct="0">
              <a:spcBef>
                <a:spcPts val="3000"/>
              </a:spcBef>
              <a:spcAft>
                <a:spcPct val="0"/>
              </a:spcAft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4448175" indent="-434975" eaLnBrk="0" fontAlgn="base" hangingPunct="0">
              <a:spcBef>
                <a:spcPts val="3000"/>
              </a:spcBef>
              <a:spcAft>
                <a:spcPct val="0"/>
              </a:spcAft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4905375" indent="-434975" eaLnBrk="0" fontAlgn="base" hangingPunct="0">
              <a:spcBef>
                <a:spcPts val="3000"/>
              </a:spcBef>
              <a:spcAft>
                <a:spcPct val="0"/>
              </a:spcAft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SzTx/>
              <a:buFontTx/>
              <a:buNone/>
            </a:pPr>
            <a:r>
              <a:rPr lang="en-US" sz="1700" b="1" i="1" dirty="0">
                <a:latin typeface="+mn-lt"/>
                <a:ea typeface="Baskerville SemiBold" charset="0"/>
                <a:cs typeface="Baskerville SemiBold" charset="0"/>
                <a:sym typeface="Baskerville SemiBold" charset="0"/>
              </a:rPr>
              <a:t>q</a:t>
            </a:r>
          </a:p>
        </p:txBody>
      </p:sp>
      <p:sp>
        <p:nvSpPr>
          <p:cNvPr id="81" name="Line 75"/>
          <p:cNvSpPr>
            <a:spLocks noChangeShapeType="1"/>
          </p:cNvSpPr>
          <p:nvPr/>
        </p:nvSpPr>
        <p:spPr bwMode="auto">
          <a:xfrm>
            <a:off x="6535608" y="2915214"/>
            <a:ext cx="573088" cy="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Rectangle 76"/>
          <p:cNvSpPr>
            <a:spLocks/>
          </p:cNvSpPr>
          <p:nvPr/>
        </p:nvSpPr>
        <p:spPr bwMode="auto">
          <a:xfrm>
            <a:off x="9642124" y="3346775"/>
            <a:ext cx="294953" cy="18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1387475" indent="-434975"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920875" indent="-434975"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2492375" indent="-434975"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3076575" indent="-434975"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3533775" indent="-434975" eaLnBrk="0" fontAlgn="base" hangingPunct="0">
              <a:spcBef>
                <a:spcPts val="3000"/>
              </a:spcBef>
              <a:spcAft>
                <a:spcPct val="0"/>
              </a:spcAft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3990975" indent="-434975" eaLnBrk="0" fontAlgn="base" hangingPunct="0">
              <a:spcBef>
                <a:spcPts val="3000"/>
              </a:spcBef>
              <a:spcAft>
                <a:spcPct val="0"/>
              </a:spcAft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4448175" indent="-434975" eaLnBrk="0" fontAlgn="base" hangingPunct="0">
              <a:spcBef>
                <a:spcPts val="3000"/>
              </a:spcBef>
              <a:spcAft>
                <a:spcPct val="0"/>
              </a:spcAft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4905375" indent="-434975" eaLnBrk="0" fontAlgn="base" hangingPunct="0">
              <a:spcBef>
                <a:spcPts val="3000"/>
              </a:spcBef>
              <a:spcAft>
                <a:spcPct val="0"/>
              </a:spcAft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SzTx/>
              <a:buFontTx/>
              <a:buNone/>
            </a:pPr>
            <a:r>
              <a:rPr lang="en-US" sz="1700" dirty="0">
                <a:latin typeface="+mn-lt"/>
                <a:ea typeface="Baskerville" charset="0"/>
                <a:cs typeface="Baskerville" charset="0"/>
                <a:sym typeface="Baskerville" charset="0"/>
              </a:rPr>
              <a:t>-</a:t>
            </a:r>
            <a:r>
              <a:rPr lang="en-US" sz="1700" i="1" dirty="0" err="1">
                <a:latin typeface="+mn-lt"/>
                <a:ea typeface="Baskerville SemiBold" charset="0"/>
                <a:cs typeface="Baskerville SemiBold" charset="0"/>
                <a:sym typeface="Baskerville SemiBold" charset="0"/>
              </a:rPr>
              <a:t>θ</a:t>
            </a:r>
            <a:r>
              <a:rPr lang="en-US" sz="1700" i="1" baseline="-6000" dirty="0" err="1">
                <a:latin typeface="+mn-lt"/>
                <a:ea typeface="Baskerville SemiBold" charset="0"/>
                <a:cs typeface="Baskerville SemiBold" charset="0"/>
                <a:sym typeface="Baskerville SemiBold" charset="0"/>
              </a:rPr>
              <a:t>e</a:t>
            </a:r>
            <a:r>
              <a:rPr lang="en-US" sz="1700" i="1" baseline="-6000" dirty="0">
                <a:latin typeface="+mn-lt"/>
                <a:ea typeface="Baskerville SemiBold" charset="0"/>
                <a:cs typeface="Baskerville SemiBold" charset="0"/>
                <a:sym typeface="Baskerville SemiBold" charset="0"/>
              </a:rPr>
              <a:t>’</a:t>
            </a:r>
          </a:p>
        </p:txBody>
      </p:sp>
      <p:sp>
        <p:nvSpPr>
          <p:cNvPr id="86" name="Oval 80"/>
          <p:cNvSpPr>
            <a:spLocks/>
          </p:cNvSpPr>
          <p:nvPr/>
        </p:nvSpPr>
        <p:spPr bwMode="auto">
          <a:xfrm>
            <a:off x="8718832" y="2527114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7" name="Oval 81"/>
          <p:cNvSpPr>
            <a:spLocks/>
          </p:cNvSpPr>
          <p:nvPr/>
        </p:nvSpPr>
        <p:spPr bwMode="auto">
          <a:xfrm>
            <a:off x="8782332" y="2603314"/>
            <a:ext cx="152400" cy="152400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8" name="Oval 82"/>
          <p:cNvSpPr>
            <a:spLocks/>
          </p:cNvSpPr>
          <p:nvPr/>
        </p:nvSpPr>
        <p:spPr bwMode="auto">
          <a:xfrm>
            <a:off x="8972832" y="2603314"/>
            <a:ext cx="152400" cy="152400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9" name="Rectangle 83"/>
          <p:cNvSpPr>
            <a:spLocks/>
          </p:cNvSpPr>
          <p:nvPr/>
        </p:nvSpPr>
        <p:spPr bwMode="auto">
          <a:xfrm>
            <a:off x="8826425" y="2563125"/>
            <a:ext cx="7373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1387475" indent="-434975"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920875" indent="-434975"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2492375" indent="-434975"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3076575" indent="-434975"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3533775" indent="-434975" eaLnBrk="0" fontAlgn="base" hangingPunct="0">
              <a:spcBef>
                <a:spcPts val="3000"/>
              </a:spcBef>
              <a:spcAft>
                <a:spcPct val="0"/>
              </a:spcAft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3990975" indent="-434975" eaLnBrk="0" fontAlgn="base" hangingPunct="0">
              <a:spcBef>
                <a:spcPts val="3000"/>
              </a:spcBef>
              <a:spcAft>
                <a:spcPct val="0"/>
              </a:spcAft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4448175" indent="-434975" eaLnBrk="0" fontAlgn="base" hangingPunct="0">
              <a:spcBef>
                <a:spcPts val="3000"/>
              </a:spcBef>
              <a:spcAft>
                <a:spcPct val="0"/>
              </a:spcAft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4905375" indent="-434975" eaLnBrk="0" fontAlgn="base" hangingPunct="0">
              <a:spcBef>
                <a:spcPts val="3000"/>
              </a:spcBef>
              <a:spcAft>
                <a:spcPct val="0"/>
              </a:spcAft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sz="1100" dirty="0">
                <a:latin typeface="+mn-lt"/>
                <a:ea typeface="Baskerville" charset="0"/>
                <a:cs typeface="Baskerville" charset="0"/>
                <a:sym typeface="Baskerville" charset="0"/>
              </a:rPr>
              <a:t>p</a:t>
            </a:r>
          </a:p>
        </p:txBody>
      </p:sp>
      <p:sp>
        <p:nvSpPr>
          <p:cNvPr id="90" name="Rectangle 84"/>
          <p:cNvSpPr>
            <a:spLocks/>
          </p:cNvSpPr>
          <p:nvPr/>
        </p:nvSpPr>
        <p:spPr bwMode="auto">
          <a:xfrm>
            <a:off x="9016925" y="2563125"/>
            <a:ext cx="7373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1pPr>
            <a:lvl2pPr marL="1387475" indent="-434975"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2pPr>
            <a:lvl3pPr marL="1920875" indent="-434975"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3pPr>
            <a:lvl4pPr marL="2492375" indent="-434975"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4pPr>
            <a:lvl5pPr marL="3076575" indent="-434975"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5pPr>
            <a:lvl6pPr marL="3533775" indent="-434975" eaLnBrk="0" fontAlgn="base" hangingPunct="0">
              <a:spcBef>
                <a:spcPts val="3000"/>
              </a:spcBef>
              <a:spcAft>
                <a:spcPct val="0"/>
              </a:spcAft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6pPr>
            <a:lvl7pPr marL="3990975" indent="-434975" eaLnBrk="0" fontAlgn="base" hangingPunct="0">
              <a:spcBef>
                <a:spcPts val="3000"/>
              </a:spcBef>
              <a:spcAft>
                <a:spcPct val="0"/>
              </a:spcAft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7pPr>
            <a:lvl8pPr marL="4448175" indent="-434975" eaLnBrk="0" fontAlgn="base" hangingPunct="0">
              <a:spcBef>
                <a:spcPts val="3000"/>
              </a:spcBef>
              <a:spcAft>
                <a:spcPct val="0"/>
              </a:spcAft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8pPr>
            <a:lvl9pPr marL="4905375" indent="-434975" eaLnBrk="0" fontAlgn="base" hangingPunct="0">
              <a:spcBef>
                <a:spcPts val="3000"/>
              </a:spcBef>
              <a:spcAft>
                <a:spcPct val="0"/>
              </a:spcAft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sz="1100" dirty="0">
                <a:latin typeface="+mn-lt"/>
                <a:ea typeface="Baskerville" charset="0"/>
                <a:cs typeface="Baskerville" charset="0"/>
                <a:sym typeface="Baskerville" charset="0"/>
              </a:rPr>
              <a:t>p</a:t>
            </a:r>
          </a:p>
        </p:txBody>
      </p:sp>
      <p:sp>
        <p:nvSpPr>
          <p:cNvPr id="91" name="AutoShape 85"/>
          <p:cNvSpPr>
            <a:spLocks/>
          </p:cNvSpPr>
          <p:nvPr/>
        </p:nvSpPr>
        <p:spPr bwMode="auto">
          <a:xfrm>
            <a:off x="8653745" y="2898589"/>
            <a:ext cx="285750" cy="377825"/>
          </a:xfrm>
          <a:custGeom>
            <a:avLst/>
            <a:gdLst>
              <a:gd name="T0" fmla="*/ 2621 w 14658"/>
              <a:gd name="T1" fmla="*/ 21600 h 21600"/>
              <a:gd name="T2" fmla="*/ 5239 w 14658"/>
              <a:gd name="T3" fmla="*/ 16503 h 21600"/>
              <a:gd name="T4" fmla="*/ 7203 w 14658"/>
              <a:gd name="T5" fmla="*/ 12135 h 21600"/>
              <a:gd name="T6" fmla="*/ 9385 w 14658"/>
              <a:gd name="T7" fmla="*/ 6795 h 21600"/>
              <a:gd name="T8" fmla="*/ 11566 w 14658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58" h="21600">
                <a:moveTo>
                  <a:pt x="2621" y="21600"/>
                </a:moveTo>
                <a:cubicBezTo>
                  <a:pt x="-3270" y="17474"/>
                  <a:pt x="2184" y="14562"/>
                  <a:pt x="5239" y="16503"/>
                </a:cubicBezTo>
                <a:cubicBezTo>
                  <a:pt x="10547" y="19877"/>
                  <a:pt x="12673" y="14697"/>
                  <a:pt x="7203" y="12135"/>
                </a:cubicBezTo>
                <a:cubicBezTo>
                  <a:pt x="3057" y="10193"/>
                  <a:pt x="6112" y="4854"/>
                  <a:pt x="9385" y="6795"/>
                </a:cubicBezTo>
                <a:cubicBezTo>
                  <a:pt x="12317" y="8535"/>
                  <a:pt x="18330" y="3155"/>
                  <a:pt x="11566" y="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857040" y="2741427"/>
            <a:ext cx="153714" cy="179388"/>
            <a:chOff x="8857040" y="2741427"/>
            <a:chExt cx="153714" cy="179388"/>
          </a:xfrm>
        </p:grpSpPr>
        <p:sp>
          <p:nvSpPr>
            <p:cNvPr id="93" name="Oval 87"/>
            <p:cNvSpPr>
              <a:spLocks/>
            </p:cNvSpPr>
            <p:nvPr/>
          </p:nvSpPr>
          <p:spPr bwMode="auto">
            <a:xfrm>
              <a:off x="8857040" y="2768415"/>
              <a:ext cx="153714" cy="152400"/>
            </a:xfrm>
            <a:prstGeom prst="ellips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1pPr>
              <a:lvl2pPr marL="742950" indent="-28575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2pPr>
              <a:lvl3pPr marL="1143000" indent="-22860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3pPr>
              <a:lvl4pPr marL="1600200" indent="-22860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4pPr>
              <a:lvl5pPr marL="2057400" indent="-22860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94" name="Rectangle 88"/>
            <p:cNvSpPr>
              <a:spLocks/>
            </p:cNvSpPr>
            <p:nvPr/>
          </p:nvSpPr>
          <p:spPr bwMode="auto">
            <a:xfrm>
              <a:off x="8901873" y="2741427"/>
              <a:ext cx="73655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3000"/>
                </a:spcBef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1pPr>
              <a:lvl2pPr marL="1387475" indent="-434975">
                <a:spcBef>
                  <a:spcPts val="3000"/>
                </a:spcBef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2pPr>
              <a:lvl3pPr marL="1920875" indent="-434975">
                <a:spcBef>
                  <a:spcPts val="3000"/>
                </a:spcBef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3pPr>
              <a:lvl4pPr marL="2492375" indent="-434975">
                <a:spcBef>
                  <a:spcPts val="3000"/>
                </a:spcBef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4pPr>
              <a:lvl5pPr marL="3076575" indent="-434975">
                <a:spcBef>
                  <a:spcPts val="3000"/>
                </a:spcBef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5pPr>
              <a:lvl6pPr marL="3533775" indent="-434975" eaLnBrk="0" fontAlgn="base" hangingPunct="0">
                <a:spcBef>
                  <a:spcPts val="3000"/>
                </a:spcBef>
                <a:spcAft>
                  <a:spcPct val="0"/>
                </a:spcAft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6pPr>
              <a:lvl7pPr marL="3990975" indent="-434975" eaLnBrk="0" fontAlgn="base" hangingPunct="0">
                <a:spcBef>
                  <a:spcPts val="3000"/>
                </a:spcBef>
                <a:spcAft>
                  <a:spcPct val="0"/>
                </a:spcAft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7pPr>
              <a:lvl8pPr marL="4448175" indent="-434975" eaLnBrk="0" fontAlgn="base" hangingPunct="0">
                <a:spcBef>
                  <a:spcPts val="3000"/>
                </a:spcBef>
                <a:spcAft>
                  <a:spcPct val="0"/>
                </a:spcAft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8pPr>
              <a:lvl9pPr marL="4905375" indent="-434975" eaLnBrk="0" fontAlgn="base" hangingPunct="0">
                <a:spcBef>
                  <a:spcPts val="3000"/>
                </a:spcBef>
                <a:spcAft>
                  <a:spcPct val="0"/>
                </a:spcAft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sz="1100" dirty="0">
                  <a:latin typeface="+mn-lt"/>
                  <a:ea typeface="Chalkboard" charset="0"/>
                  <a:cs typeface="Chalkboard" charset="0"/>
                </a:rPr>
                <a:t>n</a:t>
              </a:r>
            </a:p>
          </p:txBody>
        </p:sp>
      </p:grpSp>
      <p:sp>
        <p:nvSpPr>
          <p:cNvPr id="95" name="Line 66"/>
          <p:cNvSpPr>
            <a:spLocks noChangeShapeType="1"/>
          </p:cNvSpPr>
          <p:nvPr/>
        </p:nvSpPr>
        <p:spPr bwMode="auto">
          <a:xfrm flipH="1">
            <a:off x="6582387" y="3288273"/>
            <a:ext cx="99386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0" name="Group 99"/>
          <p:cNvGrpSpPr/>
          <p:nvPr/>
        </p:nvGrpSpPr>
        <p:grpSpPr>
          <a:xfrm>
            <a:off x="9393455" y="1698525"/>
            <a:ext cx="153714" cy="179388"/>
            <a:chOff x="8857040" y="2741427"/>
            <a:chExt cx="153714" cy="179388"/>
          </a:xfrm>
        </p:grpSpPr>
        <p:sp>
          <p:nvSpPr>
            <p:cNvPr id="101" name="Oval 87"/>
            <p:cNvSpPr>
              <a:spLocks/>
            </p:cNvSpPr>
            <p:nvPr/>
          </p:nvSpPr>
          <p:spPr bwMode="auto">
            <a:xfrm>
              <a:off x="8857040" y="2768415"/>
              <a:ext cx="153714" cy="152400"/>
            </a:xfrm>
            <a:prstGeom prst="ellips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1pPr>
              <a:lvl2pPr marL="742950" indent="-28575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2pPr>
              <a:lvl3pPr marL="1143000" indent="-22860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3pPr>
              <a:lvl4pPr marL="1600200" indent="-22860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4pPr>
              <a:lvl5pPr marL="2057400" indent="-22860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2" name="Rectangle 88"/>
            <p:cNvSpPr>
              <a:spLocks/>
            </p:cNvSpPr>
            <p:nvPr/>
          </p:nvSpPr>
          <p:spPr bwMode="auto">
            <a:xfrm>
              <a:off x="8901873" y="2741427"/>
              <a:ext cx="73655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3000"/>
                </a:spcBef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1pPr>
              <a:lvl2pPr marL="1387475" indent="-434975">
                <a:spcBef>
                  <a:spcPts val="3000"/>
                </a:spcBef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2pPr>
              <a:lvl3pPr marL="1920875" indent="-434975">
                <a:spcBef>
                  <a:spcPts val="3000"/>
                </a:spcBef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3pPr>
              <a:lvl4pPr marL="2492375" indent="-434975">
                <a:spcBef>
                  <a:spcPts val="3000"/>
                </a:spcBef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4pPr>
              <a:lvl5pPr marL="3076575" indent="-434975">
                <a:spcBef>
                  <a:spcPts val="3000"/>
                </a:spcBef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5pPr>
              <a:lvl6pPr marL="3533775" indent="-434975" eaLnBrk="0" fontAlgn="base" hangingPunct="0">
                <a:spcBef>
                  <a:spcPts val="3000"/>
                </a:spcBef>
                <a:spcAft>
                  <a:spcPct val="0"/>
                </a:spcAft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6pPr>
              <a:lvl7pPr marL="3990975" indent="-434975" eaLnBrk="0" fontAlgn="base" hangingPunct="0">
                <a:spcBef>
                  <a:spcPts val="3000"/>
                </a:spcBef>
                <a:spcAft>
                  <a:spcPct val="0"/>
                </a:spcAft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7pPr>
              <a:lvl8pPr marL="4448175" indent="-434975" eaLnBrk="0" fontAlgn="base" hangingPunct="0">
                <a:spcBef>
                  <a:spcPts val="3000"/>
                </a:spcBef>
                <a:spcAft>
                  <a:spcPct val="0"/>
                </a:spcAft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8pPr>
              <a:lvl9pPr marL="4905375" indent="-434975" eaLnBrk="0" fontAlgn="base" hangingPunct="0">
                <a:spcBef>
                  <a:spcPts val="3000"/>
                </a:spcBef>
                <a:spcAft>
                  <a:spcPct val="0"/>
                </a:spcAft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sz="1100" dirty="0">
                  <a:latin typeface="+mn-lt"/>
                  <a:ea typeface="Chalkboard" charset="0"/>
                  <a:cs typeface="Chalkboard" charset="0"/>
                </a:rPr>
                <a:t>n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292811" y="3183500"/>
            <a:ext cx="153714" cy="179095"/>
            <a:chOff x="8857040" y="2741720"/>
            <a:chExt cx="153714" cy="179095"/>
          </a:xfrm>
        </p:grpSpPr>
        <p:sp>
          <p:nvSpPr>
            <p:cNvPr id="104" name="Oval 87"/>
            <p:cNvSpPr>
              <a:spLocks/>
            </p:cNvSpPr>
            <p:nvPr/>
          </p:nvSpPr>
          <p:spPr bwMode="auto">
            <a:xfrm>
              <a:off x="8857040" y="2768415"/>
              <a:ext cx="153714" cy="152400"/>
            </a:xfrm>
            <a:prstGeom prst="ellips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1pPr>
              <a:lvl2pPr marL="742950" indent="-28575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2pPr>
              <a:lvl3pPr marL="1143000" indent="-22860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3pPr>
              <a:lvl4pPr marL="1600200" indent="-22860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4pPr>
              <a:lvl5pPr marL="2057400" indent="-22860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5" name="Rectangle 88"/>
            <p:cNvSpPr>
              <a:spLocks/>
            </p:cNvSpPr>
            <p:nvPr/>
          </p:nvSpPr>
          <p:spPr bwMode="auto">
            <a:xfrm>
              <a:off x="8903434" y="2741720"/>
              <a:ext cx="7053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3000"/>
                </a:spcBef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1pPr>
              <a:lvl2pPr marL="1387475" indent="-434975">
                <a:spcBef>
                  <a:spcPts val="3000"/>
                </a:spcBef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2pPr>
              <a:lvl3pPr marL="1920875" indent="-434975">
                <a:spcBef>
                  <a:spcPts val="3000"/>
                </a:spcBef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3pPr>
              <a:lvl4pPr marL="2492375" indent="-434975">
                <a:spcBef>
                  <a:spcPts val="3000"/>
                </a:spcBef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4pPr>
              <a:lvl5pPr marL="3076575" indent="-434975">
                <a:spcBef>
                  <a:spcPts val="3000"/>
                </a:spcBef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5pPr>
              <a:lvl6pPr marL="3533775" indent="-434975" eaLnBrk="0" fontAlgn="base" hangingPunct="0">
                <a:spcBef>
                  <a:spcPts val="3000"/>
                </a:spcBef>
                <a:spcAft>
                  <a:spcPct val="0"/>
                </a:spcAft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6pPr>
              <a:lvl7pPr marL="3990975" indent="-434975" eaLnBrk="0" fontAlgn="base" hangingPunct="0">
                <a:spcBef>
                  <a:spcPts val="3000"/>
                </a:spcBef>
                <a:spcAft>
                  <a:spcPct val="0"/>
                </a:spcAft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7pPr>
              <a:lvl8pPr marL="4448175" indent="-434975" eaLnBrk="0" fontAlgn="base" hangingPunct="0">
                <a:spcBef>
                  <a:spcPts val="3000"/>
                </a:spcBef>
                <a:spcAft>
                  <a:spcPct val="0"/>
                </a:spcAft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8pPr>
              <a:lvl9pPr marL="4905375" indent="-434975" eaLnBrk="0" fontAlgn="base" hangingPunct="0">
                <a:spcBef>
                  <a:spcPts val="3000"/>
                </a:spcBef>
                <a:spcAft>
                  <a:spcPct val="0"/>
                </a:spcAft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sz="1100" dirty="0" smtClean="0">
                  <a:latin typeface="+mn-lt"/>
                  <a:ea typeface="Chalkboard" charset="0"/>
                  <a:cs typeface="Chalkboard" charset="0"/>
                </a:rPr>
                <a:t>e</a:t>
              </a:r>
              <a:endParaRPr lang="en-US" sz="1100" dirty="0">
                <a:latin typeface="+mn-lt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0611155" y="3792158"/>
            <a:ext cx="153714" cy="179095"/>
            <a:chOff x="8857040" y="2741720"/>
            <a:chExt cx="153714" cy="179095"/>
          </a:xfrm>
        </p:grpSpPr>
        <p:sp>
          <p:nvSpPr>
            <p:cNvPr id="107" name="Oval 87"/>
            <p:cNvSpPr>
              <a:spLocks/>
            </p:cNvSpPr>
            <p:nvPr/>
          </p:nvSpPr>
          <p:spPr bwMode="auto">
            <a:xfrm>
              <a:off x="8857040" y="2768415"/>
              <a:ext cx="153714" cy="152400"/>
            </a:xfrm>
            <a:prstGeom prst="ellips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1pPr>
              <a:lvl2pPr marL="742950" indent="-28575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2pPr>
              <a:lvl3pPr marL="1143000" indent="-22860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3pPr>
              <a:lvl4pPr marL="1600200" indent="-22860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4pPr>
              <a:lvl5pPr marL="2057400" indent="-228600" algn="ctr"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8" name="Rectangle 88"/>
            <p:cNvSpPr>
              <a:spLocks/>
            </p:cNvSpPr>
            <p:nvPr/>
          </p:nvSpPr>
          <p:spPr bwMode="auto">
            <a:xfrm>
              <a:off x="8903434" y="2741720"/>
              <a:ext cx="7053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3000"/>
                </a:spcBef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1pPr>
              <a:lvl2pPr marL="1387475" indent="-434975">
                <a:spcBef>
                  <a:spcPts val="3000"/>
                </a:spcBef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2pPr>
              <a:lvl3pPr marL="1920875" indent="-434975">
                <a:spcBef>
                  <a:spcPts val="3000"/>
                </a:spcBef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3pPr>
              <a:lvl4pPr marL="2492375" indent="-434975">
                <a:spcBef>
                  <a:spcPts val="3000"/>
                </a:spcBef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4pPr>
              <a:lvl5pPr marL="3076575" indent="-434975">
                <a:spcBef>
                  <a:spcPts val="3000"/>
                </a:spcBef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5pPr>
              <a:lvl6pPr marL="3533775" indent="-434975" eaLnBrk="0" fontAlgn="base" hangingPunct="0">
                <a:spcBef>
                  <a:spcPts val="3000"/>
                </a:spcBef>
                <a:spcAft>
                  <a:spcPct val="0"/>
                </a:spcAft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6pPr>
              <a:lvl7pPr marL="3990975" indent="-434975" eaLnBrk="0" fontAlgn="base" hangingPunct="0">
                <a:spcBef>
                  <a:spcPts val="3000"/>
                </a:spcBef>
                <a:spcAft>
                  <a:spcPct val="0"/>
                </a:spcAft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7pPr>
              <a:lvl8pPr marL="4448175" indent="-434975" eaLnBrk="0" fontAlgn="base" hangingPunct="0">
                <a:spcBef>
                  <a:spcPts val="3000"/>
                </a:spcBef>
                <a:spcAft>
                  <a:spcPct val="0"/>
                </a:spcAft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8pPr>
              <a:lvl9pPr marL="4905375" indent="-434975" eaLnBrk="0" fontAlgn="base" hangingPunct="0">
                <a:spcBef>
                  <a:spcPts val="3000"/>
                </a:spcBef>
                <a:spcAft>
                  <a:spcPct val="0"/>
                </a:spcAft>
                <a:buSzPct val="66000"/>
                <a:buChar char="•"/>
                <a:defRPr sz="3600">
                  <a:solidFill>
                    <a:schemeClr val="tx1"/>
                  </a:solidFill>
                  <a:latin typeface="Chalkboard" charset="0"/>
                  <a:ea typeface="ヒラギノ明朝 ProN W3" charset="0"/>
                  <a:cs typeface="ヒラギノ明朝 ProN W3" charset="0"/>
                  <a:sym typeface="Chalkboard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sz="1100" dirty="0" smtClean="0">
                  <a:latin typeface="+mn-lt"/>
                  <a:ea typeface="Chalkboard" charset="0"/>
                  <a:cs typeface="Chalkboard" charset="0"/>
                </a:rPr>
                <a:t>e</a:t>
              </a:r>
              <a:endParaRPr lang="en-US" sz="1100" dirty="0">
                <a:latin typeface="+mn-lt"/>
                <a:ea typeface="Chalkboard" charset="0"/>
                <a:cs typeface="Chalkboard" charset="0"/>
              </a:endParaRPr>
            </a:p>
          </p:txBody>
        </p:sp>
      </p:grpSp>
      <p:sp>
        <p:nvSpPr>
          <p:cNvPr id="109" name="Line 75"/>
          <p:cNvSpPr>
            <a:spLocks noChangeShapeType="1"/>
          </p:cNvSpPr>
          <p:nvPr/>
        </p:nvSpPr>
        <p:spPr bwMode="auto">
          <a:xfrm>
            <a:off x="6553538" y="3013826"/>
            <a:ext cx="573088" cy="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65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Line 9"/>
          <p:cNvSpPr>
            <a:spLocks noChangeShapeType="1"/>
          </p:cNvSpPr>
          <p:nvPr/>
        </p:nvSpPr>
        <p:spPr bwMode="auto">
          <a:xfrm>
            <a:off x="4193526" y="3293397"/>
            <a:ext cx="8056339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Rectangle 1"/>
          <p:cNvSpPr>
            <a:spLocks/>
          </p:cNvSpPr>
          <p:nvPr/>
        </p:nvSpPr>
        <p:spPr bwMode="auto">
          <a:xfrm>
            <a:off x="4171727" y="3183254"/>
            <a:ext cx="339605" cy="220284"/>
          </a:xfrm>
          <a:prstGeom prst="rect">
            <a:avLst/>
          </a:prstGeom>
          <a:noFill/>
          <a:ln w="508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0" name="Line 3"/>
          <p:cNvSpPr>
            <a:spLocks noChangeShapeType="1"/>
          </p:cNvSpPr>
          <p:nvPr/>
        </p:nvSpPr>
        <p:spPr bwMode="auto">
          <a:xfrm rot="10800000" flipH="1">
            <a:off x="8701909" y="1521943"/>
            <a:ext cx="912233" cy="176801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Line 4"/>
          <p:cNvSpPr>
            <a:spLocks noChangeShapeType="1"/>
          </p:cNvSpPr>
          <p:nvPr/>
        </p:nvSpPr>
        <p:spPr bwMode="auto">
          <a:xfrm>
            <a:off x="8692729" y="3280777"/>
            <a:ext cx="388990" cy="1250573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Line 6"/>
          <p:cNvSpPr>
            <a:spLocks noChangeShapeType="1"/>
          </p:cNvSpPr>
          <p:nvPr/>
        </p:nvSpPr>
        <p:spPr bwMode="auto">
          <a:xfrm>
            <a:off x="8692729" y="3280777"/>
            <a:ext cx="388990" cy="1250573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Line 7"/>
          <p:cNvSpPr>
            <a:spLocks noChangeShapeType="1"/>
          </p:cNvSpPr>
          <p:nvPr/>
        </p:nvSpPr>
        <p:spPr bwMode="auto">
          <a:xfrm rot="10800000">
            <a:off x="8686992" y="3293397"/>
            <a:ext cx="3078644" cy="905231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Line 8"/>
          <p:cNvSpPr>
            <a:spLocks noChangeShapeType="1"/>
          </p:cNvSpPr>
          <p:nvPr/>
        </p:nvSpPr>
        <p:spPr bwMode="auto">
          <a:xfrm flipH="1">
            <a:off x="8682402" y="2473067"/>
            <a:ext cx="3085528" cy="819183"/>
          </a:xfrm>
          <a:prstGeom prst="line">
            <a:avLst/>
          </a:prstGeom>
          <a:noFill/>
          <a:ln w="25400">
            <a:solidFill>
              <a:schemeClr val="tx1">
                <a:alpha val="25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Rectangle 10"/>
          <p:cNvSpPr>
            <a:spLocks/>
          </p:cNvSpPr>
          <p:nvPr/>
        </p:nvSpPr>
        <p:spPr bwMode="auto">
          <a:xfrm>
            <a:off x="4703000" y="3201612"/>
            <a:ext cx="651759" cy="174392"/>
          </a:xfrm>
          <a:prstGeom prst="rect">
            <a:avLst/>
          </a:prstGeom>
          <a:solidFill>
            <a:srgbClr val="2B4714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9" name="Rectangle 11"/>
          <p:cNvSpPr>
            <a:spLocks/>
          </p:cNvSpPr>
          <p:nvPr/>
        </p:nvSpPr>
        <p:spPr bwMode="auto">
          <a:xfrm>
            <a:off x="5620970" y="3201612"/>
            <a:ext cx="312110" cy="174392"/>
          </a:xfrm>
          <a:prstGeom prst="rect">
            <a:avLst/>
          </a:prstGeom>
          <a:solidFill>
            <a:srgbClr val="D90B00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0" name="Rectangle 12"/>
          <p:cNvSpPr>
            <a:spLocks/>
          </p:cNvSpPr>
          <p:nvPr/>
        </p:nvSpPr>
        <p:spPr bwMode="auto">
          <a:xfrm>
            <a:off x="6079955" y="3201612"/>
            <a:ext cx="137696" cy="174392"/>
          </a:xfrm>
          <a:prstGeom prst="rect">
            <a:avLst/>
          </a:prstGeom>
          <a:solidFill>
            <a:srgbClr val="FCBD00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1" name="Rectangle 13"/>
          <p:cNvSpPr>
            <a:spLocks/>
          </p:cNvSpPr>
          <p:nvPr/>
        </p:nvSpPr>
        <p:spPr bwMode="auto">
          <a:xfrm>
            <a:off x="6392065" y="3128184"/>
            <a:ext cx="284571" cy="321248"/>
          </a:xfrm>
          <a:prstGeom prst="rect">
            <a:avLst/>
          </a:prstGeom>
          <a:solidFill>
            <a:srgbClr val="C632FD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2" name="Rectangle 14"/>
          <p:cNvSpPr>
            <a:spLocks/>
          </p:cNvSpPr>
          <p:nvPr/>
        </p:nvSpPr>
        <p:spPr bwMode="auto">
          <a:xfrm>
            <a:off x="6795972" y="3201612"/>
            <a:ext cx="642579" cy="174392"/>
          </a:xfrm>
          <a:prstGeom prst="rect">
            <a:avLst/>
          </a:prstGeom>
          <a:solidFill>
            <a:srgbClr val="003DCC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" name="Rectangle 15"/>
          <p:cNvSpPr>
            <a:spLocks/>
          </p:cNvSpPr>
          <p:nvPr/>
        </p:nvSpPr>
        <p:spPr bwMode="auto">
          <a:xfrm>
            <a:off x="7576247" y="3201612"/>
            <a:ext cx="128516" cy="165213"/>
          </a:xfrm>
          <a:prstGeom prst="rect">
            <a:avLst/>
          </a:prstGeom>
          <a:solidFill>
            <a:srgbClr val="66B132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4" name="Rectangle 16"/>
          <p:cNvSpPr>
            <a:spLocks/>
          </p:cNvSpPr>
          <p:nvPr/>
        </p:nvSpPr>
        <p:spPr bwMode="auto">
          <a:xfrm>
            <a:off x="7814920" y="3201612"/>
            <a:ext cx="128516" cy="165213"/>
          </a:xfrm>
          <a:prstGeom prst="rect">
            <a:avLst/>
          </a:prstGeom>
          <a:solidFill>
            <a:srgbClr val="66B132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7" name="Rectangle 19"/>
          <p:cNvSpPr>
            <a:spLocks/>
          </p:cNvSpPr>
          <p:nvPr/>
        </p:nvSpPr>
        <p:spPr bwMode="auto">
          <a:xfrm>
            <a:off x="12037584" y="3018042"/>
            <a:ext cx="212281" cy="532354"/>
          </a:xfrm>
          <a:prstGeom prst="rect">
            <a:avLst/>
          </a:prstGeom>
          <a:solidFill>
            <a:srgbClr val="808080">
              <a:alpha val="25000"/>
            </a:srgbClr>
          </a:solidFill>
          <a:ln w="38100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8" name="Oval 20"/>
          <p:cNvSpPr>
            <a:spLocks/>
          </p:cNvSpPr>
          <p:nvPr/>
        </p:nvSpPr>
        <p:spPr bwMode="auto">
          <a:xfrm>
            <a:off x="7888357" y="2485688"/>
            <a:ext cx="1606448" cy="1606241"/>
          </a:xfrm>
          <a:prstGeom prst="ellipse">
            <a:avLst/>
          </a:prstGeom>
          <a:noFill/>
          <a:ln w="12700">
            <a:solidFill>
              <a:srgbClr val="47CCFC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9" name="Oval 21"/>
          <p:cNvSpPr>
            <a:spLocks/>
          </p:cNvSpPr>
          <p:nvPr/>
        </p:nvSpPr>
        <p:spPr bwMode="auto">
          <a:xfrm>
            <a:off x="5474095" y="62559"/>
            <a:ext cx="6434974" cy="6434141"/>
          </a:xfrm>
          <a:prstGeom prst="ellipse">
            <a:avLst/>
          </a:prstGeom>
          <a:noFill/>
          <a:ln w="25400">
            <a:solidFill>
              <a:srgbClr val="00BAFB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0" name="AutoShape 22"/>
          <p:cNvSpPr>
            <a:spLocks/>
          </p:cNvSpPr>
          <p:nvPr/>
        </p:nvSpPr>
        <p:spPr bwMode="auto">
          <a:xfrm rot="20711821">
            <a:off x="10595223" y="2442090"/>
            <a:ext cx="351124" cy="556448"/>
          </a:xfrm>
          <a:custGeom>
            <a:avLst/>
            <a:gdLst/>
            <a:ahLst/>
            <a:cxnLst/>
            <a:rect l="0" t="0" r="r" b="b"/>
            <a:pathLst>
              <a:path w="21591" h="21596">
                <a:moveTo>
                  <a:pt x="0" y="0"/>
                </a:moveTo>
                <a:lnTo>
                  <a:pt x="21591" y="4"/>
                </a:lnTo>
                <a:lnTo>
                  <a:pt x="21600" y="21600"/>
                </a:lnTo>
                <a:lnTo>
                  <a:pt x="9" y="21596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1" name="Line 23"/>
          <p:cNvSpPr>
            <a:spLocks noChangeShapeType="1"/>
          </p:cNvSpPr>
          <p:nvPr/>
        </p:nvSpPr>
        <p:spPr bwMode="auto">
          <a:xfrm>
            <a:off x="10246394" y="2578620"/>
            <a:ext cx="142285" cy="525470"/>
          </a:xfrm>
          <a:prstGeom prst="line">
            <a:avLst/>
          </a:prstGeom>
          <a:noFill/>
          <a:ln w="38100">
            <a:solidFill>
              <a:schemeClr val="tx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Line 24"/>
          <p:cNvSpPr>
            <a:spLocks noChangeShapeType="1"/>
          </p:cNvSpPr>
          <p:nvPr/>
        </p:nvSpPr>
        <p:spPr bwMode="auto">
          <a:xfrm>
            <a:off x="10323274" y="2555674"/>
            <a:ext cx="143433" cy="525470"/>
          </a:xfrm>
          <a:prstGeom prst="line">
            <a:avLst/>
          </a:prstGeom>
          <a:noFill/>
          <a:ln w="38100">
            <a:solidFill>
              <a:schemeClr val="tx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AutoShape 25"/>
          <p:cNvSpPr>
            <a:spLocks/>
          </p:cNvSpPr>
          <p:nvPr/>
        </p:nvSpPr>
        <p:spPr bwMode="auto">
          <a:xfrm rot="20693958">
            <a:off x="10469002" y="2522402"/>
            <a:ext cx="26392" cy="556448"/>
          </a:xfrm>
          <a:custGeom>
            <a:avLst/>
            <a:gdLst/>
            <a:ahLst/>
            <a:cxnLst/>
            <a:rect l="0" t="0" r="r" b="b"/>
            <a:pathLst>
              <a:path w="21474" h="21600">
                <a:moveTo>
                  <a:pt x="0" y="0"/>
                </a:moveTo>
                <a:lnTo>
                  <a:pt x="21474" y="0"/>
                </a:lnTo>
                <a:lnTo>
                  <a:pt x="21600" y="21600"/>
                </a:lnTo>
                <a:lnTo>
                  <a:pt x="126" y="21600"/>
                </a:lnTo>
                <a:close/>
                <a:moveTo>
                  <a:pt x="0" y="0"/>
                </a:moveTo>
              </a:path>
            </a:pathLst>
          </a:custGeom>
          <a:solidFill>
            <a:srgbClr val="1D300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4" name="AutoShape 26"/>
          <p:cNvSpPr>
            <a:spLocks/>
          </p:cNvSpPr>
          <p:nvPr/>
        </p:nvSpPr>
        <p:spPr bwMode="auto">
          <a:xfrm rot="20693958">
            <a:off x="11062241" y="2362925"/>
            <a:ext cx="26392" cy="556448"/>
          </a:xfrm>
          <a:custGeom>
            <a:avLst/>
            <a:gdLst/>
            <a:ahLst/>
            <a:cxnLst/>
            <a:rect l="0" t="0" r="r" b="b"/>
            <a:pathLst>
              <a:path w="21474" h="21600">
                <a:moveTo>
                  <a:pt x="0" y="0"/>
                </a:moveTo>
                <a:lnTo>
                  <a:pt x="21474" y="0"/>
                </a:lnTo>
                <a:lnTo>
                  <a:pt x="21600" y="21600"/>
                </a:lnTo>
                <a:lnTo>
                  <a:pt x="126" y="21600"/>
                </a:lnTo>
                <a:close/>
                <a:moveTo>
                  <a:pt x="0" y="0"/>
                </a:moveTo>
              </a:path>
            </a:pathLst>
          </a:custGeom>
          <a:solidFill>
            <a:srgbClr val="1D300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" name="AutoShape 27"/>
          <p:cNvSpPr>
            <a:spLocks/>
          </p:cNvSpPr>
          <p:nvPr/>
        </p:nvSpPr>
        <p:spPr bwMode="auto">
          <a:xfrm rot="20711821">
            <a:off x="11159775" y="2309001"/>
            <a:ext cx="214576" cy="556448"/>
          </a:xfrm>
          <a:custGeom>
            <a:avLst/>
            <a:gdLst/>
            <a:ahLst/>
            <a:cxnLst/>
            <a:rect l="0" t="0" r="r" b="b"/>
            <a:pathLst>
              <a:path w="21585" h="21598">
                <a:moveTo>
                  <a:pt x="0" y="0"/>
                </a:moveTo>
                <a:lnTo>
                  <a:pt x="21585" y="2"/>
                </a:lnTo>
                <a:lnTo>
                  <a:pt x="21600" y="21600"/>
                </a:lnTo>
                <a:lnTo>
                  <a:pt x="15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003DCC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" name="AutoShape 28"/>
          <p:cNvSpPr>
            <a:spLocks/>
          </p:cNvSpPr>
          <p:nvPr/>
        </p:nvSpPr>
        <p:spPr bwMode="auto">
          <a:xfrm rot="20711821">
            <a:off x="11437461" y="2233278"/>
            <a:ext cx="214576" cy="556448"/>
          </a:xfrm>
          <a:custGeom>
            <a:avLst/>
            <a:gdLst/>
            <a:ahLst/>
            <a:cxnLst/>
            <a:rect l="0" t="0" r="r" b="b"/>
            <a:pathLst>
              <a:path w="21585" h="21598">
                <a:moveTo>
                  <a:pt x="0" y="0"/>
                </a:moveTo>
                <a:lnTo>
                  <a:pt x="21585" y="2"/>
                </a:lnTo>
                <a:lnTo>
                  <a:pt x="21600" y="21600"/>
                </a:lnTo>
                <a:lnTo>
                  <a:pt x="15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003DCC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7" name="AutoShape 29"/>
          <p:cNvSpPr>
            <a:spLocks/>
          </p:cNvSpPr>
          <p:nvPr/>
        </p:nvSpPr>
        <p:spPr bwMode="auto">
          <a:xfrm rot="20711821">
            <a:off x="10058210" y="2751865"/>
            <a:ext cx="86060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8" name="AutoShape 30"/>
          <p:cNvSpPr>
            <a:spLocks/>
          </p:cNvSpPr>
          <p:nvPr/>
        </p:nvSpPr>
        <p:spPr bwMode="auto">
          <a:xfrm rot="20711821">
            <a:off x="9551032" y="2890690"/>
            <a:ext cx="86060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9" name="AutoShape 31"/>
          <p:cNvSpPr>
            <a:spLocks/>
          </p:cNvSpPr>
          <p:nvPr/>
        </p:nvSpPr>
        <p:spPr bwMode="auto">
          <a:xfrm rot="20711821">
            <a:off x="9407599" y="2929699"/>
            <a:ext cx="84912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0" name="AutoShape 32"/>
          <p:cNvSpPr>
            <a:spLocks/>
          </p:cNvSpPr>
          <p:nvPr/>
        </p:nvSpPr>
        <p:spPr bwMode="auto">
          <a:xfrm rot="20711821">
            <a:off x="9671515" y="2819556"/>
            <a:ext cx="351124" cy="299449"/>
          </a:xfrm>
          <a:custGeom>
            <a:avLst/>
            <a:gdLst/>
            <a:ahLst/>
            <a:cxnLst/>
            <a:rect l="0" t="0" r="r" b="b"/>
            <a:pathLst>
              <a:path w="21595" h="21593">
                <a:moveTo>
                  <a:pt x="0" y="0"/>
                </a:moveTo>
                <a:lnTo>
                  <a:pt x="21595" y="7"/>
                </a:lnTo>
                <a:lnTo>
                  <a:pt x="21600" y="21600"/>
                </a:lnTo>
                <a:lnTo>
                  <a:pt x="5" y="21593"/>
                </a:lnTo>
                <a:close/>
                <a:moveTo>
                  <a:pt x="0" y="0"/>
                </a:moveTo>
              </a:path>
            </a:pathLst>
          </a:custGeom>
          <a:solidFill>
            <a:srgbClr val="FCBD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1" name="AutoShape 33"/>
          <p:cNvSpPr>
            <a:spLocks/>
          </p:cNvSpPr>
          <p:nvPr/>
        </p:nvSpPr>
        <p:spPr bwMode="auto">
          <a:xfrm rot="20711821">
            <a:off x="9365143" y="2805789"/>
            <a:ext cx="830763" cy="359110"/>
          </a:xfrm>
          <a:custGeom>
            <a:avLst/>
            <a:gdLst/>
            <a:ahLst/>
            <a:cxnLst/>
            <a:rect l="0" t="0" r="r" b="b"/>
            <a:pathLst>
              <a:path w="21597" h="21587">
                <a:moveTo>
                  <a:pt x="0" y="0"/>
                </a:moveTo>
                <a:lnTo>
                  <a:pt x="21597" y="13"/>
                </a:lnTo>
                <a:lnTo>
                  <a:pt x="21600" y="21600"/>
                </a:lnTo>
                <a:lnTo>
                  <a:pt x="3" y="21587"/>
                </a:lnTo>
                <a:close/>
                <a:moveTo>
                  <a:pt x="0" y="0"/>
                </a:moveTo>
              </a:path>
            </a:pathLst>
          </a:custGeom>
          <a:noFill/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2" name="AutoShape 34"/>
          <p:cNvSpPr>
            <a:spLocks/>
          </p:cNvSpPr>
          <p:nvPr/>
        </p:nvSpPr>
        <p:spPr bwMode="auto">
          <a:xfrm rot="20711821">
            <a:off x="10207381" y="2245899"/>
            <a:ext cx="1559402" cy="830656"/>
          </a:xfrm>
          <a:custGeom>
            <a:avLst/>
            <a:gdLst/>
            <a:ahLst/>
            <a:cxnLst/>
            <a:rect l="0" t="0" r="r" b="b"/>
            <a:pathLst>
              <a:path w="21597" h="21589">
                <a:moveTo>
                  <a:pt x="0" y="0"/>
                </a:moveTo>
                <a:lnTo>
                  <a:pt x="21597" y="11"/>
                </a:lnTo>
                <a:lnTo>
                  <a:pt x="21600" y="21600"/>
                </a:lnTo>
                <a:lnTo>
                  <a:pt x="3" y="21589"/>
                </a:lnTo>
                <a:close/>
                <a:moveTo>
                  <a:pt x="0" y="0"/>
                </a:moveTo>
              </a:path>
            </a:pathLst>
          </a:custGeom>
          <a:noFill/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" name="Rectangle 35"/>
          <p:cNvSpPr>
            <a:spLocks/>
          </p:cNvSpPr>
          <p:nvPr/>
        </p:nvSpPr>
        <p:spPr bwMode="auto">
          <a:xfrm rot="20627071">
            <a:off x="8719121" y="3709873"/>
            <a:ext cx="284571" cy="229463"/>
          </a:xfrm>
          <a:prstGeom prst="rect">
            <a:avLst/>
          </a:prstGeom>
          <a:solidFill>
            <a:srgbClr val="FCBD00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" name="Rectangle 36"/>
          <p:cNvSpPr>
            <a:spLocks/>
          </p:cNvSpPr>
          <p:nvPr/>
        </p:nvSpPr>
        <p:spPr bwMode="auto">
          <a:xfrm rot="20627071">
            <a:off x="8802886" y="4257142"/>
            <a:ext cx="385548" cy="45893"/>
          </a:xfrm>
          <a:prstGeom prst="rect">
            <a:avLst/>
          </a:prstGeom>
          <a:solidFill>
            <a:srgbClr val="1D300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5" name="Rectangle 37"/>
          <p:cNvSpPr>
            <a:spLocks/>
          </p:cNvSpPr>
          <p:nvPr/>
        </p:nvSpPr>
        <p:spPr bwMode="auto">
          <a:xfrm rot="20627071">
            <a:off x="8789116" y="4212396"/>
            <a:ext cx="385548" cy="18357"/>
          </a:xfrm>
          <a:prstGeom prst="rect">
            <a:avLst/>
          </a:prstGeom>
          <a:solidFill>
            <a:srgbClr val="1D300D">
              <a:alpha val="25000"/>
            </a:srgbClr>
          </a:solidFill>
          <a:ln w="15875">
            <a:solidFill>
              <a:schemeClr val="tx1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6" name="Line 38"/>
          <p:cNvSpPr>
            <a:spLocks noChangeShapeType="1"/>
          </p:cNvSpPr>
          <p:nvPr/>
        </p:nvSpPr>
        <p:spPr bwMode="auto">
          <a:xfrm rot="10800000" flipH="1">
            <a:off x="8791411" y="4118317"/>
            <a:ext cx="358009" cy="104406"/>
          </a:xfrm>
          <a:prstGeom prst="line">
            <a:avLst/>
          </a:prstGeom>
          <a:noFill/>
          <a:ln w="38100">
            <a:solidFill>
              <a:schemeClr val="tx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" name="Line 39"/>
          <p:cNvSpPr>
            <a:spLocks noChangeShapeType="1"/>
          </p:cNvSpPr>
          <p:nvPr/>
        </p:nvSpPr>
        <p:spPr bwMode="auto">
          <a:xfrm rot="10800000" flipH="1">
            <a:off x="8786821" y="4005880"/>
            <a:ext cx="297193" cy="87196"/>
          </a:xfrm>
          <a:prstGeom prst="line">
            <a:avLst/>
          </a:prstGeom>
          <a:noFill/>
          <a:ln w="38100">
            <a:solidFill>
              <a:schemeClr val="tx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" name="Rectangle 40"/>
          <p:cNvSpPr>
            <a:spLocks/>
          </p:cNvSpPr>
          <p:nvPr/>
        </p:nvSpPr>
        <p:spPr bwMode="auto">
          <a:xfrm rot="20627071">
            <a:off x="8689287" y="3984081"/>
            <a:ext cx="569142" cy="385498"/>
          </a:xfrm>
          <a:prstGeom prst="rect">
            <a:avLst/>
          </a:prstGeom>
          <a:noFill/>
          <a:ln w="15875">
            <a:solidFill>
              <a:schemeClr val="tx1">
                <a:alpha val="25000"/>
              </a:schemeClr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9" name="AutoShape 41"/>
          <p:cNvSpPr>
            <a:spLocks/>
          </p:cNvSpPr>
          <p:nvPr/>
        </p:nvSpPr>
        <p:spPr bwMode="auto">
          <a:xfrm rot="966482">
            <a:off x="10572274" y="3623824"/>
            <a:ext cx="351124" cy="556448"/>
          </a:xfrm>
          <a:custGeom>
            <a:avLst/>
            <a:gdLst/>
            <a:ahLst/>
            <a:cxnLst/>
            <a:rect l="0" t="0" r="r" b="b"/>
            <a:pathLst>
              <a:path w="21591" h="21596">
                <a:moveTo>
                  <a:pt x="0" y="0"/>
                </a:moveTo>
                <a:lnTo>
                  <a:pt x="21591" y="4"/>
                </a:lnTo>
                <a:lnTo>
                  <a:pt x="21600" y="21600"/>
                </a:lnTo>
                <a:lnTo>
                  <a:pt x="9" y="21596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0" name="Line 42"/>
          <p:cNvSpPr>
            <a:spLocks noChangeShapeType="1"/>
          </p:cNvSpPr>
          <p:nvPr/>
        </p:nvSpPr>
        <p:spPr bwMode="auto">
          <a:xfrm flipH="1">
            <a:off x="10223445" y="3511387"/>
            <a:ext cx="148023" cy="524323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" name="Line 43"/>
          <p:cNvSpPr>
            <a:spLocks noChangeShapeType="1"/>
          </p:cNvSpPr>
          <p:nvPr/>
        </p:nvSpPr>
        <p:spPr bwMode="auto">
          <a:xfrm flipH="1">
            <a:off x="10301473" y="3530891"/>
            <a:ext cx="148023" cy="524323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" name="AutoShape 44"/>
          <p:cNvSpPr>
            <a:spLocks/>
          </p:cNvSpPr>
          <p:nvPr/>
        </p:nvSpPr>
        <p:spPr bwMode="auto">
          <a:xfrm rot="948617">
            <a:off x="10446053" y="3544659"/>
            <a:ext cx="26392" cy="556448"/>
          </a:xfrm>
          <a:custGeom>
            <a:avLst/>
            <a:gdLst/>
            <a:ahLst/>
            <a:cxnLst/>
            <a:rect l="0" t="0" r="r" b="b"/>
            <a:pathLst>
              <a:path w="21474" h="21600">
                <a:moveTo>
                  <a:pt x="0" y="0"/>
                </a:moveTo>
                <a:lnTo>
                  <a:pt x="21474" y="0"/>
                </a:lnTo>
                <a:lnTo>
                  <a:pt x="21600" y="21600"/>
                </a:lnTo>
                <a:lnTo>
                  <a:pt x="126" y="21600"/>
                </a:lnTo>
                <a:close/>
                <a:moveTo>
                  <a:pt x="0" y="0"/>
                </a:moveTo>
              </a:path>
            </a:pathLst>
          </a:custGeom>
          <a:solidFill>
            <a:srgbClr val="1D300D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" name="AutoShape 45"/>
          <p:cNvSpPr>
            <a:spLocks/>
          </p:cNvSpPr>
          <p:nvPr/>
        </p:nvSpPr>
        <p:spPr bwMode="auto">
          <a:xfrm rot="948617">
            <a:off x="11036996" y="3712167"/>
            <a:ext cx="26392" cy="556448"/>
          </a:xfrm>
          <a:custGeom>
            <a:avLst/>
            <a:gdLst/>
            <a:ahLst/>
            <a:cxnLst/>
            <a:rect l="0" t="0" r="r" b="b"/>
            <a:pathLst>
              <a:path w="21474" h="21600">
                <a:moveTo>
                  <a:pt x="0" y="0"/>
                </a:moveTo>
                <a:lnTo>
                  <a:pt x="21474" y="0"/>
                </a:lnTo>
                <a:lnTo>
                  <a:pt x="21600" y="21600"/>
                </a:lnTo>
                <a:lnTo>
                  <a:pt x="126" y="21600"/>
                </a:lnTo>
                <a:close/>
                <a:moveTo>
                  <a:pt x="0" y="0"/>
                </a:moveTo>
              </a:path>
            </a:pathLst>
          </a:custGeom>
          <a:solidFill>
            <a:srgbClr val="1D300D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" name="AutoShape 46"/>
          <p:cNvSpPr>
            <a:spLocks/>
          </p:cNvSpPr>
          <p:nvPr/>
        </p:nvSpPr>
        <p:spPr bwMode="auto">
          <a:xfrm rot="966482">
            <a:off x="11134531" y="3764944"/>
            <a:ext cx="214576" cy="556448"/>
          </a:xfrm>
          <a:custGeom>
            <a:avLst/>
            <a:gdLst/>
            <a:ahLst/>
            <a:cxnLst/>
            <a:rect l="0" t="0" r="r" b="b"/>
            <a:pathLst>
              <a:path w="21585" h="21598">
                <a:moveTo>
                  <a:pt x="0" y="0"/>
                </a:moveTo>
                <a:lnTo>
                  <a:pt x="21585" y="2"/>
                </a:lnTo>
                <a:lnTo>
                  <a:pt x="21600" y="21600"/>
                </a:lnTo>
                <a:lnTo>
                  <a:pt x="15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003DCC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5" name="AutoShape 47"/>
          <p:cNvSpPr>
            <a:spLocks/>
          </p:cNvSpPr>
          <p:nvPr/>
        </p:nvSpPr>
        <p:spPr bwMode="auto">
          <a:xfrm rot="966482">
            <a:off x="11412217" y="3841814"/>
            <a:ext cx="214576" cy="556448"/>
          </a:xfrm>
          <a:custGeom>
            <a:avLst/>
            <a:gdLst/>
            <a:ahLst/>
            <a:cxnLst/>
            <a:rect l="0" t="0" r="r" b="b"/>
            <a:pathLst>
              <a:path w="21585" h="21598">
                <a:moveTo>
                  <a:pt x="0" y="0"/>
                </a:moveTo>
                <a:lnTo>
                  <a:pt x="21585" y="2"/>
                </a:lnTo>
                <a:lnTo>
                  <a:pt x="21600" y="21600"/>
                </a:lnTo>
                <a:lnTo>
                  <a:pt x="15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003DCC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6" name="AutoShape 48"/>
          <p:cNvSpPr>
            <a:spLocks/>
          </p:cNvSpPr>
          <p:nvPr/>
        </p:nvSpPr>
        <p:spPr bwMode="auto">
          <a:xfrm rot="966482">
            <a:off x="10037556" y="3564164"/>
            <a:ext cx="86060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7" name="AutoShape 49"/>
          <p:cNvSpPr>
            <a:spLocks/>
          </p:cNvSpPr>
          <p:nvPr/>
        </p:nvSpPr>
        <p:spPr bwMode="auto">
          <a:xfrm rot="966482">
            <a:off x="9531525" y="3421897"/>
            <a:ext cx="84912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8" name="AutoShape 50"/>
          <p:cNvSpPr>
            <a:spLocks/>
          </p:cNvSpPr>
          <p:nvPr/>
        </p:nvSpPr>
        <p:spPr bwMode="auto">
          <a:xfrm rot="966482">
            <a:off x="9391534" y="3378299"/>
            <a:ext cx="86060" cy="299449"/>
          </a:xfrm>
          <a:custGeom>
            <a:avLst/>
            <a:gdLst/>
            <a:ahLst/>
            <a:cxnLst/>
            <a:rect l="0" t="0" r="r" b="b"/>
            <a:pathLst>
              <a:path w="21580" h="21598">
                <a:moveTo>
                  <a:pt x="0" y="0"/>
                </a:moveTo>
                <a:lnTo>
                  <a:pt x="21580" y="2"/>
                </a:lnTo>
                <a:lnTo>
                  <a:pt x="21600" y="21600"/>
                </a:lnTo>
                <a:lnTo>
                  <a:pt x="20" y="21598"/>
                </a:lnTo>
                <a:close/>
                <a:moveTo>
                  <a:pt x="0" y="0"/>
                </a:moveTo>
              </a:path>
            </a:pathLst>
          </a:custGeom>
          <a:solidFill>
            <a:srgbClr val="C00000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9" name="AutoShape 51"/>
          <p:cNvSpPr>
            <a:spLocks/>
          </p:cNvSpPr>
          <p:nvPr/>
        </p:nvSpPr>
        <p:spPr bwMode="auto">
          <a:xfrm rot="966482">
            <a:off x="9653156" y="3491883"/>
            <a:ext cx="351124" cy="299449"/>
          </a:xfrm>
          <a:custGeom>
            <a:avLst/>
            <a:gdLst/>
            <a:ahLst/>
            <a:cxnLst/>
            <a:rect l="0" t="0" r="r" b="b"/>
            <a:pathLst>
              <a:path w="21595" h="21593">
                <a:moveTo>
                  <a:pt x="0" y="0"/>
                </a:moveTo>
                <a:lnTo>
                  <a:pt x="21595" y="7"/>
                </a:lnTo>
                <a:lnTo>
                  <a:pt x="21600" y="21600"/>
                </a:lnTo>
                <a:lnTo>
                  <a:pt x="5" y="21593"/>
                </a:lnTo>
                <a:close/>
                <a:moveTo>
                  <a:pt x="0" y="0"/>
                </a:moveTo>
              </a:path>
            </a:pathLst>
          </a:custGeom>
          <a:solidFill>
            <a:srgbClr val="FCBD00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0" name="AutoShape 52"/>
          <p:cNvSpPr>
            <a:spLocks/>
          </p:cNvSpPr>
          <p:nvPr/>
        </p:nvSpPr>
        <p:spPr bwMode="auto">
          <a:xfrm rot="966482">
            <a:off x="9346783" y="3441401"/>
            <a:ext cx="830763" cy="359110"/>
          </a:xfrm>
          <a:custGeom>
            <a:avLst/>
            <a:gdLst/>
            <a:ahLst/>
            <a:cxnLst/>
            <a:rect l="0" t="0" r="r" b="b"/>
            <a:pathLst>
              <a:path w="21597" h="21587">
                <a:moveTo>
                  <a:pt x="0" y="0"/>
                </a:moveTo>
                <a:lnTo>
                  <a:pt x="21597" y="13"/>
                </a:lnTo>
                <a:lnTo>
                  <a:pt x="21600" y="21600"/>
                </a:lnTo>
                <a:lnTo>
                  <a:pt x="3" y="21587"/>
                </a:lnTo>
                <a:close/>
                <a:moveTo>
                  <a:pt x="0" y="0"/>
                </a:moveTo>
              </a:path>
            </a:pathLst>
          </a:custGeom>
          <a:noFill/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1" name="AutoShape 53"/>
          <p:cNvSpPr>
            <a:spLocks/>
          </p:cNvSpPr>
          <p:nvPr/>
        </p:nvSpPr>
        <p:spPr bwMode="auto">
          <a:xfrm rot="966482">
            <a:off x="10184431" y="3546954"/>
            <a:ext cx="1558255" cy="830656"/>
          </a:xfrm>
          <a:custGeom>
            <a:avLst/>
            <a:gdLst/>
            <a:ahLst/>
            <a:cxnLst/>
            <a:rect l="0" t="0" r="r" b="b"/>
            <a:pathLst>
              <a:path w="21597" h="21589">
                <a:moveTo>
                  <a:pt x="0" y="0"/>
                </a:moveTo>
                <a:lnTo>
                  <a:pt x="21597" y="11"/>
                </a:lnTo>
                <a:lnTo>
                  <a:pt x="21600" y="21600"/>
                </a:lnTo>
                <a:lnTo>
                  <a:pt x="3" y="21589"/>
                </a:lnTo>
                <a:close/>
                <a:moveTo>
                  <a:pt x="0" y="0"/>
                </a:moveTo>
              </a:path>
            </a:pathLst>
          </a:custGeom>
          <a:noFill/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Measurements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b="1" dirty="0" smtClean="0"/>
              <a:t>Experimental Set-up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Run period was April-June 2009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8" name="Rectangle 5"/>
          <p:cNvSpPr>
            <a:spLocks/>
          </p:cNvSpPr>
          <p:nvPr/>
        </p:nvSpPr>
        <p:spPr bwMode="auto">
          <a:xfrm rot="12433263">
            <a:off x="9062065" y="1942084"/>
            <a:ext cx="578321" cy="174878"/>
          </a:xfrm>
          <a:prstGeom prst="rect">
            <a:avLst/>
          </a:prstGeom>
          <a:solidFill>
            <a:srgbClr val="C00000"/>
          </a:solidFill>
          <a:ln w="158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599" y="6459785"/>
            <a:ext cx="5281863" cy="365125"/>
          </a:xfrm>
        </p:spPr>
        <p:txBody>
          <a:bodyPr/>
          <a:lstStyle/>
          <a:p>
            <a:r>
              <a:rPr lang="en-US" dirty="0" smtClean="0"/>
              <a:t>Hall A Collaboration Meeting	Elena Long &lt;ellie@jlab.org&gt;</a:t>
            </a:r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8319804" y="2917078"/>
            <a:ext cx="743556" cy="743460"/>
            <a:chOff x="8319804" y="2917078"/>
            <a:chExt cx="743556" cy="743460"/>
          </a:xfrm>
        </p:grpSpPr>
        <p:sp>
          <p:nvSpPr>
            <p:cNvPr id="66" name="Oval 17"/>
            <p:cNvSpPr>
              <a:spLocks/>
            </p:cNvSpPr>
            <p:nvPr/>
          </p:nvSpPr>
          <p:spPr bwMode="auto">
            <a:xfrm>
              <a:off x="8338163" y="2935435"/>
              <a:ext cx="706837" cy="706746"/>
            </a:xfrm>
            <a:prstGeom prst="ellipse">
              <a:avLst/>
            </a:prstGeom>
            <a:noFill/>
            <a:ln w="50800">
              <a:solidFill>
                <a:srgbClr val="4527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" name="Oval 18"/>
            <p:cNvSpPr>
              <a:spLocks/>
            </p:cNvSpPr>
            <p:nvPr/>
          </p:nvSpPr>
          <p:spPr bwMode="auto">
            <a:xfrm>
              <a:off x="8356522" y="2953792"/>
              <a:ext cx="670118" cy="670032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0" name="Rectangle 54"/>
            <p:cNvSpPr>
              <a:spLocks/>
            </p:cNvSpPr>
            <p:nvPr/>
          </p:nvSpPr>
          <p:spPr bwMode="auto">
            <a:xfrm>
              <a:off x="8439140" y="3082291"/>
              <a:ext cx="504884" cy="27536"/>
            </a:xfrm>
            <a:prstGeom prst="rect">
              <a:avLst/>
            </a:prstGeom>
            <a:solidFill>
              <a:srgbClr val="0044FE"/>
            </a:solidFill>
            <a:ln w="15875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" name="Rectangle 55"/>
            <p:cNvSpPr>
              <a:spLocks/>
            </p:cNvSpPr>
            <p:nvPr/>
          </p:nvSpPr>
          <p:spPr bwMode="auto">
            <a:xfrm>
              <a:off x="8439140" y="3467789"/>
              <a:ext cx="504884" cy="27536"/>
            </a:xfrm>
            <a:prstGeom prst="rect">
              <a:avLst/>
            </a:prstGeom>
            <a:solidFill>
              <a:srgbClr val="0044FE"/>
            </a:solidFill>
            <a:ln w="15875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" name="AutoShape 56"/>
            <p:cNvSpPr>
              <a:spLocks/>
            </p:cNvSpPr>
            <p:nvPr/>
          </p:nvSpPr>
          <p:spPr bwMode="auto">
            <a:xfrm>
              <a:off x="8485038" y="3027220"/>
              <a:ext cx="27539" cy="5139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2712"/>
            </a:solidFill>
            <a:ln w="15875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3" name="AutoShape 57"/>
            <p:cNvSpPr>
              <a:spLocks/>
            </p:cNvSpPr>
            <p:nvPr/>
          </p:nvSpPr>
          <p:spPr bwMode="auto">
            <a:xfrm>
              <a:off x="8870586" y="3027220"/>
              <a:ext cx="27539" cy="5139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2712"/>
            </a:solidFill>
            <a:ln w="15875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4" name="AutoShape 58"/>
            <p:cNvSpPr>
              <a:spLocks/>
            </p:cNvSpPr>
            <p:nvPr/>
          </p:nvSpPr>
          <p:spPr bwMode="auto">
            <a:xfrm>
              <a:off x="8540117" y="3265862"/>
              <a:ext cx="293751" cy="36714"/>
            </a:xfrm>
            <a:prstGeom prst="roundRect">
              <a:avLst>
                <a:gd name="adj" fmla="val 50000"/>
              </a:avLst>
            </a:prstGeom>
            <a:solidFill>
              <a:srgbClr val="6293FE"/>
            </a:solidFill>
            <a:ln w="15875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5" name="Oval 59"/>
            <p:cNvSpPr>
              <a:spLocks/>
            </p:cNvSpPr>
            <p:nvPr/>
          </p:nvSpPr>
          <p:spPr bwMode="auto">
            <a:xfrm>
              <a:off x="8319804" y="2917078"/>
              <a:ext cx="743556" cy="74346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76" name="Rectangle 69"/>
          <p:cNvSpPr>
            <a:spLocks/>
          </p:cNvSpPr>
          <p:nvPr/>
        </p:nvSpPr>
        <p:spPr bwMode="auto">
          <a:xfrm>
            <a:off x="9971271" y="4511426"/>
            <a:ext cx="1170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Chalkboard" charset="0"/>
              </a:defRPr>
            </a:lvl1pPr>
            <a:lvl2pPr algn="l">
              <a:defRPr sz="1200">
                <a:solidFill>
                  <a:schemeClr val="tx1"/>
                </a:solidFill>
                <a:latin typeface="Chalkboard" charset="0"/>
              </a:defRPr>
            </a:lvl2pPr>
            <a:lvl3pPr algn="l">
              <a:defRPr sz="1200">
                <a:solidFill>
                  <a:schemeClr val="tx1"/>
                </a:solidFill>
                <a:latin typeface="Chalkboard" charset="0"/>
              </a:defRPr>
            </a:lvl3pPr>
            <a:lvl4pPr algn="l">
              <a:defRPr sz="1200">
                <a:solidFill>
                  <a:schemeClr val="tx1"/>
                </a:solidFill>
                <a:latin typeface="Chalkboard" charset="0"/>
              </a:defRPr>
            </a:lvl4pPr>
            <a:lvl5pPr algn="l">
              <a:defRPr sz="1200">
                <a:solidFill>
                  <a:schemeClr val="tx1"/>
                </a:solidFill>
                <a:latin typeface="Chalkboar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alkboar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alkboar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alkboar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alkboard" charset="0"/>
              </a:defRPr>
            </a:lvl9pPr>
          </a:lstStyle>
          <a:p>
            <a:pPr algn="ctr"/>
            <a:r>
              <a:rPr lang="en-US" sz="2400" b="1" dirty="0">
                <a:latin typeface="+mj-lt"/>
                <a:ea typeface="Baskerville SemiBold" charset="0"/>
                <a:cs typeface="Baskerville SemiBold" charset="0"/>
                <a:sym typeface="Baskerville SemiBold" charset="0"/>
              </a:rPr>
              <a:t>Right HRS</a:t>
            </a:r>
          </a:p>
        </p:txBody>
      </p:sp>
      <p:sp>
        <p:nvSpPr>
          <p:cNvPr id="77" name="Rectangle 52"/>
          <p:cNvSpPr>
            <a:spLocks/>
          </p:cNvSpPr>
          <p:nvPr/>
        </p:nvSpPr>
        <p:spPr bwMode="auto">
          <a:xfrm>
            <a:off x="7339254" y="2436844"/>
            <a:ext cx="1611211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Chalkboard" charset="0"/>
              </a:defRPr>
            </a:lvl1pPr>
            <a:lvl2pPr algn="l">
              <a:defRPr sz="1200">
                <a:solidFill>
                  <a:schemeClr val="tx1"/>
                </a:solidFill>
                <a:latin typeface="Chalkboard" charset="0"/>
              </a:defRPr>
            </a:lvl2pPr>
            <a:lvl3pPr algn="l">
              <a:defRPr sz="1200">
                <a:solidFill>
                  <a:schemeClr val="tx1"/>
                </a:solidFill>
                <a:latin typeface="Chalkboard" charset="0"/>
              </a:defRPr>
            </a:lvl3pPr>
            <a:lvl4pPr algn="l">
              <a:defRPr sz="1200">
                <a:solidFill>
                  <a:schemeClr val="tx1"/>
                </a:solidFill>
                <a:latin typeface="Chalkboard" charset="0"/>
              </a:defRPr>
            </a:lvl4pPr>
            <a:lvl5pPr algn="l">
              <a:defRPr sz="1200">
                <a:solidFill>
                  <a:schemeClr val="tx1"/>
                </a:solidFill>
                <a:latin typeface="Chalkboar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alkboar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alkboar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alkboar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alkboard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sz="2400" b="1" dirty="0">
                <a:latin typeface="+mj-lt"/>
                <a:ea typeface="Baskerville" charset="0"/>
                <a:cs typeface="Baskerville" charset="0"/>
                <a:sym typeface="Baskerville" charset="0"/>
              </a:rPr>
              <a:t>Polarized </a:t>
            </a:r>
            <a:r>
              <a:rPr lang="en-US" sz="2400" b="1" baseline="32000" dirty="0">
                <a:latin typeface="+mj-lt"/>
                <a:ea typeface="Baskerville" charset="0"/>
                <a:cs typeface="Baskerville" charset="0"/>
                <a:sym typeface="Baskerville" charset="0"/>
              </a:rPr>
              <a:t>3</a:t>
            </a:r>
            <a:r>
              <a:rPr lang="en-US" sz="2400" b="1" dirty="0">
                <a:latin typeface="+mj-lt"/>
                <a:ea typeface="Baskerville" charset="0"/>
                <a:cs typeface="Baskerville" charset="0"/>
                <a:sym typeface="Baskerville" charset="0"/>
              </a:rPr>
              <a:t>He</a:t>
            </a:r>
          </a:p>
          <a:p>
            <a:pPr algn="ctr">
              <a:lnSpc>
                <a:spcPct val="70000"/>
              </a:lnSpc>
            </a:pPr>
            <a:r>
              <a:rPr lang="en-US" sz="2400" b="1" dirty="0">
                <a:latin typeface="+mj-lt"/>
                <a:ea typeface="Baskerville" charset="0"/>
                <a:cs typeface="Baskerville" charset="0"/>
                <a:sym typeface="Baskerville" charset="0"/>
              </a:rPr>
              <a:t>Target</a:t>
            </a:r>
          </a:p>
        </p:txBody>
      </p:sp>
      <p:sp>
        <p:nvSpPr>
          <p:cNvPr id="78" name="Rectangle 56"/>
          <p:cNvSpPr>
            <a:spLocks/>
          </p:cNvSpPr>
          <p:nvPr/>
        </p:nvSpPr>
        <p:spPr bwMode="auto">
          <a:xfrm>
            <a:off x="8666895" y="1531879"/>
            <a:ext cx="732573" cy="27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Chalkboard" charset="0"/>
              </a:defRPr>
            </a:lvl1pPr>
            <a:lvl2pPr algn="l">
              <a:defRPr sz="1200">
                <a:solidFill>
                  <a:schemeClr val="tx1"/>
                </a:solidFill>
                <a:latin typeface="Chalkboard" charset="0"/>
              </a:defRPr>
            </a:lvl2pPr>
            <a:lvl3pPr algn="l">
              <a:defRPr sz="1200">
                <a:solidFill>
                  <a:schemeClr val="tx1"/>
                </a:solidFill>
                <a:latin typeface="Chalkboard" charset="0"/>
              </a:defRPr>
            </a:lvl3pPr>
            <a:lvl4pPr algn="l">
              <a:defRPr sz="1200">
                <a:solidFill>
                  <a:schemeClr val="tx1"/>
                </a:solidFill>
                <a:latin typeface="Chalkboard" charset="0"/>
              </a:defRPr>
            </a:lvl4pPr>
            <a:lvl5pPr algn="l">
              <a:defRPr sz="1200">
                <a:solidFill>
                  <a:schemeClr val="tx1"/>
                </a:solidFill>
                <a:latin typeface="Chalkboar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alkboar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alkboar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alkboar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alkboard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sz="2400" b="1" dirty="0" smtClean="0">
                <a:latin typeface="+mj-lt"/>
                <a:ea typeface="Baskerville" charset="0"/>
                <a:cs typeface="Baskerville" charset="0"/>
                <a:sym typeface="Baskerville" charset="0"/>
              </a:rPr>
              <a:t>HAND</a:t>
            </a:r>
            <a:endParaRPr lang="en-US" sz="2400" b="1" dirty="0">
              <a:latin typeface="+mj-lt"/>
              <a:ea typeface="Baskerville" charset="0"/>
              <a:cs typeface="Baskerville" charset="0"/>
              <a:sym typeface="Baskerville" charset="0"/>
            </a:endParaRPr>
          </a:p>
        </p:txBody>
      </p:sp>
      <p:sp>
        <p:nvSpPr>
          <p:cNvPr id="79" name="Rectangle 52"/>
          <p:cNvSpPr>
            <a:spLocks/>
          </p:cNvSpPr>
          <p:nvPr/>
        </p:nvSpPr>
        <p:spPr bwMode="auto">
          <a:xfrm>
            <a:off x="5021814" y="3537233"/>
            <a:ext cx="2289730" cy="27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Chalkboard" charset="0"/>
              </a:defRPr>
            </a:lvl1pPr>
            <a:lvl2pPr algn="l">
              <a:defRPr sz="1200">
                <a:solidFill>
                  <a:schemeClr val="tx1"/>
                </a:solidFill>
                <a:latin typeface="Chalkboard" charset="0"/>
              </a:defRPr>
            </a:lvl2pPr>
            <a:lvl3pPr algn="l">
              <a:defRPr sz="1200">
                <a:solidFill>
                  <a:schemeClr val="tx1"/>
                </a:solidFill>
                <a:latin typeface="Chalkboard" charset="0"/>
              </a:defRPr>
            </a:lvl3pPr>
            <a:lvl4pPr algn="l">
              <a:defRPr sz="1200">
                <a:solidFill>
                  <a:schemeClr val="tx1"/>
                </a:solidFill>
                <a:latin typeface="Chalkboard" charset="0"/>
              </a:defRPr>
            </a:lvl4pPr>
            <a:lvl5pPr algn="l">
              <a:defRPr sz="1200">
                <a:solidFill>
                  <a:schemeClr val="tx1"/>
                </a:solidFill>
                <a:latin typeface="Chalkboar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alkboar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alkboar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alkboar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halkboard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sz="2400" b="1" dirty="0" smtClean="0">
                <a:latin typeface="+mj-lt"/>
                <a:ea typeface="Baskerville" charset="0"/>
                <a:cs typeface="Baskerville" charset="0"/>
                <a:sym typeface="Baskerville" charset="0"/>
              </a:rPr>
              <a:t>Standard </a:t>
            </a:r>
            <a:r>
              <a:rPr lang="en-US" sz="2400" b="1" dirty="0" err="1" smtClean="0">
                <a:latin typeface="+mj-lt"/>
                <a:ea typeface="Baskerville" charset="0"/>
                <a:cs typeface="Baskerville" charset="0"/>
                <a:sym typeface="Baskerville" charset="0"/>
              </a:rPr>
              <a:t>Beamline</a:t>
            </a:r>
            <a:endParaRPr lang="en-US" sz="2400" b="1" dirty="0">
              <a:latin typeface="+mj-lt"/>
              <a:ea typeface="Baskerville" charset="0"/>
              <a:cs typeface="Baskerville" charset="0"/>
              <a:sym typeface="Baskerville" charset="0"/>
            </a:endParaRPr>
          </a:p>
        </p:txBody>
      </p:sp>
      <p:graphicFrame>
        <p:nvGraphicFramePr>
          <p:cNvPr id="80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780820"/>
              </p:ext>
            </p:extLst>
          </p:nvPr>
        </p:nvGraphicFramePr>
        <p:xfrm>
          <a:off x="508796" y="4216336"/>
          <a:ext cx="783255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567"/>
                <a:gridCol w="1251285"/>
                <a:gridCol w="1305426"/>
                <a:gridCol w="1305426"/>
                <a:gridCol w="1305426"/>
                <a:gridCol w="13054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Target</a:t>
                      </a:r>
                      <a:r>
                        <a:rPr lang="en-US" sz="2400" baseline="0" dirty="0" smtClean="0"/>
                        <a:t> Pol.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/>
                        <a:t>Q</a:t>
                      </a:r>
                      <a:r>
                        <a:rPr lang="en-US" sz="2400" baseline="30000" dirty="0" smtClean="0"/>
                        <a:t>2</a:t>
                      </a:r>
                      <a:r>
                        <a:rPr lang="en-US" sz="2400" dirty="0" smtClean="0"/>
                        <a:t> (</a:t>
                      </a:r>
                      <a:r>
                        <a:rPr lang="en-US" sz="2400" dirty="0" err="1" smtClean="0"/>
                        <a:t>GeV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2400" i="1" dirty="0" smtClean="0"/>
                        <a:t>c</a:t>
                      </a:r>
                      <a:r>
                        <a:rPr lang="en-US" sz="2400" dirty="0" smtClean="0"/>
                        <a:t>)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</a:t>
                      </a:r>
                      <a:r>
                        <a:rPr lang="en-US" sz="2400" baseline="-25000" dirty="0" smtClean="0"/>
                        <a:t>0</a:t>
                      </a:r>
                      <a:r>
                        <a:rPr lang="en-US" sz="2400" baseline="0" dirty="0" smtClean="0"/>
                        <a:t> </a:t>
                      </a:r>
                      <a:br>
                        <a:rPr lang="en-US" sz="2400" baseline="0" dirty="0" smtClean="0"/>
                      </a:br>
                      <a:r>
                        <a:rPr lang="en-US" sz="2400" baseline="0" dirty="0" smtClean="0"/>
                        <a:t>(</a:t>
                      </a:r>
                      <a:r>
                        <a:rPr lang="en-US" sz="2400" baseline="0" dirty="0" err="1" smtClean="0"/>
                        <a:t>GeV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RHRS </a:t>
                      </a:r>
                    </a:p>
                    <a:p>
                      <a:pPr algn="ctr"/>
                      <a:r>
                        <a:rPr lang="en-US" sz="2400" dirty="0" smtClean="0"/>
                        <a:t>(°)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RHRS P</a:t>
                      </a:r>
                      <a:r>
                        <a:rPr lang="en-US" sz="2400" baseline="-25000" dirty="0" smtClean="0"/>
                        <a:t>0</a:t>
                      </a:r>
                      <a:r>
                        <a:rPr lang="en-US" sz="2400" dirty="0" smtClean="0"/>
                        <a:t> </a:t>
                      </a:r>
                    </a:p>
                    <a:p>
                      <a:pPr algn="ctr"/>
                      <a:r>
                        <a:rPr lang="en-US" sz="2400" dirty="0" smtClean="0"/>
                        <a:t>(</a:t>
                      </a:r>
                      <a:r>
                        <a:rPr lang="en-US" sz="2400" dirty="0" err="1" smtClean="0"/>
                        <a:t>GeV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HAND</a:t>
                      </a:r>
                    </a:p>
                    <a:p>
                      <a:pPr algn="ctr"/>
                      <a:r>
                        <a:rPr lang="en-US" sz="2400" dirty="0" smtClean="0"/>
                        <a:t>(°)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Vertical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0.13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1.245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-17.0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1.1759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71.0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Vertical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0.46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2.425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-17.0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2.1813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62.5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Vertical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0.95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3.605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-17.0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3.0855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54.0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2346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Retrospect">
  <a:themeElements>
    <a:clrScheme name="Custom 3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0070C0"/>
      </a:accent1>
      <a:accent2>
        <a:srgbClr val="000092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1631</TotalTime>
  <Words>1710</Words>
  <Application>Microsoft Office PowerPoint</Application>
  <PresentationFormat>Widescreen</PresentationFormat>
  <Paragraphs>657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Baskerville</vt:lpstr>
      <vt:lpstr>Baskerville SemiBold</vt:lpstr>
      <vt:lpstr>Calibri</vt:lpstr>
      <vt:lpstr>Calibri Light</vt:lpstr>
      <vt:lpstr>Cambria Math</vt:lpstr>
      <vt:lpstr>Chalkboard</vt:lpstr>
      <vt:lpstr>ヒラギノ明朝 ProN W3</vt:lpstr>
      <vt:lpstr>Retrospect</vt:lpstr>
      <vt:lpstr>E08-005: Ay0 in Quasi-Elastic 3He(e,e’n) Scattering</vt:lpstr>
      <vt:lpstr>Today’s Discussion</vt:lpstr>
      <vt:lpstr>Simple 3He(e,e’n) - PWIA</vt:lpstr>
      <vt:lpstr>3He(e,e’n) Complications</vt:lpstr>
      <vt:lpstr>Current Measurements</vt:lpstr>
      <vt:lpstr>Historical Data and Models</vt:lpstr>
      <vt:lpstr>The Measurements</vt:lpstr>
      <vt:lpstr>The Measurements</vt:lpstr>
      <vt:lpstr>The Measurements</vt:lpstr>
      <vt:lpstr>The Measurements</vt:lpstr>
      <vt:lpstr>The Measurements</vt:lpstr>
      <vt:lpstr>The Measurements</vt:lpstr>
      <vt:lpstr>The Measurements</vt:lpstr>
      <vt:lpstr>The Measurements</vt:lpstr>
      <vt:lpstr>The Measurements</vt:lpstr>
      <vt:lpstr>The Measurements</vt:lpstr>
      <vt:lpstr>The Measurements</vt:lpstr>
      <vt:lpstr>The Measurements</vt:lpstr>
      <vt:lpstr>The Measurements</vt:lpstr>
      <vt:lpstr>The Measurements</vt:lpstr>
      <vt:lpstr>The Measurements</vt:lpstr>
      <vt:lpstr>The Measurements</vt:lpstr>
      <vt:lpstr>The Measurements</vt:lpstr>
      <vt:lpstr>The Measurements</vt:lpstr>
      <vt:lpstr>The Measurements</vt:lpstr>
      <vt:lpstr>The Measurements</vt:lpstr>
      <vt:lpstr>The Measurements</vt:lpstr>
      <vt:lpstr>The Measurements</vt:lpstr>
      <vt:lpstr>The Measurements</vt:lpstr>
      <vt:lpstr>The Measurements</vt:lpstr>
      <vt:lpstr>The Measurements</vt:lpstr>
      <vt:lpstr>Results</vt:lpstr>
      <vt:lpstr>Results</vt:lpstr>
      <vt:lpstr>Results</vt:lpstr>
      <vt:lpstr>Results</vt:lpstr>
      <vt:lpstr>Results</vt:lpstr>
      <vt:lpstr>Results</vt:lpstr>
      <vt:lpstr>Results</vt:lpstr>
      <vt:lpstr>Thank you!</vt:lpstr>
      <vt:lpstr>End</vt:lpstr>
      <vt:lpstr>Backup Slides</vt:lpstr>
      <vt:lpstr>The Measurements</vt:lpstr>
      <vt:lpstr>The Measurements</vt:lpstr>
      <vt:lpstr>The Measurements</vt:lpstr>
      <vt:lpstr>The Measurements</vt:lpstr>
      <vt:lpstr>Simple 3He(e,e’n) - PWIA</vt:lpstr>
      <vt:lpstr>The Measurements</vt:lpstr>
      <vt:lpstr>The Measurements</vt:lpstr>
      <vt:lpstr>Results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E08-005: Ay0 in Quasi-Elastic 3He(e,e’n) Scattering</dc:title>
  <dc:creator>Elena Long</dc:creator>
  <cp:lastModifiedBy>Elena Long</cp:lastModifiedBy>
  <cp:revision>232</cp:revision>
  <dcterms:created xsi:type="dcterms:W3CDTF">2013-12-10T16:21:31Z</dcterms:created>
  <dcterms:modified xsi:type="dcterms:W3CDTF">2013-12-18T18:43:24Z</dcterms:modified>
</cp:coreProperties>
</file>