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300" r:id="rId8"/>
    <p:sldId id="262" r:id="rId9"/>
    <p:sldId id="263" r:id="rId10"/>
    <p:sldId id="328" r:id="rId11"/>
    <p:sldId id="264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6" r:id="rId20"/>
    <p:sldId id="275" r:id="rId21"/>
    <p:sldId id="319" r:id="rId22"/>
    <p:sldId id="274" r:id="rId23"/>
    <p:sldId id="277" r:id="rId24"/>
    <p:sldId id="278" r:id="rId25"/>
    <p:sldId id="279" r:id="rId26"/>
    <p:sldId id="280" r:id="rId27"/>
    <p:sldId id="281" r:id="rId28"/>
    <p:sldId id="282" r:id="rId29"/>
    <p:sldId id="306" r:id="rId30"/>
    <p:sldId id="316" r:id="rId31"/>
    <p:sldId id="326" r:id="rId32"/>
    <p:sldId id="325" r:id="rId33"/>
    <p:sldId id="320" r:id="rId34"/>
    <p:sldId id="330" r:id="rId35"/>
    <p:sldId id="298" r:id="rId36"/>
    <p:sldId id="283" r:id="rId37"/>
    <p:sldId id="284" r:id="rId38"/>
    <p:sldId id="292" r:id="rId39"/>
    <p:sldId id="285" r:id="rId40"/>
    <p:sldId id="290" r:id="rId41"/>
    <p:sldId id="287" r:id="rId42"/>
    <p:sldId id="288" r:id="rId43"/>
    <p:sldId id="289" r:id="rId44"/>
    <p:sldId id="291" r:id="rId45"/>
    <p:sldId id="293" r:id="rId46"/>
    <p:sldId id="295" r:id="rId47"/>
    <p:sldId id="296" r:id="rId48"/>
    <p:sldId id="297" r:id="rId49"/>
    <p:sldId id="321" r:id="rId50"/>
    <p:sldId id="323" r:id="rId51"/>
    <p:sldId id="304" r:id="rId52"/>
    <p:sldId id="313" r:id="rId53"/>
    <p:sldId id="303" r:id="rId54"/>
    <p:sldId id="311" r:id="rId55"/>
    <p:sldId id="307" r:id="rId56"/>
    <p:sldId id="309" r:id="rId57"/>
    <p:sldId id="329" r:id="rId58"/>
    <p:sldId id="324" r:id="rId59"/>
    <p:sldId id="322" r:id="rId60"/>
    <p:sldId id="327" r:id="rId61"/>
    <p:sldId id="317" r:id="rId62"/>
    <p:sldId id="318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0ACEC"/>
    <a:srgbClr val="0070C0"/>
    <a:srgbClr val="800080"/>
    <a:srgbClr val="757575"/>
    <a:srgbClr val="595959"/>
    <a:srgbClr val="858585"/>
    <a:srgbClr val="83838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88E7C-7DFA-4B70-8E72-A509CDB9D1E1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07F06-E447-469C-B446-3C3B6FA2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8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07F06-E447-469C-B446-3C3B6FA2F4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99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07F06-E447-469C-B446-3C3B6FA2F4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4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07F06-E447-469C-B446-3C3B6FA2F4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8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6964DAA8-1EE3-42B3-B79F-42D40A172F67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89163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2879-95D7-4D41-81B1-C710E785FC63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0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6C44-C46D-47DE-A921-1F686E327F47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32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78A4-177C-4497-9440-7B4E7D69D0FA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8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F8F3-9100-4578-9EF2-1A0BAFDF1ACC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531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78C1-B06C-496F-9E00-9343E7074192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08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36E5-D0E5-4BA4-88CB-4715CB75F829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254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B3FB-696D-46F4-A5E3-3B2EFC440A3D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21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CB96-0696-4956-BBD9-B2CB6582CFB8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4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228599"/>
            <a:ext cx="7704667" cy="770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094874"/>
            <a:ext cx="7704667" cy="4904942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0FB46CD1-8E1F-4B0C-B0D2-AD41814CBED4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747" y="6312715"/>
            <a:ext cx="427833" cy="365125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86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4781-FEEE-45D5-9D9E-AA22FEE70693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1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DDF0-22D9-471C-8AB4-3103C5213435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5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4A3A-B843-4025-AA57-127AF3D10870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70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CCD5-1093-4C45-B398-80EF1FD93218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89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252-916C-4F96-8113-06F59633E428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1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CE13-69A4-4196-8F88-BF6FFFA03582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3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B4CBD-5C73-49F7-B416-B7B0D97C4DA5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9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C67729-99CD-4578-ADC5-C7BBE061C3EF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5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Deuteron Polarized Tensor Structure Function 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/>
              <a:t>PAC 40 Defense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1752" y="4616378"/>
            <a:ext cx="7425020" cy="246759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PR12-13-011 Spokespeople</a:t>
            </a:r>
          </a:p>
          <a:p>
            <a:r>
              <a:rPr lang="en-US" sz="2400" dirty="0" smtClean="0"/>
              <a:t>J.-P. Chen, </a:t>
            </a:r>
            <a:r>
              <a:rPr lang="en-US" sz="2400" dirty="0"/>
              <a:t>N. </a:t>
            </a:r>
            <a:r>
              <a:rPr lang="en-US" sz="2400" dirty="0" err="1"/>
              <a:t>Kalantarians</a:t>
            </a:r>
            <a:r>
              <a:rPr lang="en-US" sz="2400" dirty="0"/>
              <a:t>, </a:t>
            </a:r>
            <a:r>
              <a:rPr lang="en-US" sz="2400" dirty="0" smtClean="0"/>
              <a:t>D</a:t>
            </a:r>
            <a:r>
              <a:rPr lang="en-US" sz="2400" dirty="0"/>
              <a:t>. Keller, E. Long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O</a:t>
            </a:r>
            <a:r>
              <a:rPr lang="en-US" sz="2400" dirty="0"/>
              <a:t>. A. </a:t>
            </a:r>
            <a:r>
              <a:rPr lang="en-US" sz="2400" dirty="0" err="1"/>
              <a:t>Rondon</a:t>
            </a:r>
            <a:r>
              <a:rPr lang="en-US" sz="2400" dirty="0"/>
              <a:t>, K. </a:t>
            </a:r>
            <a:r>
              <a:rPr lang="en-US" sz="2400" dirty="0" err="1" smtClean="0"/>
              <a:t>Slifer</a:t>
            </a:r>
            <a:r>
              <a:rPr lang="en-US" sz="2400" dirty="0" smtClean="0"/>
              <a:t>, P. </a:t>
            </a:r>
            <a:r>
              <a:rPr lang="en-US" sz="2400" dirty="0" err="1" smtClean="0"/>
              <a:t>Solvignon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814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63" y="3914899"/>
            <a:ext cx="6748671" cy="2906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Scattering from Deuteron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049" y="1094874"/>
            <a:ext cx="3316951" cy="18011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Construct the most general Tensor W consistent with Lorentz and gauge invariance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9" name="Rounded Rectangle 28"/>
          <p:cNvSpPr>
            <a:spLocks noChangeArrowheads="1"/>
          </p:cNvSpPr>
          <p:nvPr/>
        </p:nvSpPr>
        <p:spPr bwMode="auto">
          <a:xfrm>
            <a:off x="866774" y="1143000"/>
            <a:ext cx="4960275" cy="299112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0ACE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3293493" y="2896022"/>
            <a:ext cx="678541" cy="666079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990315" y="2149552"/>
            <a:ext cx="1815444" cy="1384"/>
          </a:xfrm>
          <a:prstGeom prst="line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2689438" y="2149552"/>
            <a:ext cx="1044123" cy="965190"/>
          </a:xfrm>
          <a:custGeom>
            <a:avLst/>
            <a:gdLst>
              <a:gd name="T0" fmla="*/ 2147483646 w 664"/>
              <a:gd name="T1" fmla="*/ 0 h 576"/>
              <a:gd name="T2" fmla="*/ 2147483646 w 664"/>
              <a:gd name="T3" fmla="*/ 2147483646 h 576"/>
              <a:gd name="T4" fmla="*/ 2147483646 w 664"/>
              <a:gd name="T5" fmla="*/ 2147483646 h 576"/>
              <a:gd name="T6" fmla="*/ 2147483646 w 664"/>
              <a:gd name="T7" fmla="*/ 2147483646 h 576"/>
              <a:gd name="T8" fmla="*/ 2147483646 w 664"/>
              <a:gd name="T9" fmla="*/ 2147483646 h 576"/>
              <a:gd name="T10" fmla="*/ 2147483646 w 664"/>
              <a:gd name="T11" fmla="*/ 2147483646 h 576"/>
              <a:gd name="T12" fmla="*/ 2147483646 w 664"/>
              <a:gd name="T13" fmla="*/ 2147483646 h 576"/>
              <a:gd name="T14" fmla="*/ 2147483646 w 664"/>
              <a:gd name="T15" fmla="*/ 2147483646 h 576"/>
              <a:gd name="T16" fmla="*/ 2147483646 w 664"/>
              <a:gd name="T17" fmla="*/ 2147483646 h 576"/>
              <a:gd name="T18" fmla="*/ 2147483646 w 664"/>
              <a:gd name="T19" fmla="*/ 2147483646 h 5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64"/>
              <a:gd name="T31" fmla="*/ 0 h 576"/>
              <a:gd name="T32" fmla="*/ 664 w 664"/>
              <a:gd name="T33" fmla="*/ 576 h 5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64" h="576">
                <a:moveTo>
                  <a:pt x="72" y="0"/>
                </a:moveTo>
                <a:cubicBezTo>
                  <a:pt x="36" y="64"/>
                  <a:pt x="0" y="128"/>
                  <a:pt x="24" y="144"/>
                </a:cubicBezTo>
                <a:cubicBezTo>
                  <a:pt x="48" y="160"/>
                  <a:pt x="184" y="80"/>
                  <a:pt x="216" y="96"/>
                </a:cubicBezTo>
                <a:cubicBezTo>
                  <a:pt x="248" y="112"/>
                  <a:pt x="192" y="224"/>
                  <a:pt x="216" y="240"/>
                </a:cubicBezTo>
                <a:cubicBezTo>
                  <a:pt x="240" y="256"/>
                  <a:pt x="336" y="168"/>
                  <a:pt x="360" y="192"/>
                </a:cubicBezTo>
                <a:cubicBezTo>
                  <a:pt x="384" y="216"/>
                  <a:pt x="336" y="360"/>
                  <a:pt x="360" y="384"/>
                </a:cubicBezTo>
                <a:cubicBezTo>
                  <a:pt x="384" y="408"/>
                  <a:pt x="480" y="320"/>
                  <a:pt x="504" y="336"/>
                </a:cubicBezTo>
                <a:cubicBezTo>
                  <a:pt x="528" y="352"/>
                  <a:pt x="480" y="464"/>
                  <a:pt x="504" y="480"/>
                </a:cubicBezTo>
                <a:cubicBezTo>
                  <a:pt x="528" y="496"/>
                  <a:pt x="632" y="416"/>
                  <a:pt x="648" y="432"/>
                </a:cubicBezTo>
                <a:cubicBezTo>
                  <a:pt x="664" y="448"/>
                  <a:pt x="608" y="552"/>
                  <a:pt x="600" y="576"/>
                </a:cubicBezTo>
              </a:path>
            </a:pathLst>
          </a:custGeom>
          <a:noFill/>
          <a:ln w="19050">
            <a:solidFill>
              <a:srgbClr val="30ACE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cxnSp>
        <p:nvCxnSpPr>
          <p:cNvPr id="9" name="AutoShape 6"/>
          <p:cNvCxnSpPr>
            <a:cxnSpLocks noChangeShapeType="1"/>
          </p:cNvCxnSpPr>
          <p:nvPr/>
        </p:nvCxnSpPr>
        <p:spPr bwMode="auto">
          <a:xfrm flipV="1">
            <a:off x="2760061" y="1563790"/>
            <a:ext cx="1129979" cy="598224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7"/>
          <p:cNvCxnSpPr>
            <a:cxnSpLocks noChangeShapeType="1"/>
          </p:cNvCxnSpPr>
          <p:nvPr/>
        </p:nvCxnSpPr>
        <p:spPr bwMode="auto">
          <a:xfrm flipV="1">
            <a:off x="4155918" y="3159055"/>
            <a:ext cx="997040" cy="132939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8"/>
          <p:cNvCxnSpPr>
            <a:cxnSpLocks noChangeShapeType="1"/>
          </p:cNvCxnSpPr>
          <p:nvPr/>
        </p:nvCxnSpPr>
        <p:spPr bwMode="auto">
          <a:xfrm>
            <a:off x="4155918" y="3358463"/>
            <a:ext cx="1063510" cy="0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9"/>
          <p:cNvCxnSpPr>
            <a:cxnSpLocks noChangeShapeType="1"/>
          </p:cNvCxnSpPr>
          <p:nvPr/>
        </p:nvCxnSpPr>
        <p:spPr bwMode="auto">
          <a:xfrm>
            <a:off x="4155918" y="3424932"/>
            <a:ext cx="997040" cy="199408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0"/>
          <p:cNvCxnSpPr>
            <a:cxnSpLocks noChangeShapeType="1"/>
          </p:cNvCxnSpPr>
          <p:nvPr/>
        </p:nvCxnSpPr>
        <p:spPr bwMode="auto">
          <a:xfrm flipV="1">
            <a:off x="1962429" y="3424932"/>
            <a:ext cx="1528795" cy="265877"/>
          </a:xfrm>
          <a:prstGeom prst="straightConnector1">
            <a:avLst/>
          </a:prstGeom>
          <a:noFill/>
          <a:ln w="571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3491224" y="2095545"/>
            <a:ext cx="480518" cy="50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3100">
                <a:latin typeface="Symbol" panose="05050102010706020507" pitchFamily="18" charset="2"/>
              </a:rPr>
              <a:t>g*</a:t>
            </a:r>
          </a:p>
        </p:txBody>
      </p:sp>
      <p:sp>
        <p:nvSpPr>
          <p:cNvPr id="21" name="Oval 3"/>
          <p:cNvSpPr>
            <a:spLocks noChangeArrowheads="1"/>
          </p:cNvSpPr>
          <p:nvPr/>
        </p:nvSpPr>
        <p:spPr bwMode="auto">
          <a:xfrm>
            <a:off x="3484661" y="3049784"/>
            <a:ext cx="678541" cy="66607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11499" y="1322402"/>
            <a:ext cx="408584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e'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364770" y="1599492"/>
            <a:ext cx="338669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24242" y="3444619"/>
            <a:ext cx="401592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26407" y="3135497"/>
            <a:ext cx="477101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5852101" y="3135140"/>
            <a:ext cx="3368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Frankfurt and </a:t>
            </a:r>
            <a:r>
              <a:rPr lang="en-US" dirty="0" err="1" smtClean="0"/>
              <a:t>Strickman</a:t>
            </a:r>
            <a:r>
              <a:rPr lang="en-US" dirty="0" smtClean="0"/>
              <a:t> (1983)</a:t>
            </a:r>
          </a:p>
          <a:p>
            <a:r>
              <a:rPr lang="en-US" dirty="0" err="1" smtClean="0"/>
              <a:t>Hoodbhoy</a:t>
            </a:r>
            <a:r>
              <a:rPr lang="en-US" dirty="0" smtClean="0"/>
              <a:t>, Jaffe, </a:t>
            </a:r>
            <a:r>
              <a:rPr lang="en-US" dirty="0" err="1" smtClean="0"/>
              <a:t>Manohar</a:t>
            </a:r>
            <a:r>
              <a:rPr lang="en-US" dirty="0" smtClean="0"/>
              <a:t> (1989)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095007" y="4729793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 = </a:t>
            </a:r>
            <a:r>
              <a:rPr lang="en-US" sz="2400" b="1" i="1" dirty="0" smtClean="0">
                <a:solidFill>
                  <a:srgbClr val="FF0000"/>
                </a:solidFill>
              </a:rPr>
              <a:t>xb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1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804372" y="5017413"/>
            <a:ext cx="433137" cy="433137"/>
          </a:xfrm>
          <a:prstGeom prst="ellipse">
            <a:avLst/>
          </a:prstGeom>
          <a:noFill/>
          <a:ln w="28575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ine 26"/>
          <p:cNvSpPr>
            <a:spLocks noChangeShapeType="1"/>
          </p:cNvSpPr>
          <p:nvPr/>
        </p:nvSpPr>
        <p:spPr bwMode="auto">
          <a:xfrm>
            <a:off x="3660938" y="3566335"/>
            <a:ext cx="406009" cy="1472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sp>
        <p:nvSpPr>
          <p:cNvPr id="45" name="Line 27"/>
          <p:cNvSpPr>
            <a:spLocks noChangeShapeType="1"/>
          </p:cNvSpPr>
          <p:nvPr/>
        </p:nvSpPr>
        <p:spPr bwMode="auto">
          <a:xfrm rot="16200000">
            <a:off x="3684129" y="3299883"/>
            <a:ext cx="35638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2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228599"/>
            <a:ext cx="7704667" cy="770020"/>
          </a:xfrm>
        </p:spPr>
        <p:txBody>
          <a:bodyPr/>
          <a:lstStyle/>
          <a:p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 smtClean="0"/>
              <a:t>Structure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05384"/>
            <a:ext cx="7704667" cy="4904942"/>
          </a:xfrm>
        </p:spPr>
        <p:txBody>
          <a:bodyPr/>
          <a:lstStyle/>
          <a:p>
            <a:r>
              <a:rPr lang="en-US" dirty="0" smtClean="0"/>
              <a:t>Focus on 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 in this experiment:</a:t>
            </a:r>
          </a:p>
          <a:p>
            <a:pPr lvl="1"/>
            <a:r>
              <a:rPr lang="en-US" dirty="0" smtClean="0"/>
              <a:t>Leading Twist</a:t>
            </a:r>
          </a:p>
          <a:p>
            <a:pPr lvl="1"/>
            <a:r>
              <a:rPr lang="en-US" dirty="0" smtClean="0"/>
              <a:t>Simplest to access experimentally</a:t>
            </a:r>
          </a:p>
          <a:p>
            <a:pPr lvl="1"/>
            <a:r>
              <a:rPr lang="en-US" dirty="0" smtClean="0"/>
              <a:t>Probe the tensor polarization of the sea quarks</a:t>
            </a:r>
          </a:p>
          <a:p>
            <a:pPr lvl="1"/>
            <a:r>
              <a:rPr lang="en-US" dirty="0" smtClean="0"/>
              <a:t>Signature of “exotic” effects in nuclei</a:t>
            </a:r>
          </a:p>
          <a:p>
            <a:pPr lvl="2"/>
            <a:r>
              <a:rPr lang="en-US" dirty="0" smtClean="0"/>
              <a:t>i.e. deviation of </a:t>
            </a:r>
            <a:r>
              <a:rPr lang="en-US" dirty="0" smtClean="0"/>
              <a:t>deuteron </a:t>
            </a:r>
            <a:r>
              <a:rPr lang="en-US" dirty="0" smtClean="0"/>
              <a:t>from simple system of two bound nucleons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 </a:t>
            </a:r>
            <a:r>
              <a:rPr lang="en-US" dirty="0"/>
              <a:t>Structure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r="59014" b="70253"/>
          <a:stretch/>
        </p:blipFill>
        <p:spPr>
          <a:xfrm>
            <a:off x="3274269" y="1034147"/>
            <a:ext cx="3120394" cy="97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8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 </a:t>
            </a:r>
            <a:r>
              <a:rPr lang="en-US" dirty="0"/>
              <a:t>Structure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117558"/>
            <a:ext cx="7704667" cy="1756612"/>
          </a:xfrm>
        </p:spPr>
        <p:txBody>
          <a:bodyPr>
            <a:normAutofit fontScale="92500"/>
          </a:bodyPr>
          <a:lstStyle/>
          <a:p>
            <a:r>
              <a:rPr lang="en-US" i="1" dirty="0" smtClean="0"/>
              <a:t>q</a:t>
            </a:r>
            <a:r>
              <a:rPr lang="en-US" baseline="30000" dirty="0" smtClean="0"/>
              <a:t>0</a:t>
            </a:r>
            <a:r>
              <a:rPr lang="en-US" dirty="0" smtClean="0"/>
              <a:t>: Probability to scatter from a quark (any flavor) carrying momentum fraction </a:t>
            </a:r>
            <a:r>
              <a:rPr lang="en-US" i="1" dirty="0" smtClean="0"/>
              <a:t>x</a:t>
            </a:r>
            <a:r>
              <a:rPr lang="en-US" dirty="0" smtClean="0"/>
              <a:t> while the </a:t>
            </a:r>
            <a:r>
              <a:rPr lang="en-US" i="1" u="sng" dirty="0" smtClean="0"/>
              <a:t>deuteron</a:t>
            </a:r>
            <a:r>
              <a:rPr lang="en-US" dirty="0" smtClean="0"/>
              <a:t> is in state m=0 </a:t>
            </a:r>
          </a:p>
          <a:p>
            <a:r>
              <a:rPr lang="en-US" i="1" dirty="0" smtClean="0"/>
              <a:t>q</a:t>
            </a:r>
            <a:r>
              <a:rPr lang="en-US" baseline="30000" dirty="0" smtClean="0"/>
              <a:t>1</a:t>
            </a:r>
            <a:r>
              <a:rPr lang="en-US" dirty="0" smtClean="0"/>
              <a:t>: </a:t>
            </a:r>
            <a:r>
              <a:rPr lang="en-US" dirty="0"/>
              <a:t>Probability to scatter from a quark (any flavor) carrying momentum fraction </a:t>
            </a:r>
            <a:r>
              <a:rPr lang="en-US" i="1" dirty="0"/>
              <a:t>x</a:t>
            </a:r>
            <a:r>
              <a:rPr lang="en-US" dirty="0"/>
              <a:t> while the </a:t>
            </a:r>
            <a:r>
              <a:rPr lang="en-US" i="1" u="sng" dirty="0"/>
              <a:t>deuteron</a:t>
            </a:r>
            <a:r>
              <a:rPr lang="en-US" dirty="0"/>
              <a:t> is in state </a:t>
            </a:r>
            <a:r>
              <a:rPr lang="en-US" dirty="0" smtClean="0"/>
              <a:t>|m|=1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r="59014" b="70253"/>
          <a:stretch/>
        </p:blipFill>
        <p:spPr>
          <a:xfrm>
            <a:off x="3274269" y="1034147"/>
            <a:ext cx="3120394" cy="975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7657"/>
          <a:stretch/>
        </p:blipFill>
        <p:spPr>
          <a:xfrm>
            <a:off x="2895490" y="3678372"/>
            <a:ext cx="1586975" cy="1489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3" r="-2346"/>
          <a:stretch/>
        </p:blipFill>
        <p:spPr>
          <a:xfrm>
            <a:off x="5262035" y="3678372"/>
            <a:ext cx="1511405" cy="14890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3859" y="3044747"/>
            <a:ext cx="738176" cy="2187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/>
              <a:t>-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224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 </a:t>
            </a:r>
            <a:r>
              <a:rPr lang="en-US" dirty="0"/>
              <a:t>Structure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117558"/>
            <a:ext cx="7704667" cy="1756612"/>
          </a:xfrm>
        </p:spPr>
        <p:txBody>
          <a:bodyPr>
            <a:normAutofit fontScale="92500"/>
          </a:bodyPr>
          <a:lstStyle/>
          <a:p>
            <a:r>
              <a:rPr lang="en-US" i="1" dirty="0" smtClean="0"/>
              <a:t>q</a:t>
            </a:r>
            <a:r>
              <a:rPr lang="en-US" baseline="30000" dirty="0" smtClean="0"/>
              <a:t>0</a:t>
            </a:r>
            <a:r>
              <a:rPr lang="en-US" dirty="0" smtClean="0"/>
              <a:t>: Probability to scatter from a quark (any flavor) carrying momentum fraction </a:t>
            </a:r>
            <a:r>
              <a:rPr lang="en-US" i="1" dirty="0" smtClean="0"/>
              <a:t>x</a:t>
            </a:r>
            <a:r>
              <a:rPr lang="en-US" dirty="0" smtClean="0"/>
              <a:t> while the </a:t>
            </a:r>
            <a:r>
              <a:rPr lang="en-US" i="1" u="sng" dirty="0" smtClean="0"/>
              <a:t>deuteron</a:t>
            </a:r>
            <a:r>
              <a:rPr lang="en-US" dirty="0" smtClean="0"/>
              <a:t> is in state m=0 </a:t>
            </a:r>
          </a:p>
          <a:p>
            <a:r>
              <a:rPr lang="en-US" i="1" dirty="0" smtClean="0"/>
              <a:t>q</a:t>
            </a:r>
            <a:r>
              <a:rPr lang="en-US" baseline="30000" dirty="0" smtClean="0"/>
              <a:t>1</a:t>
            </a:r>
            <a:r>
              <a:rPr lang="en-US" dirty="0" smtClean="0"/>
              <a:t>: </a:t>
            </a:r>
            <a:r>
              <a:rPr lang="en-US" dirty="0"/>
              <a:t>Probability to scatter from a quark (any flavor) carrying momentum fraction </a:t>
            </a:r>
            <a:r>
              <a:rPr lang="en-US" i="1" dirty="0"/>
              <a:t>x</a:t>
            </a:r>
            <a:r>
              <a:rPr lang="en-US" dirty="0"/>
              <a:t> while the </a:t>
            </a:r>
            <a:r>
              <a:rPr lang="en-US" i="1" u="sng" dirty="0"/>
              <a:t>deuteron</a:t>
            </a:r>
            <a:r>
              <a:rPr lang="en-US" dirty="0"/>
              <a:t> is in state </a:t>
            </a:r>
            <a:r>
              <a:rPr lang="en-US" dirty="0" smtClean="0"/>
              <a:t>|m|=1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r="59014" b="70253"/>
          <a:stretch/>
        </p:blipFill>
        <p:spPr>
          <a:xfrm>
            <a:off x="3274269" y="1034147"/>
            <a:ext cx="3120394" cy="975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7657"/>
          <a:stretch/>
        </p:blipFill>
        <p:spPr>
          <a:xfrm>
            <a:off x="2895490" y="3678372"/>
            <a:ext cx="1586975" cy="1489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3" r="-2346"/>
          <a:stretch/>
        </p:blipFill>
        <p:spPr>
          <a:xfrm>
            <a:off x="5262035" y="3678372"/>
            <a:ext cx="1511405" cy="14890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3859" y="3044747"/>
            <a:ext cx="738176" cy="2187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/>
              <a:t>-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982133" y="5200512"/>
            <a:ext cx="804258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smtClean="0"/>
              <a:t>Nice mix of nuclear and quark physics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Measured in DIS (so probing quarks), but depends solely on the deuteron spin state</a:t>
            </a:r>
          </a:p>
          <a:p>
            <a:pPr algn="ctr"/>
            <a:endParaRPr lang="en-US" dirty="0"/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      Investigate nuclear effects at the level of </a:t>
            </a:r>
            <a:r>
              <a:rPr lang="en-US" sz="2400" b="1" dirty="0" err="1" smtClean="0">
                <a:solidFill>
                  <a:srgbClr val="FF0000"/>
                </a:solidFill>
              </a:rPr>
              <a:t>partons</a:t>
            </a:r>
            <a:r>
              <a:rPr lang="en-US" sz="2400" b="1" dirty="0" smtClean="0">
                <a:solidFill>
                  <a:srgbClr val="FF0000"/>
                </a:solidFill>
              </a:rPr>
              <a:t>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 </a:t>
            </a:r>
            <a:r>
              <a:rPr lang="en-US" dirty="0"/>
              <a:t>Structure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b1 vanishes in the absence of nuclear effects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Even accounting for D-state admixture, </a:t>
            </a:r>
            <a:r>
              <a:rPr lang="en-US" u="sng" dirty="0" smtClean="0">
                <a:solidFill>
                  <a:srgbClr val="FF0000"/>
                </a:solidFill>
              </a:rPr>
              <a:t>b1 is expected to be vanishingly small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4463925" y="3780662"/>
            <a:ext cx="3751397" cy="4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latin typeface="+mn-lt"/>
              </a:rPr>
              <a:t>Proton Neutron in relative S-state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1832170" y="2047164"/>
            <a:ext cx="891127" cy="4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latin typeface="+mn-lt"/>
              </a:rPr>
              <a:t>i.e. if...</a:t>
            </a:r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3866458" y="2611593"/>
            <a:ext cx="451219" cy="83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6000" dirty="0"/>
              <a:t>=</a:t>
            </a:r>
          </a:p>
        </p:txBody>
      </p:sp>
      <p:sp>
        <p:nvSpPr>
          <p:cNvPr id="13" name="Rounded Rectangle 15"/>
          <p:cNvSpPr>
            <a:spLocks noChangeArrowheads="1"/>
          </p:cNvSpPr>
          <p:nvPr/>
        </p:nvSpPr>
        <p:spPr bwMode="auto">
          <a:xfrm>
            <a:off x="974552" y="1319465"/>
            <a:ext cx="7531774" cy="313802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0ACE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731782" y="2696228"/>
            <a:ext cx="777875" cy="76358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dirty="0"/>
              <a:t>n</a:t>
            </a:r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6143654" y="2696228"/>
            <a:ext cx="777875" cy="76358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7" name="TextBox 20"/>
          <p:cNvSpPr txBox="1">
            <a:spLocks noChangeArrowheads="1"/>
          </p:cNvSpPr>
          <p:nvPr/>
        </p:nvSpPr>
        <p:spPr bwMode="auto">
          <a:xfrm>
            <a:off x="5522807" y="2607577"/>
            <a:ext cx="633428" cy="101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6000" dirty="0" smtClean="0"/>
              <a:t>+</a:t>
            </a:r>
            <a:endParaRPr lang="en-US" sz="6000" dirty="0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395725" y="2446231"/>
            <a:ext cx="1252317" cy="122931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dirty="0" smtClean="0"/>
              <a:t>Deuteron</a:t>
            </a:r>
            <a:endParaRPr lang="en-US" dirty="0"/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4235118" y="5575044"/>
            <a:ext cx="4930245" cy="14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600" dirty="0">
                <a:latin typeface="+mn-lt"/>
              </a:rPr>
              <a:t>Khan &amp; </a:t>
            </a:r>
            <a:r>
              <a:rPr lang="en-US" sz="1600" dirty="0" err="1">
                <a:latin typeface="+mn-lt"/>
              </a:rPr>
              <a:t>Hoodbhoy</a:t>
            </a:r>
            <a:r>
              <a:rPr lang="en-US" sz="1600" dirty="0">
                <a:latin typeface="+mn-lt"/>
              </a:rPr>
              <a:t>, PRC 44 ,1219 (1991) :  b</a:t>
            </a:r>
            <a:r>
              <a:rPr lang="en-US" sz="1600" baseline="-25000" dirty="0">
                <a:latin typeface="+mn-lt"/>
              </a:rPr>
              <a:t>1</a:t>
            </a:r>
            <a:r>
              <a:rPr lang="en-US" sz="1600" dirty="0">
                <a:latin typeface="+mn-lt"/>
              </a:rPr>
              <a:t> ≈ O(10</a:t>
            </a:r>
            <a:r>
              <a:rPr lang="en-US" sz="1600" baseline="30000" dirty="0">
                <a:latin typeface="+mn-lt"/>
              </a:rPr>
              <a:t>-4</a:t>
            </a:r>
            <a:r>
              <a:rPr lang="en-US" sz="1600" dirty="0">
                <a:latin typeface="+mn-lt"/>
              </a:rPr>
              <a:t>)</a:t>
            </a:r>
          </a:p>
          <a:p>
            <a:r>
              <a:rPr lang="en-US" sz="1600" dirty="0">
                <a:latin typeface="+mn-lt"/>
              </a:rPr>
              <a:t>   Relativistic convolution model with binding</a:t>
            </a:r>
          </a:p>
          <a:p>
            <a:endParaRPr lang="en-US" sz="1600" baseline="30000" dirty="0">
              <a:latin typeface="+mn-lt"/>
            </a:endParaRPr>
          </a:p>
          <a:p>
            <a:r>
              <a:rPr lang="en-US" sz="1600" dirty="0" err="1">
                <a:latin typeface="+mn-lt"/>
              </a:rPr>
              <a:t>Umnikov</a:t>
            </a:r>
            <a:r>
              <a:rPr lang="en-US" sz="1600" dirty="0">
                <a:latin typeface="+mn-lt"/>
              </a:rPr>
              <a:t>, PLB 391, 177 (1997) : b</a:t>
            </a:r>
            <a:r>
              <a:rPr lang="en-US" sz="1600" baseline="-25000" dirty="0">
                <a:latin typeface="+mn-lt"/>
              </a:rPr>
              <a:t>1</a:t>
            </a:r>
            <a:r>
              <a:rPr lang="en-US" sz="1600" dirty="0">
                <a:latin typeface="+mn-lt"/>
              </a:rPr>
              <a:t> ≈ O(10</a:t>
            </a:r>
            <a:r>
              <a:rPr lang="en-US" sz="1600" baseline="30000" dirty="0">
                <a:latin typeface="+mn-lt"/>
              </a:rPr>
              <a:t>-3</a:t>
            </a:r>
            <a:r>
              <a:rPr lang="en-US" sz="1600" dirty="0">
                <a:latin typeface="+mn-lt"/>
              </a:rPr>
              <a:t>)</a:t>
            </a:r>
          </a:p>
          <a:p>
            <a:r>
              <a:rPr lang="en-US" sz="1600" dirty="0">
                <a:latin typeface="+mn-lt"/>
              </a:rPr>
              <a:t>   Relativistic convolution with Bethe-</a:t>
            </a:r>
            <a:r>
              <a:rPr lang="en-US" sz="1600" dirty="0" err="1">
                <a:latin typeface="+mn-lt"/>
              </a:rPr>
              <a:t>Salpeter</a:t>
            </a:r>
            <a:r>
              <a:rPr lang="en-US" sz="1600" dirty="0">
                <a:latin typeface="+mn-lt"/>
              </a:rPr>
              <a:t> formalism</a:t>
            </a:r>
          </a:p>
          <a:p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12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30968" y="228600"/>
            <a:ext cx="8013031" cy="649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600" i="1" dirty="0">
                <a:latin typeface="+mn-lt"/>
              </a:rPr>
              <a:t>It is a unique opportunity at </a:t>
            </a:r>
            <a:r>
              <a:rPr lang="en-US" sz="1600" i="1" dirty="0" err="1">
                <a:latin typeface="+mn-lt"/>
              </a:rPr>
              <a:t>JLab</a:t>
            </a:r>
            <a:r>
              <a:rPr lang="en-US" sz="1600" i="1" dirty="0">
                <a:latin typeface="+mn-lt"/>
              </a:rPr>
              <a:t> to develop this new field of spin physics. </a:t>
            </a:r>
            <a:endParaRPr lang="en-US" sz="1600" i="1" dirty="0" smtClean="0">
              <a:latin typeface="+mn-lt"/>
            </a:endParaRPr>
          </a:p>
          <a:p>
            <a:pPr algn="r"/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S</a:t>
            </a:r>
            <a:r>
              <a:rPr lang="en-US" sz="1600" b="1" dirty="0">
                <a:solidFill>
                  <a:srgbClr val="0000FF"/>
                </a:solidFill>
                <a:latin typeface="+mn-lt"/>
              </a:rPr>
              <a:t>. Kumano (KEK)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i="1" dirty="0">
                <a:latin typeface="+mn-lt"/>
              </a:rPr>
              <a:t>I’m glad to hear that b1 is not forgotten in all the excitement about other spin dependent effects.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</a:t>
            </a:r>
          </a:p>
          <a:p>
            <a:pPr algn="r"/>
            <a:r>
              <a:rPr lang="en-US" sz="1600" b="1" i="1" dirty="0">
                <a:solidFill>
                  <a:srgbClr val="0000FF"/>
                </a:solidFill>
                <a:latin typeface="+mn-lt"/>
              </a:rPr>
              <a:t>	</a:t>
            </a:r>
            <a:r>
              <a:rPr lang="en-US" sz="1600" b="1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b="1" i="1" dirty="0">
                <a:solidFill>
                  <a:srgbClr val="0000FF"/>
                </a:solidFill>
                <a:latin typeface="+mn-lt"/>
              </a:rPr>
              <a:t>Robert Jaffe (MIT)</a:t>
            </a:r>
          </a:p>
          <a:p>
            <a:endParaRPr lang="en-US" sz="1600" b="1" i="1" dirty="0">
              <a:latin typeface="+mn-lt"/>
            </a:endParaRPr>
          </a:p>
          <a:p>
            <a:r>
              <a:rPr lang="en-US" sz="1600" i="1" dirty="0">
                <a:latin typeface="+mn-lt"/>
              </a:rPr>
              <a:t>I am particularly interested in signatures of novel QCD effects in the deuteron. The tensor charge could be sensitive to hidden color (non-nucleonic) degrees of freedom at large x. It is also </a:t>
            </a:r>
            <a:r>
              <a:rPr lang="en-US" sz="1600" i="1" dirty="0" smtClean="0">
                <a:latin typeface="+mn-lt"/>
              </a:rPr>
              <a:t>interesting </a:t>
            </a:r>
            <a:r>
              <a:rPr lang="en-US" sz="1600" i="1" dirty="0">
                <a:latin typeface="+mn-lt"/>
              </a:rPr>
              <a:t>that </a:t>
            </a:r>
            <a:r>
              <a:rPr lang="en-US" sz="1600" i="1" dirty="0" err="1">
                <a:latin typeface="+mn-lt"/>
              </a:rPr>
              <a:t>antishadowing</a:t>
            </a:r>
            <a:r>
              <a:rPr lang="en-US" sz="1600" i="1" dirty="0">
                <a:latin typeface="+mn-lt"/>
              </a:rPr>
              <a:t> in DIS in nuclei is not universal but depends on the quark flavor and spin. One can use counting rules from PQCD to predict the x → 1 dependence of the tensor structure function.</a:t>
            </a:r>
          </a:p>
          <a:p>
            <a:pPr algn="r"/>
            <a:r>
              <a:rPr lang="en-US" sz="1600" b="1" i="1" dirty="0" smtClean="0">
                <a:solidFill>
                  <a:srgbClr val="0000FF"/>
                </a:solidFill>
                <a:latin typeface="+mn-lt"/>
              </a:rPr>
              <a:t>Stanley </a:t>
            </a:r>
            <a:r>
              <a:rPr lang="en-US" sz="1600" b="1" i="1" dirty="0">
                <a:solidFill>
                  <a:srgbClr val="0000FF"/>
                </a:solidFill>
                <a:latin typeface="+mn-lt"/>
              </a:rPr>
              <a:t>Brodsky (SLAC)</a:t>
            </a:r>
          </a:p>
          <a:p>
            <a:endParaRPr lang="en-US" sz="1600" b="1" i="1" dirty="0">
              <a:latin typeface="+mn-lt"/>
            </a:endParaRPr>
          </a:p>
          <a:p>
            <a:r>
              <a:rPr lang="en-US" sz="1600" i="1" dirty="0">
                <a:latin typeface="+mn-lt"/>
              </a:rPr>
              <a:t>I am certainly interested in the experimental development to find the novel QCD phenomena from the hidden color component of deuteron. </a:t>
            </a:r>
            <a:endParaRPr lang="en-US" sz="1600" i="1" dirty="0" smtClean="0">
              <a:latin typeface="+mn-lt"/>
            </a:endParaRPr>
          </a:p>
          <a:p>
            <a:pPr algn="r"/>
            <a:r>
              <a:rPr lang="en-US" sz="1600" b="1" i="1" dirty="0" err="1" smtClean="0">
                <a:solidFill>
                  <a:srgbClr val="0000FF"/>
                </a:solidFill>
                <a:latin typeface="+mn-lt"/>
              </a:rPr>
              <a:t>Chueng-Ryong</a:t>
            </a:r>
            <a:r>
              <a:rPr lang="en-US" sz="1600" b="1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+mn-lt"/>
              </a:rPr>
              <a:t>Ji</a:t>
            </a:r>
            <a:r>
              <a:rPr lang="en-US" sz="1600" b="1" i="1" dirty="0">
                <a:solidFill>
                  <a:srgbClr val="0000FF"/>
                </a:solidFill>
                <a:latin typeface="+mn-lt"/>
              </a:rPr>
              <a:t> (NCSU)</a:t>
            </a:r>
          </a:p>
          <a:p>
            <a:endParaRPr lang="en-US" sz="1600" b="1" i="1" dirty="0">
              <a:latin typeface="+mn-lt"/>
            </a:endParaRPr>
          </a:p>
          <a:p>
            <a:r>
              <a:rPr lang="en-US" sz="1600" i="1" dirty="0">
                <a:latin typeface="+mn-lt"/>
              </a:rPr>
              <a:t>Surely this is of real interest the spin community!</a:t>
            </a:r>
          </a:p>
          <a:p>
            <a:pPr algn="r"/>
            <a:r>
              <a:rPr lang="en-US" sz="1600" b="1" dirty="0">
                <a:solidFill>
                  <a:srgbClr val="0000FF"/>
                </a:solidFill>
                <a:latin typeface="+mn-lt"/>
              </a:rPr>
              <a:t>							    Leonard </a:t>
            </a:r>
            <a:r>
              <a:rPr lang="en-US" sz="1600" b="1" dirty="0" err="1">
                <a:solidFill>
                  <a:srgbClr val="0000FF"/>
                </a:solidFill>
                <a:latin typeface="+mn-lt"/>
              </a:rPr>
              <a:t>Gamberg</a:t>
            </a:r>
            <a:r>
              <a:rPr lang="en-US" sz="1600" b="1" dirty="0">
                <a:solidFill>
                  <a:srgbClr val="0000FF"/>
                </a:solidFill>
                <a:latin typeface="+mn-lt"/>
              </a:rPr>
              <a:t> (Penn State Berks)</a:t>
            </a:r>
          </a:p>
          <a:p>
            <a:endParaRPr lang="en-US" sz="1600" b="1" dirty="0">
              <a:latin typeface="+mn-lt"/>
            </a:endParaRPr>
          </a:p>
          <a:p>
            <a:r>
              <a:rPr lang="en-US" sz="1600" i="1" dirty="0">
                <a:latin typeface="+mn-lt"/>
              </a:rPr>
              <a:t>I find the proposal well written, well justified, sound, and exciting.</a:t>
            </a:r>
          </a:p>
          <a:p>
            <a:pPr algn="r"/>
            <a:r>
              <a:rPr lang="en-US" sz="1600" b="1" i="1" dirty="0">
                <a:solidFill>
                  <a:srgbClr val="0000FF"/>
                </a:solidFill>
                <a:latin typeface="+mn-lt"/>
              </a:rPr>
              <a:t>						        Alessandro </a:t>
            </a:r>
            <a:r>
              <a:rPr lang="en-US" sz="1600" b="1" i="1" dirty="0" err="1">
                <a:solidFill>
                  <a:srgbClr val="0000FF"/>
                </a:solidFill>
                <a:latin typeface="+mn-lt"/>
              </a:rPr>
              <a:t>Bacchetta</a:t>
            </a:r>
            <a:r>
              <a:rPr lang="en-US" sz="1600" b="1" i="1" dirty="0">
                <a:solidFill>
                  <a:srgbClr val="0000FF"/>
                </a:solidFill>
                <a:latin typeface="+mn-lt"/>
              </a:rPr>
              <a:t> (</a:t>
            </a:r>
            <a:r>
              <a:rPr lang="en-US" sz="1600" b="1" i="1" dirty="0" err="1">
                <a:solidFill>
                  <a:srgbClr val="0000FF"/>
                </a:solidFill>
                <a:latin typeface="+mn-lt"/>
              </a:rPr>
              <a:t>Universita</a:t>
            </a:r>
            <a:r>
              <a:rPr lang="en-US" sz="1600" b="1" i="1" dirty="0">
                <a:solidFill>
                  <a:srgbClr val="0000FF"/>
                </a:solidFill>
                <a:latin typeface="+mn-lt"/>
              </a:rPr>
              <a:t> di Pavia)</a:t>
            </a:r>
          </a:p>
          <a:p>
            <a:endParaRPr lang="en-US" sz="1600" b="1" i="1" dirty="0">
              <a:latin typeface="+mn-lt"/>
            </a:endParaRPr>
          </a:p>
          <a:p>
            <a:r>
              <a:rPr lang="en-US" sz="1600" dirty="0">
                <a:latin typeface="+mn-lt"/>
              </a:rPr>
              <a:t>It is certainly an interesting quantity, precisely because it vanishes in the independent nucleon picture of the deuteron. </a:t>
            </a:r>
          </a:p>
          <a:p>
            <a:pPr algn="r"/>
            <a:r>
              <a:rPr lang="en-US" sz="1600" b="1" i="1" dirty="0">
                <a:solidFill>
                  <a:srgbClr val="0000FF"/>
                </a:solidFill>
                <a:latin typeface="+mn-lt"/>
              </a:rPr>
              <a:t>						        Elliot Leader (Imperial College of London)</a:t>
            </a:r>
          </a:p>
        </p:txBody>
      </p:sp>
    </p:spTree>
    <p:extLst>
      <p:ext uri="{BB962C8B-B14F-4D97-AF65-F5344CB8AC3E}">
        <p14:creationId xmlns:p14="http://schemas.microsoft.com/office/powerpoint/2010/main" val="36318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Data from HERMES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009273"/>
            <a:ext cx="7704667" cy="490494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27.6 </a:t>
            </a:r>
            <a:r>
              <a:rPr lang="en-US" dirty="0" err="1" smtClean="0"/>
              <a:t>GeV</a:t>
            </a:r>
            <a:r>
              <a:rPr lang="en-US" dirty="0" smtClean="0"/>
              <a:t> Positrons</a:t>
            </a:r>
          </a:p>
          <a:p>
            <a:r>
              <a:rPr lang="en-US" dirty="0" smtClean="0"/>
              <a:t>Internal Gas Target</a:t>
            </a:r>
          </a:p>
          <a:p>
            <a:pPr lvl="1"/>
            <a:r>
              <a:rPr lang="en-US" dirty="0" smtClean="0"/>
              <a:t>~Pure tensor polarization</a:t>
            </a:r>
            <a:br>
              <a:rPr lang="en-US" dirty="0" smtClean="0"/>
            </a:br>
            <a:r>
              <a:rPr lang="en-US" dirty="0" smtClean="0"/>
              <a:t>with little vector component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429" y="1204660"/>
            <a:ext cx="3898271" cy="3871161"/>
          </a:xfrm>
          <a:prstGeom prst="rect">
            <a:avLst/>
          </a:prstGeom>
        </p:spPr>
      </p:pic>
      <p:pic>
        <p:nvPicPr>
          <p:cNvPr id="8" name="Picture 3" descr="input%pics%hera_2002.eps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8" y="1502771"/>
            <a:ext cx="454342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27030" y="5281864"/>
            <a:ext cx="30239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0.01 &lt; </a:t>
            </a:r>
            <a:r>
              <a:rPr lang="en-US" sz="2800" dirty="0" smtClean="0">
                <a:solidFill>
                  <a:srgbClr val="0070C0"/>
                </a:solidFill>
              </a:rPr>
              <a:t>&lt;</a:t>
            </a:r>
            <a:r>
              <a:rPr lang="en-US" sz="2800" i="1" dirty="0" smtClean="0">
                <a:solidFill>
                  <a:srgbClr val="0070C0"/>
                </a:solidFill>
              </a:rPr>
              <a:t>x</a:t>
            </a:r>
            <a:r>
              <a:rPr lang="en-US" sz="2800" dirty="0" smtClean="0">
                <a:solidFill>
                  <a:srgbClr val="0070C0"/>
                </a:solidFill>
              </a:rPr>
              <a:t>&gt;</a:t>
            </a:r>
            <a:r>
              <a:rPr lang="en-US" sz="2800" dirty="0" smtClean="0"/>
              <a:t> &lt; 0.45</a:t>
            </a:r>
          </a:p>
          <a:p>
            <a:endParaRPr lang="en-US" sz="2800" dirty="0"/>
          </a:p>
          <a:p>
            <a:r>
              <a:rPr lang="en-US" sz="2800" dirty="0" smtClean="0"/>
              <a:t>0.5 &lt; </a:t>
            </a:r>
            <a:r>
              <a:rPr lang="en-US" sz="2800" dirty="0" smtClean="0">
                <a:solidFill>
                  <a:srgbClr val="0070C0"/>
                </a:solidFill>
              </a:rPr>
              <a:t>&lt;</a:t>
            </a:r>
            <a:r>
              <a:rPr lang="en-US" sz="2800" i="1" dirty="0" smtClean="0">
                <a:solidFill>
                  <a:srgbClr val="0070C0"/>
                </a:solidFill>
              </a:rPr>
              <a:t>Q</a:t>
            </a:r>
            <a:r>
              <a:rPr lang="en-US" sz="2800" baseline="30000" dirty="0" smtClean="0">
                <a:solidFill>
                  <a:srgbClr val="0070C0"/>
                </a:solidFill>
              </a:rPr>
              <a:t>2</a:t>
            </a:r>
            <a:r>
              <a:rPr lang="en-US" sz="2800" dirty="0" smtClean="0">
                <a:solidFill>
                  <a:srgbClr val="0070C0"/>
                </a:solidFill>
              </a:rPr>
              <a:t>&gt;</a:t>
            </a:r>
            <a:r>
              <a:rPr lang="en-US" sz="2800" dirty="0" smtClean="0"/>
              <a:t> &lt; 5 GeV</a:t>
            </a:r>
            <a:r>
              <a:rPr lang="en-US" sz="2800" baseline="30000" dirty="0" smtClean="0"/>
              <a:t>2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19077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02" y="1561697"/>
            <a:ext cx="5838722" cy="4461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Data from HERMES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065" y="6261796"/>
            <a:ext cx="3855904" cy="466823"/>
          </a:xfrm>
        </p:spPr>
        <p:txBody>
          <a:bodyPr/>
          <a:lstStyle/>
          <a:p>
            <a:r>
              <a:rPr lang="en-US" dirty="0" smtClean="0"/>
              <a:t>PRL </a:t>
            </a:r>
            <a:r>
              <a:rPr lang="en-US" b="1" dirty="0" smtClean="0"/>
              <a:t>95</a:t>
            </a:r>
            <a:r>
              <a:rPr lang="en-US" dirty="0" smtClean="0"/>
              <a:t>, 242001 (2005)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156" y="2962202"/>
            <a:ext cx="3191766" cy="124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986516"/>
              </p:ext>
            </p:extLst>
          </p:nvPr>
        </p:nvGraphicFramePr>
        <p:xfrm>
          <a:off x="924909" y="0"/>
          <a:ext cx="7872248" cy="6936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6124"/>
                <a:gridCol w="3936124"/>
              </a:tblGrid>
              <a:tr h="924257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4000" b="0" i="1" u="none" strike="noStrike" kern="1200" cap="none" spc="0" normalizeH="0" baseline="0" noProof="0" dirty="0" smtClean="0">
                          <a:ln w="3175" cmpd="sng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b</a:t>
                      </a:r>
                      <a:r>
                        <a:rPr kumimoji="0" lang="en-US" sz="4000" b="0" i="0" u="none" strike="noStrike" kern="1200" cap="none" spc="0" normalizeH="0" baseline="-25000" noProof="0" dirty="0" smtClean="0">
                          <a:ln w="3175" cmpd="sng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 w="3175" cmpd="sng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Collaboration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00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K. </a:t>
                      </a:r>
                      <a:r>
                        <a:rPr lang="en-US" sz="1400" dirty="0" err="1" smtClean="0"/>
                        <a:t>Allada</a:t>
                      </a:r>
                      <a:r>
                        <a:rPr lang="en-US" sz="1400" dirty="0" smtClean="0"/>
                        <a:t>, A. </a:t>
                      </a:r>
                      <a:r>
                        <a:rPr lang="en-US" sz="1400" dirty="0" err="1" smtClean="0"/>
                        <a:t>Camsonne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i="1" dirty="0" smtClean="0"/>
                        <a:t>J.-P. Chen</a:t>
                      </a:r>
                      <a:r>
                        <a:rPr lang="en-US" sz="1400" dirty="0" smtClean="0"/>
                        <a:t>, A. </a:t>
                      </a:r>
                      <a:r>
                        <a:rPr lang="en-US" sz="1400" dirty="0" err="1" smtClean="0"/>
                        <a:t>Deur</a:t>
                      </a:r>
                      <a:r>
                        <a:rPr lang="en-US" sz="1400" dirty="0" smtClean="0"/>
                        <a:t>, D. Gaskell, M. Jones, C. Keith, J. Piece, </a:t>
                      </a:r>
                      <a:r>
                        <a:rPr lang="en-US" sz="1400" i="1" dirty="0" smtClean="0"/>
                        <a:t>P. </a:t>
                      </a:r>
                      <a:r>
                        <a:rPr lang="en-US" sz="1400" i="1" dirty="0" err="1" smtClean="0"/>
                        <a:t>Solvignon</a:t>
                      </a:r>
                      <a:r>
                        <a:rPr lang="en-US" sz="1400" i="0" dirty="0" smtClean="0"/>
                        <a:t>, S. Wood, J. Zhang</a:t>
                      </a:r>
                    </a:p>
                    <a:p>
                      <a:pPr algn="ctr"/>
                      <a:r>
                        <a:rPr lang="en-US" sz="1400" b="1" i="0" dirty="0" smtClean="0"/>
                        <a:t>Jefferson</a:t>
                      </a:r>
                      <a:r>
                        <a:rPr lang="en-US" sz="1400" b="1" i="0" baseline="0" dirty="0" smtClean="0"/>
                        <a:t> Lab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O. </a:t>
                      </a:r>
                      <a:r>
                        <a:rPr lang="en-US" sz="1400" i="1" dirty="0" err="1" smtClean="0"/>
                        <a:t>Rondon</a:t>
                      </a:r>
                      <a:r>
                        <a:rPr lang="en-US" sz="1400" i="1" dirty="0" smtClean="0"/>
                        <a:t> </a:t>
                      </a:r>
                      <a:r>
                        <a:rPr lang="en-US" sz="1400" i="1" dirty="0" err="1" smtClean="0"/>
                        <a:t>Aramayo</a:t>
                      </a:r>
                      <a:r>
                        <a:rPr lang="en-US" sz="1400" i="0" dirty="0" smtClean="0"/>
                        <a:t>,</a:t>
                      </a:r>
                      <a:r>
                        <a:rPr lang="en-US" sz="1400" i="0" baseline="0" dirty="0" smtClean="0"/>
                        <a:t> D. </a:t>
                      </a:r>
                      <a:r>
                        <a:rPr lang="en-US" sz="1400" i="0" baseline="0" dirty="0" err="1" smtClean="0"/>
                        <a:t>Crabb</a:t>
                      </a:r>
                      <a:r>
                        <a:rPr lang="en-US" sz="1400" i="0" baseline="0" dirty="0" smtClean="0"/>
                        <a:t>, D. B. Day, C. </a:t>
                      </a:r>
                      <a:r>
                        <a:rPr lang="en-US" sz="1400" i="0" baseline="0" dirty="0" err="1" smtClean="0"/>
                        <a:t>Hanretty</a:t>
                      </a:r>
                      <a:r>
                        <a:rPr lang="en-US" sz="1400" i="0" baseline="0" dirty="0" smtClean="0"/>
                        <a:t>, </a:t>
                      </a:r>
                      <a:r>
                        <a:rPr lang="en-US" sz="1400" i="1" baseline="0" dirty="0" smtClean="0"/>
                        <a:t>D. Keller</a:t>
                      </a:r>
                      <a:r>
                        <a:rPr lang="en-US" sz="1400" i="0" baseline="0" dirty="0" smtClean="0"/>
                        <a:t>, R. Lindgren, S. </a:t>
                      </a:r>
                      <a:r>
                        <a:rPr lang="en-US" sz="1400" i="0" baseline="0" dirty="0" err="1" smtClean="0"/>
                        <a:t>Liuti</a:t>
                      </a:r>
                      <a:r>
                        <a:rPr lang="en-US" sz="1400" i="0" baseline="0" dirty="0" smtClean="0"/>
                        <a:t>, B. </a:t>
                      </a:r>
                      <a:r>
                        <a:rPr lang="en-US" sz="1400" i="0" baseline="0" dirty="0" err="1" smtClean="0"/>
                        <a:t>Norum</a:t>
                      </a:r>
                      <a:r>
                        <a:rPr lang="en-US" sz="1400" i="0" baseline="0" dirty="0" smtClean="0"/>
                        <a:t>, </a:t>
                      </a:r>
                      <a:r>
                        <a:rPr lang="en-US" sz="1400" i="0" baseline="0" dirty="0" err="1" smtClean="0"/>
                        <a:t>Zhihong</a:t>
                      </a:r>
                      <a:r>
                        <a:rPr lang="en-US" sz="1400" i="0" baseline="0" dirty="0" smtClean="0"/>
                        <a:t> Ye, X. </a:t>
                      </a:r>
                      <a:r>
                        <a:rPr lang="en-US" sz="1400" i="0" baseline="0" dirty="0" err="1" smtClean="0"/>
                        <a:t>Zheng</a:t>
                      </a:r>
                      <a:endParaRPr lang="en-US" sz="1400" i="0" baseline="0" dirty="0" smtClean="0"/>
                    </a:p>
                    <a:p>
                      <a:pPr algn="ctr"/>
                      <a:r>
                        <a:rPr lang="en-US" sz="1400" b="1" i="0" baseline="0" dirty="0" smtClean="0"/>
                        <a:t>University of Virginia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43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/>
                        <a:t>T. </a:t>
                      </a:r>
                      <a:r>
                        <a:rPr lang="en-US" sz="1400" b="0" i="0" dirty="0" err="1" smtClean="0"/>
                        <a:t>Badman</a:t>
                      </a:r>
                      <a:r>
                        <a:rPr lang="en-US" sz="1400" b="0" i="0" dirty="0" smtClean="0"/>
                        <a:t>, J. </a:t>
                      </a:r>
                      <a:r>
                        <a:rPr lang="en-US" sz="1400" b="0" i="0" dirty="0" err="1" smtClean="0"/>
                        <a:t>Calarco</a:t>
                      </a:r>
                      <a:r>
                        <a:rPr lang="en-US" sz="1400" b="0" i="0" dirty="0" smtClean="0"/>
                        <a:t>,</a:t>
                      </a:r>
                      <a:r>
                        <a:rPr lang="en-US" sz="1400" b="0" i="0" baseline="0" dirty="0" smtClean="0"/>
                        <a:t> J. Dawson, S. Phillips, </a:t>
                      </a:r>
                      <a:r>
                        <a:rPr lang="en-US" sz="1400" b="0" i="1" baseline="0" dirty="0" smtClean="0"/>
                        <a:t>E. Long</a:t>
                      </a:r>
                      <a:r>
                        <a:rPr lang="en-US" sz="1400" b="0" i="0" baseline="0" dirty="0" smtClean="0"/>
                        <a:t>, </a:t>
                      </a:r>
                      <a:r>
                        <a:rPr lang="en-US" sz="1400" b="0" i="1" baseline="0" dirty="0" smtClean="0"/>
                        <a:t>K. </a:t>
                      </a:r>
                      <a:r>
                        <a:rPr lang="en-US" sz="1400" b="0" i="1" baseline="0" dirty="0" err="1" smtClean="0"/>
                        <a:t>Slifer</a:t>
                      </a:r>
                      <a:r>
                        <a:rPr lang="en-US" sz="1400" b="0" i="0" baseline="0" dirty="0" smtClean="0"/>
                        <a:t>, R. Zielinski</a:t>
                      </a:r>
                    </a:p>
                    <a:p>
                      <a:pPr algn="ctr"/>
                      <a:r>
                        <a:rPr lang="en-US" sz="1400" b="1" i="0" baseline="0" dirty="0" smtClean="0"/>
                        <a:t>University of New Hampshire</a:t>
                      </a:r>
                      <a:endParaRPr lang="en-US" sz="1400" b="1" i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W.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Bertozzi</a:t>
                      </a:r>
                      <a:r>
                        <a:rPr lang="en-US" sz="1400" baseline="0" dirty="0" smtClean="0"/>
                        <a:t>, S. </a:t>
                      </a:r>
                      <a:r>
                        <a:rPr lang="en-US" sz="1400" baseline="0" dirty="0" err="1" smtClean="0"/>
                        <a:t>Gilad</a:t>
                      </a:r>
                      <a:r>
                        <a:rPr lang="en-US" sz="1400" baseline="0" dirty="0" smtClean="0"/>
                        <a:t>, J. Huang, A. Kelleher, V. </a:t>
                      </a:r>
                      <a:r>
                        <a:rPr lang="en-US" sz="1400" baseline="0" dirty="0" err="1" smtClean="0"/>
                        <a:t>Sulkosky</a:t>
                      </a:r>
                      <a:endParaRPr lang="en-US" sz="1400" baseline="0" dirty="0" smtClean="0"/>
                    </a:p>
                    <a:p>
                      <a:pPr algn="ctr"/>
                      <a:r>
                        <a:rPr lang="en-US" sz="1400" b="1" baseline="0" dirty="0" smtClean="0"/>
                        <a:t>MIT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92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N.</a:t>
                      </a:r>
                      <a:r>
                        <a:rPr lang="en-US" sz="1400" i="1" baseline="0" dirty="0" smtClean="0"/>
                        <a:t> </a:t>
                      </a:r>
                      <a:r>
                        <a:rPr lang="en-US" sz="1400" i="1" baseline="0" dirty="0" err="1" smtClean="0"/>
                        <a:t>Kalantarians</a:t>
                      </a:r>
                      <a:endParaRPr lang="en-US" sz="1400" i="1" baseline="0" dirty="0" smtClean="0"/>
                    </a:p>
                    <a:p>
                      <a:pPr algn="ctr"/>
                      <a:r>
                        <a:rPr lang="en-US" sz="1400" b="1" i="0" baseline="0" dirty="0" smtClean="0"/>
                        <a:t>Hampton University</a:t>
                      </a:r>
                      <a:endParaRPr lang="en-US" sz="1400" b="1" i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G. Ron</a:t>
                      </a:r>
                    </a:p>
                    <a:p>
                      <a:pPr algn="ctr"/>
                      <a:r>
                        <a:rPr lang="en-US" sz="1400" b="1" dirty="0" smtClean="0"/>
                        <a:t>Hebrew</a:t>
                      </a:r>
                      <a:r>
                        <a:rPr lang="en-US" sz="1400" b="1" baseline="0" dirty="0" smtClean="0"/>
                        <a:t> University of Jerusalem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J. Dunne, D. Dutta</a:t>
                      </a:r>
                    </a:p>
                    <a:p>
                      <a:pPr algn="ctr"/>
                      <a:r>
                        <a:rPr lang="en-US" sz="1400" b="1" dirty="0" smtClean="0"/>
                        <a:t>Mississippi</a:t>
                      </a:r>
                      <a:r>
                        <a:rPr lang="en-US" sz="1400" b="1" baseline="0" dirty="0" smtClean="0"/>
                        <a:t> State University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K. </a:t>
                      </a:r>
                      <a:r>
                        <a:rPr lang="en-US" sz="1400" dirty="0" err="1" smtClean="0"/>
                        <a:t>Adhikari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b="1" dirty="0" smtClean="0"/>
                        <a:t>Old</a:t>
                      </a:r>
                      <a:r>
                        <a:rPr lang="en-US" sz="1400" b="1" baseline="0" dirty="0" smtClean="0"/>
                        <a:t> Dominion University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35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R. Gilman</a:t>
                      </a:r>
                    </a:p>
                    <a:p>
                      <a:pPr algn="ctr"/>
                      <a:r>
                        <a:rPr lang="en-US" sz="1400" b="1" dirty="0" smtClean="0"/>
                        <a:t>Rutgers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Seonho</a:t>
                      </a:r>
                      <a:r>
                        <a:rPr lang="en-US" sz="1400" dirty="0" smtClean="0"/>
                        <a:t> Choi, </a:t>
                      </a:r>
                      <a:r>
                        <a:rPr lang="en-US" sz="1400" dirty="0" err="1" smtClean="0"/>
                        <a:t>Hoyoung</a:t>
                      </a:r>
                      <a:r>
                        <a:rPr lang="en-US" sz="1400" baseline="0" dirty="0" smtClean="0"/>
                        <a:t> Kang, </a:t>
                      </a:r>
                      <a:r>
                        <a:rPr lang="en-US" sz="1400" baseline="0" dirty="0" err="1" smtClean="0"/>
                        <a:t>Hyekoo</a:t>
                      </a:r>
                      <a:r>
                        <a:rPr lang="en-US" sz="1400" baseline="0" dirty="0" smtClean="0"/>
                        <a:t> Kang, </a:t>
                      </a:r>
                      <a:r>
                        <a:rPr lang="en-US" sz="1400" baseline="0" dirty="0" err="1" smtClean="0"/>
                        <a:t>Yoomin</a:t>
                      </a:r>
                      <a:r>
                        <a:rPr lang="en-US" sz="1400" baseline="0" dirty="0" smtClean="0"/>
                        <a:t> Oh</a:t>
                      </a:r>
                    </a:p>
                    <a:p>
                      <a:pPr algn="ctr"/>
                      <a:r>
                        <a:rPr lang="en-US" sz="1400" b="1" baseline="0" dirty="0" smtClean="0"/>
                        <a:t>Seoul National University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H. P .Cheng, H.</a:t>
                      </a:r>
                      <a:r>
                        <a:rPr lang="en-US" sz="1400" baseline="0" dirty="0" smtClean="0"/>
                        <a:t> J. Lu, X. H. Yan</a:t>
                      </a:r>
                    </a:p>
                    <a:p>
                      <a:pPr algn="ctr"/>
                      <a:r>
                        <a:rPr lang="en-US" sz="1400" b="1" baseline="0" dirty="0" err="1" smtClean="0"/>
                        <a:t>Huangshan</a:t>
                      </a:r>
                      <a:r>
                        <a:rPr lang="en-US" sz="1400" b="1" baseline="0" dirty="0" smtClean="0"/>
                        <a:t> University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Y. X. Ye, P. J. Zhu</a:t>
                      </a:r>
                    </a:p>
                    <a:p>
                      <a:pPr algn="ctr"/>
                      <a:r>
                        <a:rPr lang="en-US" sz="1400" b="1" dirty="0" smtClean="0"/>
                        <a:t>University of Science and Technology of China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B. T. Hu, Y. Zhang</a:t>
                      </a:r>
                    </a:p>
                    <a:p>
                      <a:pPr algn="ctr"/>
                      <a:r>
                        <a:rPr lang="en-US" sz="1400" b="1" dirty="0" smtClean="0"/>
                        <a:t>Lanzhou University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Abdellah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Ahmidouch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b="1" dirty="0" smtClean="0"/>
                        <a:t>North Carolina A&amp;T State University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Caroline </a:t>
                      </a:r>
                      <a:r>
                        <a:rPr lang="en-US" sz="1400" dirty="0" err="1" smtClean="0"/>
                        <a:t>Riedl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b="1" dirty="0" smtClean="0"/>
                        <a:t>DESY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57179" y="1261241"/>
            <a:ext cx="24323" cy="51080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Data from HERMES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07" y="1561699"/>
            <a:ext cx="5838722" cy="446172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488824" y="1094874"/>
            <a:ext cx="2655176" cy="490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Kumano fit to the data</a:t>
            </a:r>
          </a:p>
          <a:p>
            <a:r>
              <a:rPr lang="en-US" dirty="0" smtClean="0"/>
              <a:t>Requires tensor-polarized sea for best 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1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Data from HERMES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488824" y="1094874"/>
            <a:ext cx="2655176" cy="490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All conventional </a:t>
            </a:r>
            <a:r>
              <a:rPr lang="en-US" b="1" dirty="0" smtClean="0"/>
              <a:t>models predict small or vanishing values of </a:t>
            </a:r>
            <a:r>
              <a:rPr lang="en-US" b="1" i="1" dirty="0" smtClean="0"/>
              <a:t>b</a:t>
            </a:r>
            <a:r>
              <a:rPr lang="en-US" b="1" baseline="-25000" dirty="0" smtClean="0"/>
              <a:t>1</a:t>
            </a:r>
            <a:r>
              <a:rPr lang="en-US" dirty="0" smtClean="0"/>
              <a:t> in contrast with the HERMES data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3" y="1566041"/>
            <a:ext cx="5835252" cy="44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Data from HERMES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488824" y="1094874"/>
            <a:ext cx="2655176" cy="490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All conventional </a:t>
            </a:r>
            <a:r>
              <a:rPr lang="en-US" b="1" dirty="0" smtClean="0"/>
              <a:t>models predict small or vanishing values of </a:t>
            </a:r>
            <a:r>
              <a:rPr lang="en-US" b="1" i="1" dirty="0" smtClean="0"/>
              <a:t>b</a:t>
            </a:r>
            <a:r>
              <a:rPr lang="en-US" b="1" baseline="-25000" dirty="0" smtClean="0"/>
              <a:t>1</a:t>
            </a:r>
            <a:r>
              <a:rPr lang="en-US" dirty="0" smtClean="0"/>
              <a:t> in contrast with the HERMES data</a:t>
            </a:r>
          </a:p>
          <a:p>
            <a:r>
              <a:rPr lang="en-US" dirty="0" smtClean="0"/>
              <a:t>Any measurement of a 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&lt;0 indicates exotic physics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3" y="1566041"/>
            <a:ext cx="5835252" cy="44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Close-Kumano Sum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962670"/>
            <a:ext cx="7704667" cy="576312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Satisfied for an unpolarized sea</a:t>
            </a:r>
          </a:p>
          <a:p>
            <a:r>
              <a:rPr lang="en-US" dirty="0" smtClean="0"/>
              <a:t>Deviations from zero: </a:t>
            </a:r>
          </a:p>
          <a:p>
            <a:pPr lvl="1"/>
            <a:r>
              <a:rPr lang="en-US" dirty="0" smtClean="0"/>
              <a:t>Good signature of exotic effects in the deuteron wave function</a:t>
            </a:r>
          </a:p>
          <a:p>
            <a:pPr lvl="1"/>
            <a:r>
              <a:rPr lang="en-US" dirty="0" smtClean="0"/>
              <a:t>Khan &amp; </a:t>
            </a:r>
            <a:r>
              <a:rPr lang="en-US" dirty="0" err="1" smtClean="0"/>
              <a:t>Hoodbhoy</a:t>
            </a:r>
            <a:r>
              <a:rPr lang="en-US" dirty="0" smtClean="0"/>
              <a:t>, PRC 44, 1219 (1991)</a:t>
            </a:r>
          </a:p>
          <a:p>
            <a:pPr lvl="2"/>
            <a:r>
              <a:rPr lang="en-US" dirty="0" smtClean="0"/>
              <a:t>Relativistic convolution model with binding: -6.7 × 10</a:t>
            </a:r>
            <a:r>
              <a:rPr lang="en-US" baseline="30000" dirty="0" smtClean="0"/>
              <a:t>-4</a:t>
            </a:r>
            <a:br>
              <a:rPr lang="en-US" baseline="30000" dirty="0" smtClean="0"/>
            </a:br>
            <a:endParaRPr lang="en-US" dirty="0"/>
          </a:p>
          <a:p>
            <a:r>
              <a:rPr lang="en-US" dirty="0" smtClean="0"/>
              <a:t>HERMES Result</a:t>
            </a:r>
          </a:p>
          <a:p>
            <a:endParaRPr lang="en-US" dirty="0" smtClean="0"/>
          </a:p>
          <a:p>
            <a:endParaRPr lang="en-US" dirty="0"/>
          </a:p>
          <a:p>
            <a:pPr lvl="6"/>
            <a:r>
              <a:rPr lang="en-US" sz="2000" dirty="0" smtClean="0"/>
              <a:t>2.2</a:t>
            </a:r>
            <a:r>
              <a:rPr lang="el-GR" sz="2000" dirty="0" smtClean="0"/>
              <a:t>σ</a:t>
            </a:r>
            <a:r>
              <a:rPr lang="en-US" sz="2000" dirty="0" smtClean="0"/>
              <a:t> difference from zero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44" y="640477"/>
            <a:ext cx="6739313" cy="2426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42" y="3731963"/>
            <a:ext cx="6126648" cy="220565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771142" y="4264160"/>
            <a:ext cx="6126648" cy="11336"/>
          </a:xfrm>
          <a:prstGeom prst="line">
            <a:avLst/>
          </a:prstGeom>
          <a:ln w="19050">
            <a:solidFill>
              <a:srgbClr val="30A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43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Jefferson Lab</a:t>
            </a:r>
            <a:br>
              <a:rPr lang="en-US" dirty="0" smtClean="0"/>
            </a:br>
            <a:r>
              <a:rPr lang="en-US" dirty="0" smtClean="0"/>
              <a:t>Experimental Set-up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094874"/>
            <a:ext cx="7704667" cy="2011883"/>
          </a:xfrm>
        </p:spPr>
        <p:txBody>
          <a:bodyPr/>
          <a:lstStyle/>
          <a:p>
            <a:r>
              <a:rPr lang="en-US" dirty="0" smtClean="0"/>
              <a:t>Unpolarized Beam</a:t>
            </a:r>
          </a:p>
          <a:p>
            <a:pPr lvl="1"/>
            <a:r>
              <a:rPr lang="en-US" dirty="0" smtClean="0"/>
              <a:t>Polarized beam will be spin-averaged to isolate 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</a:p>
          <a:p>
            <a:r>
              <a:rPr lang="en-US" dirty="0" err="1" smtClean="0"/>
              <a:t>UVa</a:t>
            </a:r>
            <a:r>
              <a:rPr lang="en-US" dirty="0" smtClean="0"/>
              <a:t>/</a:t>
            </a:r>
            <a:r>
              <a:rPr lang="en-US" dirty="0" err="1" smtClean="0"/>
              <a:t>JLab</a:t>
            </a:r>
            <a:r>
              <a:rPr lang="en-US" dirty="0" smtClean="0"/>
              <a:t> Polarized Target</a:t>
            </a:r>
          </a:p>
          <a:p>
            <a:pPr lvl="1"/>
            <a:r>
              <a:rPr lang="en-US" dirty="0" smtClean="0"/>
              <a:t>Longitudinal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1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094874"/>
            <a:ext cx="7704667" cy="2011883"/>
          </a:xfrm>
        </p:spPr>
        <p:txBody>
          <a:bodyPr/>
          <a:lstStyle/>
          <a:p>
            <a:r>
              <a:rPr lang="en-US" dirty="0" smtClean="0"/>
              <a:t>Unpolarized Beam</a:t>
            </a:r>
          </a:p>
          <a:p>
            <a:pPr lvl="1"/>
            <a:r>
              <a:rPr lang="en-US" dirty="0" smtClean="0"/>
              <a:t>Polarized beam will be spin-averaged to isolate 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</a:p>
          <a:p>
            <a:r>
              <a:rPr lang="en-US" dirty="0" err="1" smtClean="0"/>
              <a:t>UVa</a:t>
            </a:r>
            <a:r>
              <a:rPr lang="en-US" dirty="0" smtClean="0"/>
              <a:t>/</a:t>
            </a:r>
            <a:r>
              <a:rPr lang="en-US" dirty="0" err="1" smtClean="0"/>
              <a:t>JLab</a:t>
            </a:r>
            <a:r>
              <a:rPr lang="en-US" dirty="0" smtClean="0"/>
              <a:t> Polarized Target</a:t>
            </a:r>
          </a:p>
          <a:p>
            <a:pPr lvl="1"/>
            <a:r>
              <a:rPr lang="en-US" dirty="0" smtClean="0"/>
              <a:t>Longitudinal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11073" y="3200687"/>
            <a:ext cx="5658733" cy="3451829"/>
            <a:chOff x="1911073" y="3101534"/>
            <a:chExt cx="5658733" cy="3451829"/>
          </a:xfrm>
        </p:grpSpPr>
        <p:sp>
          <p:nvSpPr>
            <p:cNvPr id="5" name="Rounded Rectangle 15"/>
            <p:cNvSpPr>
              <a:spLocks noChangeArrowheads="1"/>
            </p:cNvSpPr>
            <p:nvPr/>
          </p:nvSpPr>
          <p:spPr bwMode="auto">
            <a:xfrm>
              <a:off x="1911073" y="3101534"/>
              <a:ext cx="5658733" cy="3451829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30ACE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17" b="69810"/>
            <a:stretch/>
          </p:blipFill>
          <p:spPr>
            <a:xfrm>
              <a:off x="2548461" y="3407759"/>
              <a:ext cx="4383955" cy="82296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97" b="35853"/>
            <a:stretch/>
          </p:blipFill>
          <p:spPr>
            <a:xfrm>
              <a:off x="2747732" y="4409944"/>
              <a:ext cx="3985414" cy="8229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6" t="73899" r="476" b="3158"/>
            <a:stretch/>
          </p:blipFill>
          <p:spPr>
            <a:xfrm>
              <a:off x="2841759" y="5412129"/>
              <a:ext cx="3985414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943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C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5" descr="Screen shot 2011-08-21 at 9.20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865" y="1438510"/>
            <a:ext cx="6421202" cy="487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06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C </a:t>
            </a:r>
            <a:r>
              <a:rPr lang="en-US" dirty="0" err="1" smtClean="0"/>
              <a:t>Beamline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6" name="Straight Connector 6"/>
          <p:cNvCxnSpPr>
            <a:cxnSpLocks noChangeShapeType="1"/>
          </p:cNvCxnSpPr>
          <p:nvPr/>
        </p:nvCxnSpPr>
        <p:spPr bwMode="auto">
          <a:xfrm>
            <a:off x="1380233" y="3612918"/>
            <a:ext cx="6439463" cy="0"/>
          </a:xfrm>
          <a:prstGeom prst="line">
            <a:avLst/>
          </a:prstGeom>
          <a:noFill/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23"/>
          <p:cNvSpPr txBox="1">
            <a:spLocks noChangeArrowheads="1"/>
          </p:cNvSpPr>
          <p:nvPr/>
        </p:nvSpPr>
        <p:spPr bwMode="auto">
          <a:xfrm rot="19265500">
            <a:off x="5686901" y="2443432"/>
            <a:ext cx="848230" cy="4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 smtClean="0">
                <a:latin typeface="+mn-lt"/>
              </a:rPr>
              <a:t>SHMS</a:t>
            </a:r>
            <a:endParaRPr lang="en-US" baseline="30000" dirty="0">
              <a:latin typeface="+mn-lt"/>
            </a:endParaRPr>
          </a:p>
        </p:txBody>
      </p:sp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4065859" y="3761955"/>
            <a:ext cx="1165561" cy="7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 smtClean="0">
                <a:latin typeface="+mn-lt"/>
              </a:rPr>
              <a:t>Polarized</a:t>
            </a:r>
          </a:p>
          <a:p>
            <a:r>
              <a:rPr lang="en-US" dirty="0" smtClean="0">
                <a:latin typeface="+mn-lt"/>
              </a:rPr>
              <a:t>Target</a:t>
            </a:r>
            <a:endParaRPr lang="en-US" dirty="0">
              <a:latin typeface="+mn-lt"/>
            </a:endParaRPr>
          </a:p>
        </p:txBody>
      </p:sp>
      <p:sp>
        <p:nvSpPr>
          <p:cNvPr id="10" name="TextBox 26"/>
          <p:cNvSpPr txBox="1">
            <a:spLocks noChangeArrowheads="1"/>
          </p:cNvSpPr>
          <p:nvPr/>
        </p:nvSpPr>
        <p:spPr bwMode="auto">
          <a:xfrm rot="1904859">
            <a:off x="6060005" y="4372890"/>
            <a:ext cx="707166" cy="4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 smtClean="0">
                <a:latin typeface="+mn-lt"/>
              </a:rPr>
              <a:t>HMS</a:t>
            </a:r>
            <a:endParaRPr lang="en-US" baseline="30000" dirty="0">
              <a:latin typeface="+mn-lt"/>
            </a:endParaRPr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2505086" y="3494633"/>
            <a:ext cx="138355" cy="251357"/>
          </a:xfrm>
          <a:prstGeom prst="rect">
            <a:avLst/>
          </a:prstGeom>
          <a:solidFill>
            <a:srgbClr val="30ACEC"/>
          </a:solidFill>
          <a:ln>
            <a:noFill/>
          </a:ln>
          <a:extLst/>
        </p:spPr>
        <p:txBody>
          <a:bodyPr wrap="none" lIns="91401" tIns="45702" rIns="91401" bIns="45702">
            <a:spAutoFit/>
          </a:bodyPr>
          <a:lstStyle>
            <a:lvl1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4" name="TextBox 30"/>
          <p:cNvSpPr txBox="1">
            <a:spLocks noChangeArrowheads="1"/>
          </p:cNvSpPr>
          <p:nvPr/>
        </p:nvSpPr>
        <p:spPr bwMode="auto">
          <a:xfrm>
            <a:off x="2198563" y="2799528"/>
            <a:ext cx="870672" cy="7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dirty="0">
                <a:latin typeface="+mn-lt"/>
              </a:rPr>
              <a:t>Slow</a:t>
            </a:r>
          </a:p>
          <a:p>
            <a:r>
              <a:rPr lang="en-US" dirty="0">
                <a:latin typeface="+mn-lt"/>
              </a:rPr>
              <a:t>Raster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 rot="19194947">
            <a:off x="5032763" y="2420436"/>
            <a:ext cx="2061007" cy="52045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 rot="1830035">
            <a:off x="5146070" y="4166659"/>
            <a:ext cx="2061007" cy="52045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8" name="Oval 23"/>
          <p:cNvSpPr>
            <a:spLocks noChangeArrowheads="1"/>
          </p:cNvSpPr>
          <p:nvPr/>
        </p:nvSpPr>
        <p:spPr bwMode="auto">
          <a:xfrm>
            <a:off x="4635369" y="3362942"/>
            <a:ext cx="515252" cy="4684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1879722" y="3499893"/>
            <a:ext cx="138355" cy="251357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 lIns="91401" tIns="45702" rIns="91401" bIns="45702">
            <a:spAutoFit/>
          </a:bodyPr>
          <a:lstStyle>
            <a:lvl1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25" name="TextBox 30"/>
          <p:cNvSpPr txBox="1">
            <a:spLocks noChangeArrowheads="1"/>
          </p:cNvSpPr>
          <p:nvPr/>
        </p:nvSpPr>
        <p:spPr bwMode="auto">
          <a:xfrm>
            <a:off x="1573199" y="3845311"/>
            <a:ext cx="870672" cy="7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dirty="0" smtClean="0">
                <a:latin typeface="+mn-lt"/>
              </a:rPr>
              <a:t>Fast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Raster</a:t>
            </a:r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5905579" y="3505153"/>
            <a:ext cx="726117" cy="2408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91401" tIns="45702" rIns="91401" bIns="45702">
            <a:spAutoFit/>
          </a:bodyPr>
          <a:lstStyle>
            <a:lvl1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5914126" y="3109581"/>
            <a:ext cx="723196" cy="4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dirty="0" err="1" smtClean="0">
                <a:latin typeface="+mn-lt"/>
              </a:rPr>
              <a:t>Lumi</a:t>
            </a:r>
            <a:endParaRPr lang="en-US" dirty="0">
              <a:latin typeface="+mn-lt"/>
            </a:endParaRPr>
          </a:p>
        </p:txBody>
      </p:sp>
      <p:sp>
        <p:nvSpPr>
          <p:cNvPr id="29" name="Right Bracket 28"/>
          <p:cNvSpPr/>
          <p:nvPr/>
        </p:nvSpPr>
        <p:spPr>
          <a:xfrm>
            <a:off x="7205106" y="3494633"/>
            <a:ext cx="286058" cy="251357"/>
          </a:xfrm>
          <a:prstGeom prst="rightBracke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30"/>
          <p:cNvSpPr txBox="1">
            <a:spLocks noChangeArrowheads="1"/>
          </p:cNvSpPr>
          <p:nvPr/>
        </p:nvSpPr>
        <p:spPr bwMode="auto">
          <a:xfrm>
            <a:off x="6839591" y="2804788"/>
            <a:ext cx="1037385" cy="7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dirty="0" smtClean="0">
                <a:latin typeface="+mn-lt"/>
              </a:rPr>
              <a:t>Faraday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Cup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73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Polarized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033" y="975747"/>
            <a:ext cx="3758975" cy="5395436"/>
          </a:xfrm>
        </p:spPr>
        <p:txBody>
          <a:bodyPr>
            <a:normAutofit/>
          </a:bodyPr>
          <a:lstStyle/>
          <a:p>
            <a:r>
              <a:rPr lang="en-US" dirty="0" smtClean="0"/>
              <a:t>Dynamic Nuclear Polarization of ND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5 Tesla at 1 K</a:t>
            </a:r>
          </a:p>
          <a:p>
            <a:r>
              <a:rPr lang="en-US" dirty="0" smtClean="0"/>
              <a:t>SLAC, </a:t>
            </a:r>
            <a:r>
              <a:rPr lang="en-US" dirty="0" err="1" smtClean="0"/>
              <a:t>G</a:t>
            </a:r>
            <a:r>
              <a:rPr lang="en-US" i="0" baseline="-25000" dirty="0" err="1" smtClean="0">
                <a:latin typeface="+mj-lt"/>
              </a:rPr>
              <a:t>E</a:t>
            </a:r>
            <a:r>
              <a:rPr lang="en-US" baseline="30000" dirty="0" err="1" smtClean="0"/>
              <a:t>n</a:t>
            </a:r>
            <a:r>
              <a:rPr lang="en-US" baseline="30000" dirty="0" smtClean="0"/>
              <a:t> </a:t>
            </a:r>
            <a:r>
              <a:rPr lang="en-US" dirty="0" smtClean="0"/>
              <a:t>(1&amp;2), RSS, SANE, g2p</a:t>
            </a:r>
          </a:p>
          <a:p>
            <a:r>
              <a:rPr lang="en-US" dirty="0" smtClean="0"/>
              <a:t>3cm Target Length</a:t>
            </a:r>
          </a:p>
          <a:p>
            <a:r>
              <a:rPr lang="en-US" i="1" dirty="0" err="1" smtClean="0"/>
              <a:t>p</a:t>
            </a:r>
            <a:r>
              <a:rPr lang="en-US" i="1" baseline="-25000" dirty="0" err="1" smtClean="0"/>
              <a:t>f</a:t>
            </a:r>
            <a:r>
              <a:rPr lang="en-US" dirty="0" smtClean="0"/>
              <a:t> ~ 0.65</a:t>
            </a:r>
          </a:p>
          <a:p>
            <a:r>
              <a:rPr lang="en-US" i="1" dirty="0" err="1" smtClean="0"/>
              <a:t>f</a:t>
            </a:r>
            <a:r>
              <a:rPr lang="en-US" i="1" baseline="-25000" dirty="0" err="1" smtClean="0"/>
              <a:t>dil</a:t>
            </a:r>
            <a:r>
              <a:rPr lang="en-US" dirty="0" smtClean="0"/>
              <a:t> ~ 0.27</a:t>
            </a:r>
          </a:p>
          <a:p>
            <a:r>
              <a:rPr lang="en-US" dirty="0" smtClean="0"/>
              <a:t>Development of a highly-polarized (30%+) tensor deuteron target has far-reaching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5856" r="1267" b="441"/>
          <a:stretch/>
        </p:blipFill>
        <p:spPr>
          <a:xfrm>
            <a:off x="4415292" y="1405335"/>
            <a:ext cx="4507992" cy="4389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37739" y="5873694"/>
            <a:ext cx="268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courtesy of C. Keith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779769"/>
            <a:ext cx="7704667" cy="2494775"/>
          </a:xfrm>
        </p:spPr>
        <p:txBody>
          <a:bodyPr>
            <a:normAutofit/>
          </a:bodyPr>
          <a:lstStyle/>
          <a:p>
            <a:r>
              <a:rPr lang="en-US" dirty="0" smtClean="0"/>
              <a:t>Spin-1 System</a:t>
            </a:r>
          </a:p>
          <a:p>
            <a:r>
              <a:rPr lang="en-US" dirty="0" smtClean="0"/>
              <a:t>Simple testing ground for nuclear and particle physics</a:t>
            </a:r>
          </a:p>
          <a:p>
            <a:r>
              <a:rPr lang="en-US" dirty="0" smtClean="0"/>
              <a:t>Reasonably “easy” to polarize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125417" y="1389997"/>
            <a:ext cx="777875" cy="76358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dirty="0"/>
              <a:t>n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4719142" y="1389997"/>
            <a:ext cx="777875" cy="76358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" name="Left Arrow 11"/>
          <p:cNvSpPr>
            <a:spLocks noChangeArrowheads="1"/>
          </p:cNvSpPr>
          <p:nvPr/>
        </p:nvSpPr>
        <p:spPr bwMode="auto">
          <a:xfrm rot="3432921">
            <a:off x="3907900" y="1236801"/>
            <a:ext cx="1600200" cy="795339"/>
          </a:xfrm>
          <a:prstGeom prst="leftArrow">
            <a:avLst>
              <a:gd name="adj1" fmla="val 50000"/>
              <a:gd name="adj2" fmla="val 49964"/>
            </a:avLst>
          </a:prstGeom>
          <a:solidFill>
            <a:srgbClr val="9999FF">
              <a:alpha val="74117"/>
            </a:srgbClr>
          </a:solidFill>
          <a:ln w="9525">
            <a:solidFill>
              <a:schemeClr val="accent1">
                <a:alpha val="36078"/>
              </a:schemeClr>
            </a:solidFill>
            <a:round/>
            <a:headEnd/>
            <a:tailEnd/>
          </a:ln>
        </p:spPr>
        <p:txBody>
          <a:bodyPr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Deuteron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48" y="3500486"/>
            <a:ext cx="3371480" cy="25295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Polarized Target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8" y="1045943"/>
            <a:ext cx="4728219" cy="39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Tensor Polarization Optimization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84" y="3361532"/>
            <a:ext cx="3011765" cy="29727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05" y="3499568"/>
            <a:ext cx="3057896" cy="2529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1" y="6178104"/>
            <a:ext cx="2823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UVA: 30%  at 5.0T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60718" y="6172851"/>
            <a:ext cx="2880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Born: 20%  at 2.5T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84" y="1018920"/>
            <a:ext cx="3225565" cy="247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1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Tensor Polarization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6897" y="1094874"/>
            <a:ext cx="4219903" cy="3624271"/>
          </a:xfrm>
        </p:spPr>
        <p:txBody>
          <a:bodyPr/>
          <a:lstStyle/>
          <a:p>
            <a:r>
              <a:rPr lang="en-US" dirty="0" smtClean="0"/>
              <a:t>Vector optimize </a:t>
            </a:r>
            <a:r>
              <a:rPr lang="en-US" dirty="0" smtClean="0"/>
              <a:t>with microwaves</a:t>
            </a:r>
          </a:p>
          <a:p>
            <a:r>
              <a:rPr lang="en-US" dirty="0" smtClean="0"/>
              <a:t>Fit peaks with convolution</a:t>
            </a:r>
          </a:p>
          <a:p>
            <a:r>
              <a:rPr lang="en-US" dirty="0" smtClean="0"/>
              <a:t>Tensor optimize with RF</a:t>
            </a:r>
          </a:p>
          <a:p>
            <a:r>
              <a:rPr lang="en-US" dirty="0" smtClean="0"/>
              <a:t>Measure change in peaks using Riemann Sum segments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94" y="4658395"/>
            <a:ext cx="5721610" cy="79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79" y="1533926"/>
            <a:ext cx="3225565" cy="24729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7501" y="5672372"/>
            <a:ext cx="256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Ratio of instantaneous </a:t>
            </a:r>
            <a:br>
              <a:rPr lang="en-US" dirty="0" smtClean="0"/>
            </a:br>
            <a:r>
              <a:rPr lang="en-US" dirty="0" smtClean="0"/>
              <a:t>to initial NMR signal area</a:t>
            </a:r>
            <a:endParaRPr lang="en-US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036456" y="5675649"/>
            <a:ext cx="2595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Percentage of initial peak</a:t>
            </a:r>
            <a:br>
              <a:rPr lang="en-US" dirty="0" smtClean="0"/>
            </a:br>
            <a:r>
              <a:rPr lang="en-US" dirty="0" smtClean="0"/>
              <a:t>shifted any time</a:t>
            </a:r>
            <a:br>
              <a:rPr lang="en-US" dirty="0" smtClean="0"/>
            </a:br>
            <a:r>
              <a:rPr lang="en-US" dirty="0" smtClean="0"/>
              <a:t>(from reduced side)</a:t>
            </a:r>
            <a:endParaRPr lang="en-US" sz="2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795086" y="5674105"/>
            <a:ext cx="1762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Available tensor </a:t>
            </a:r>
            <a:br>
              <a:rPr lang="en-US" dirty="0" smtClean="0"/>
            </a:br>
            <a:r>
              <a:rPr lang="en-US" dirty="0" smtClean="0"/>
              <a:t>enhancement</a:t>
            </a:r>
            <a:endParaRPr lang="en-US" sz="2800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509191" y="5360276"/>
            <a:ext cx="370643" cy="331071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373253" y="5360276"/>
            <a:ext cx="44278" cy="33632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15862" y="5344516"/>
            <a:ext cx="700521" cy="32785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44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day will consist of 10 hours of polarized beam, depolarization using destructive NMR and DPR, and 10 hours of unpolarized beam with 4 hours spent switching between states</a:t>
            </a:r>
          </a:p>
          <a:p>
            <a:r>
              <a:rPr lang="en-US" dirty="0" smtClean="0"/>
              <a:t>Each pol/</a:t>
            </a:r>
            <a:r>
              <a:rPr lang="en-US" dirty="0" err="1" smtClean="0"/>
              <a:t>unpol</a:t>
            </a:r>
            <a:r>
              <a:rPr lang="en-US" dirty="0" smtClean="0"/>
              <a:t> cycle is an independent measurement</a:t>
            </a:r>
          </a:p>
          <a:p>
            <a:pPr lvl="1"/>
            <a:r>
              <a:rPr lang="en-US" dirty="0" smtClean="0"/>
              <a:t>Any issues from annealing, bead dropping, or luminosity drift will be isolated to a single cycle and not effect the rest of the data</a:t>
            </a:r>
          </a:p>
          <a:p>
            <a:r>
              <a:rPr lang="en-US" dirty="0" smtClean="0"/>
              <a:t>For the lowest SHMS setting, the time spent in each state will be halved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6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855036"/>
            <a:ext cx="7704667" cy="4904942"/>
          </a:xfrm>
        </p:spPr>
        <p:txBody>
          <a:bodyPr/>
          <a:lstStyle/>
          <a:p>
            <a:r>
              <a:rPr lang="en-US" dirty="0" smtClean="0"/>
              <a:t>Each day will consist of 10 hours of polarized beam, depolarization using destructive NMR and DPR, and 10 hours of unpolarized beam with 4 hours spent switching between states</a:t>
            </a:r>
          </a:p>
          <a:p>
            <a:r>
              <a:rPr lang="en-US" dirty="0" smtClean="0"/>
              <a:t>Each pol/</a:t>
            </a:r>
            <a:r>
              <a:rPr lang="en-US" dirty="0" err="1" smtClean="0"/>
              <a:t>unpol</a:t>
            </a:r>
            <a:r>
              <a:rPr lang="en-US" dirty="0" smtClean="0"/>
              <a:t> cycle is an independent measurement</a:t>
            </a:r>
          </a:p>
          <a:p>
            <a:pPr lvl="1"/>
            <a:r>
              <a:rPr lang="en-US" dirty="0" smtClean="0"/>
              <a:t>Any issues from annealing, bead dropping, or luminosity drift will be isolated to a single cycle and not effect the rest of the data</a:t>
            </a:r>
          </a:p>
          <a:p>
            <a:r>
              <a:rPr lang="en-US" dirty="0" smtClean="0"/>
              <a:t>For the lowest SHMS setting, the time spent in each state will be halved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58470" y="1057618"/>
            <a:ext cx="1619480" cy="115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Unpolarized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338114" y="1066798"/>
            <a:ext cx="3248140" cy="115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Polarized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357450" y="1066797"/>
            <a:ext cx="1619480" cy="115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Unpolarized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577951" y="1421172"/>
            <a:ext cx="760164" cy="65063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597280" y="1419334"/>
            <a:ext cx="760164" cy="65063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193509" y="3339366"/>
            <a:ext cx="3285063" cy="2359222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Kinematics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4" b="1184"/>
          <a:stretch/>
        </p:blipFill>
        <p:spPr>
          <a:xfrm>
            <a:off x="1179931" y="998619"/>
            <a:ext cx="7309070" cy="17373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9" y="3324488"/>
            <a:ext cx="3977523" cy="2846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3926" y="700184"/>
            <a:ext cx="151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115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3456" y="3549018"/>
            <a:ext cx="3334706" cy="188118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0" t="51196" r="-2880" b="-1738"/>
          <a:stretch/>
        </p:blipFill>
        <p:spPr>
          <a:xfrm>
            <a:off x="4673352" y="3450914"/>
            <a:ext cx="4297680" cy="2560320"/>
          </a:xfrm>
        </p:spPr>
      </p:pic>
    </p:spTree>
    <p:extLst>
      <p:ext uri="{BB962C8B-B14F-4D97-AF65-F5344CB8AC3E}">
        <p14:creationId xmlns:p14="http://schemas.microsoft.com/office/powerpoint/2010/main" val="12746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3509" y="1013205"/>
            <a:ext cx="2065663" cy="1719153"/>
          </a:xfrm>
        </p:spPr>
        <p:txBody>
          <a:bodyPr/>
          <a:lstStyle/>
          <a:p>
            <a:r>
              <a:rPr lang="en-US" dirty="0" smtClean="0"/>
              <a:t>Logarithmic 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b="7852"/>
          <a:stretch/>
        </p:blipFill>
        <p:spPr>
          <a:xfrm>
            <a:off x="1366344" y="1081064"/>
            <a:ext cx="5277511" cy="537228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63332" y="1629261"/>
            <a:ext cx="5284615" cy="5221977"/>
            <a:chOff x="863332" y="1629261"/>
            <a:chExt cx="5284615" cy="5221977"/>
          </a:xfrm>
        </p:grpSpPr>
        <p:sp>
          <p:nvSpPr>
            <p:cNvPr id="7" name="TextBox 6"/>
            <p:cNvSpPr txBox="1"/>
            <p:nvPr/>
          </p:nvSpPr>
          <p:spPr>
            <a:xfrm rot="16200000">
              <a:off x="99180" y="2393413"/>
              <a:ext cx="21130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Q</a:t>
              </a:r>
              <a:r>
                <a:rPr lang="en-US" sz="3200" b="1" baseline="30000" dirty="0" smtClean="0"/>
                <a:t>2</a:t>
              </a:r>
              <a:r>
                <a:rPr lang="en-US" sz="3200" b="1" dirty="0" smtClean="0"/>
                <a:t> (</a:t>
              </a:r>
              <a:r>
                <a:rPr lang="en-US" sz="3200" b="1" dirty="0" err="1" smtClean="0"/>
                <a:t>GeV</a:t>
              </a:r>
              <a:r>
                <a:rPr lang="en-US" sz="3200" b="1" dirty="0" smtClean="0"/>
                <a:t>/</a:t>
              </a:r>
              <a:r>
                <a:rPr lang="en-US" sz="3200" b="1" i="1" dirty="0" smtClean="0"/>
                <a:t>c</a:t>
              </a:r>
              <a:r>
                <a:rPr lang="en-US" sz="3200" b="1" dirty="0" smtClean="0"/>
                <a:t>)</a:t>
              </a:r>
              <a:r>
                <a:rPr lang="en-US" sz="3200" b="1" baseline="30000" dirty="0" smtClean="0"/>
                <a:t>2</a:t>
              </a:r>
              <a:endParaRPr lang="en-US" sz="3200" b="1" baseline="30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48479" y="6266463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x</a:t>
              </a:r>
              <a:endParaRPr lang="en-US" sz="3200" b="1" i="1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430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b="7491"/>
          <a:stretch/>
        </p:blipFill>
        <p:spPr>
          <a:xfrm>
            <a:off x="1376855" y="1081064"/>
            <a:ext cx="5267000" cy="5393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891733" y="1970629"/>
            <a:ext cx="498882" cy="1822558"/>
            <a:chOff x="4891733" y="1970629"/>
            <a:chExt cx="498882" cy="1822558"/>
          </a:xfrm>
        </p:grpSpPr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>
              <a:off x="5390615" y="1986455"/>
              <a:ext cx="0" cy="1755887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9"/>
            <p:cNvCxnSpPr>
              <a:cxnSpLocks noChangeShapeType="1"/>
            </p:cNvCxnSpPr>
            <p:nvPr/>
          </p:nvCxnSpPr>
          <p:spPr bwMode="auto">
            <a:xfrm flipH="1">
              <a:off x="4891733" y="1970629"/>
              <a:ext cx="489340" cy="573678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24"/>
            <p:cNvCxnSpPr>
              <a:cxnSpLocks noChangeShapeType="1"/>
            </p:cNvCxnSpPr>
            <p:nvPr/>
          </p:nvCxnSpPr>
          <p:spPr bwMode="auto">
            <a:xfrm>
              <a:off x="4892285" y="2565328"/>
              <a:ext cx="1" cy="1206838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28"/>
            <p:cNvCxnSpPr>
              <a:cxnSpLocks noChangeShapeType="1"/>
            </p:cNvCxnSpPr>
            <p:nvPr/>
          </p:nvCxnSpPr>
          <p:spPr bwMode="auto">
            <a:xfrm flipV="1">
              <a:off x="4894670" y="3678620"/>
              <a:ext cx="484242" cy="114567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15"/>
          <p:cNvGrpSpPr/>
          <p:nvPr/>
        </p:nvGrpSpPr>
        <p:grpSpPr>
          <a:xfrm>
            <a:off x="863332" y="1629261"/>
            <a:ext cx="5284615" cy="5221977"/>
            <a:chOff x="863332" y="1629261"/>
            <a:chExt cx="5284615" cy="5221977"/>
          </a:xfrm>
        </p:grpSpPr>
        <p:sp>
          <p:nvSpPr>
            <p:cNvPr id="17" name="TextBox 16"/>
            <p:cNvSpPr txBox="1"/>
            <p:nvPr/>
          </p:nvSpPr>
          <p:spPr>
            <a:xfrm rot="16200000">
              <a:off x="99180" y="2393413"/>
              <a:ext cx="21130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Q</a:t>
              </a:r>
              <a:r>
                <a:rPr lang="en-US" sz="3200" b="1" baseline="30000" dirty="0" smtClean="0"/>
                <a:t>2</a:t>
              </a:r>
              <a:r>
                <a:rPr lang="en-US" sz="3200" b="1" dirty="0" smtClean="0"/>
                <a:t> (</a:t>
              </a:r>
              <a:r>
                <a:rPr lang="en-US" sz="3200" b="1" dirty="0" err="1" smtClean="0"/>
                <a:t>GeV</a:t>
              </a:r>
              <a:r>
                <a:rPr lang="en-US" sz="3200" b="1" dirty="0" smtClean="0"/>
                <a:t>/</a:t>
              </a:r>
              <a:r>
                <a:rPr lang="en-US" sz="3200" b="1" i="1" dirty="0" smtClean="0"/>
                <a:t>c</a:t>
              </a:r>
              <a:r>
                <a:rPr lang="en-US" sz="3200" b="1" dirty="0" smtClean="0"/>
                <a:t>)</a:t>
              </a:r>
              <a:r>
                <a:rPr lang="en-US" sz="3200" b="1" baseline="30000" dirty="0" smtClean="0"/>
                <a:t>2</a:t>
              </a:r>
              <a:endParaRPr lang="en-US" sz="3200" b="1" baseline="30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48479" y="6266463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x</a:t>
              </a:r>
              <a:endParaRPr lang="en-US" sz="3200" b="1" i="1" baseline="30000" dirty="0"/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6758408" y="830179"/>
            <a:ext cx="2280491" cy="602105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Approximate</a:t>
            </a:r>
            <a:endParaRPr lang="en-US" dirty="0" smtClean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</a:rPr>
              <a:t>0.09 &lt; </a:t>
            </a:r>
            <a:r>
              <a:rPr lang="en-US" i="1" dirty="0">
                <a:solidFill>
                  <a:srgbClr val="0070C0"/>
                </a:solidFill>
              </a:rPr>
              <a:t>x</a:t>
            </a:r>
            <a:r>
              <a:rPr lang="en-US" dirty="0">
                <a:solidFill>
                  <a:srgbClr val="0070C0"/>
                </a:solidFill>
              </a:rPr>
              <a:t> &lt; 0.18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</a:rPr>
              <a:t>0.8 &lt; </a:t>
            </a:r>
            <a:r>
              <a:rPr lang="en-US" i="1" dirty="0">
                <a:solidFill>
                  <a:srgbClr val="0070C0"/>
                </a:solidFill>
              </a:rPr>
              <a:t>Q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&lt; 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6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b="7491"/>
          <a:stretch/>
        </p:blipFill>
        <p:spPr>
          <a:xfrm>
            <a:off x="1376855" y="1081064"/>
            <a:ext cx="5267000" cy="539330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891733" y="1970629"/>
            <a:ext cx="498882" cy="1822558"/>
            <a:chOff x="4891733" y="1970629"/>
            <a:chExt cx="498882" cy="1822558"/>
          </a:xfrm>
        </p:grpSpPr>
        <p:cxnSp>
          <p:nvCxnSpPr>
            <p:cNvPr id="25" name="Straight Connector 24"/>
            <p:cNvCxnSpPr>
              <a:cxnSpLocks noChangeShapeType="1"/>
            </p:cNvCxnSpPr>
            <p:nvPr/>
          </p:nvCxnSpPr>
          <p:spPr bwMode="auto">
            <a:xfrm>
              <a:off x="5390615" y="1986455"/>
              <a:ext cx="0" cy="175588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19"/>
            <p:cNvCxnSpPr>
              <a:cxnSpLocks noChangeShapeType="1"/>
            </p:cNvCxnSpPr>
            <p:nvPr/>
          </p:nvCxnSpPr>
          <p:spPr bwMode="auto">
            <a:xfrm flipH="1">
              <a:off x="4891733" y="1970629"/>
              <a:ext cx="489340" cy="57367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24"/>
            <p:cNvCxnSpPr>
              <a:cxnSpLocks noChangeShapeType="1"/>
            </p:cNvCxnSpPr>
            <p:nvPr/>
          </p:nvCxnSpPr>
          <p:spPr bwMode="auto">
            <a:xfrm>
              <a:off x="4892285" y="2565328"/>
              <a:ext cx="1" cy="120683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28"/>
            <p:cNvCxnSpPr>
              <a:cxnSpLocks noChangeShapeType="1"/>
            </p:cNvCxnSpPr>
            <p:nvPr/>
          </p:nvCxnSpPr>
          <p:spPr bwMode="auto">
            <a:xfrm flipV="1">
              <a:off x="4894670" y="3678620"/>
              <a:ext cx="484242" cy="11456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5053874" y="2357320"/>
            <a:ext cx="1660255" cy="1192"/>
          </a:xfrm>
          <a:prstGeom prst="line">
            <a:avLst/>
          </a:prstGeom>
          <a:noFill/>
          <a:ln w="63500">
            <a:solidFill>
              <a:srgbClr val="0070C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9"/>
          <p:cNvCxnSpPr>
            <a:cxnSpLocks noChangeShapeType="1"/>
          </p:cNvCxnSpPr>
          <p:nvPr/>
        </p:nvCxnSpPr>
        <p:spPr bwMode="auto">
          <a:xfrm rot="10800000" flipV="1">
            <a:off x="5390814" y="1539716"/>
            <a:ext cx="484241" cy="446074"/>
          </a:xfrm>
          <a:prstGeom prst="line">
            <a:avLst/>
          </a:prstGeom>
          <a:noFill/>
          <a:ln w="63500">
            <a:solidFill>
              <a:srgbClr val="0070C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4"/>
          <p:cNvCxnSpPr>
            <a:cxnSpLocks noChangeShapeType="1"/>
          </p:cNvCxnSpPr>
          <p:nvPr/>
        </p:nvCxnSpPr>
        <p:spPr bwMode="auto">
          <a:xfrm rot="5400000">
            <a:off x="4567843" y="2814725"/>
            <a:ext cx="1660255" cy="2385"/>
          </a:xfrm>
          <a:prstGeom prst="line">
            <a:avLst/>
          </a:prstGeom>
          <a:noFill/>
          <a:ln w="63500">
            <a:solidFill>
              <a:srgbClr val="0070C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5476689" y="3216669"/>
            <a:ext cx="458002" cy="400752"/>
          </a:xfrm>
          <a:prstGeom prst="line">
            <a:avLst/>
          </a:prstGeom>
          <a:noFill/>
          <a:ln w="63500">
            <a:solidFill>
              <a:srgbClr val="0070C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26"/>
          <p:cNvCxnSpPr>
            <a:cxnSpLocks noChangeShapeType="1"/>
          </p:cNvCxnSpPr>
          <p:nvPr/>
        </p:nvCxnSpPr>
        <p:spPr bwMode="auto">
          <a:xfrm>
            <a:off x="5384866" y="3677130"/>
            <a:ext cx="125950" cy="1587"/>
          </a:xfrm>
          <a:prstGeom prst="line">
            <a:avLst/>
          </a:prstGeom>
          <a:noFill/>
          <a:ln w="63500">
            <a:solidFill>
              <a:srgbClr val="0070C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" name="Group 15"/>
          <p:cNvGrpSpPr/>
          <p:nvPr/>
        </p:nvGrpSpPr>
        <p:grpSpPr>
          <a:xfrm>
            <a:off x="863332" y="1629261"/>
            <a:ext cx="5284615" cy="5221977"/>
            <a:chOff x="863332" y="1629261"/>
            <a:chExt cx="5284615" cy="5221977"/>
          </a:xfrm>
        </p:grpSpPr>
        <p:sp>
          <p:nvSpPr>
            <p:cNvPr id="17" name="TextBox 16"/>
            <p:cNvSpPr txBox="1"/>
            <p:nvPr/>
          </p:nvSpPr>
          <p:spPr>
            <a:xfrm rot="16200000">
              <a:off x="99180" y="2393413"/>
              <a:ext cx="21130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Q</a:t>
              </a:r>
              <a:r>
                <a:rPr lang="en-US" sz="3200" b="1" baseline="30000" dirty="0" smtClean="0"/>
                <a:t>2</a:t>
              </a:r>
              <a:r>
                <a:rPr lang="en-US" sz="3200" b="1" dirty="0" smtClean="0"/>
                <a:t> (</a:t>
              </a:r>
              <a:r>
                <a:rPr lang="en-US" sz="3200" b="1" dirty="0" err="1" smtClean="0"/>
                <a:t>GeV</a:t>
              </a:r>
              <a:r>
                <a:rPr lang="en-US" sz="3200" b="1" dirty="0" smtClean="0"/>
                <a:t>/</a:t>
              </a:r>
              <a:r>
                <a:rPr lang="en-US" sz="3200" b="1" i="1" dirty="0" smtClean="0"/>
                <a:t>c</a:t>
              </a:r>
              <a:r>
                <a:rPr lang="en-US" sz="3200" b="1" dirty="0" smtClean="0"/>
                <a:t>)</a:t>
              </a:r>
              <a:r>
                <a:rPr lang="en-US" sz="3200" b="1" baseline="30000" dirty="0" smtClean="0"/>
                <a:t>2</a:t>
              </a:r>
              <a:endParaRPr lang="en-US" sz="3200" b="1" baseline="30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48479" y="6266463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x</a:t>
              </a:r>
              <a:endParaRPr lang="en-US" sz="3200" b="1" i="1" baseline="30000" dirty="0"/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758408" y="830179"/>
            <a:ext cx="2280491" cy="602105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Approximate</a:t>
            </a:r>
            <a:endParaRPr lang="en-US" dirty="0" smtClean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0.09 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0.18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0.8 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0.18 &lt; </a:t>
            </a:r>
            <a:r>
              <a:rPr lang="en-US" i="1" dirty="0" smtClean="0">
                <a:solidFill>
                  <a:srgbClr val="0070C0"/>
                </a:solidFill>
              </a:rPr>
              <a:t>x</a:t>
            </a:r>
            <a:r>
              <a:rPr lang="en-US" dirty="0" smtClean="0">
                <a:solidFill>
                  <a:srgbClr val="0070C0"/>
                </a:solidFill>
              </a:rPr>
              <a:t> &lt; 0.35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1 &lt; </a:t>
            </a:r>
            <a:r>
              <a:rPr lang="en-US" i="1" dirty="0" smtClean="0">
                <a:solidFill>
                  <a:srgbClr val="0070C0"/>
                </a:solidFill>
              </a:rPr>
              <a:t>Q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&lt; 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757575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3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b="8032"/>
          <a:stretch/>
        </p:blipFill>
        <p:spPr>
          <a:xfrm>
            <a:off x="1376854" y="1081064"/>
            <a:ext cx="5267001" cy="53617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5053874" y="2357320"/>
            <a:ext cx="1660255" cy="1192"/>
          </a:xfrm>
          <a:prstGeom prst="line">
            <a:avLst/>
          </a:prstGeom>
          <a:noFill/>
          <a:ln w="63500">
            <a:solidFill>
              <a:srgbClr val="0070C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9"/>
          <p:cNvCxnSpPr>
            <a:cxnSpLocks noChangeShapeType="1"/>
          </p:cNvCxnSpPr>
          <p:nvPr/>
        </p:nvCxnSpPr>
        <p:spPr bwMode="auto">
          <a:xfrm rot="10800000" flipV="1">
            <a:off x="5390814" y="1539716"/>
            <a:ext cx="484241" cy="446074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4"/>
          <p:cNvCxnSpPr>
            <a:cxnSpLocks noChangeShapeType="1"/>
          </p:cNvCxnSpPr>
          <p:nvPr/>
        </p:nvCxnSpPr>
        <p:spPr bwMode="auto">
          <a:xfrm rot="5400000">
            <a:off x="4567843" y="2814725"/>
            <a:ext cx="1660255" cy="2385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5476689" y="3216669"/>
            <a:ext cx="458002" cy="400752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26"/>
          <p:cNvCxnSpPr>
            <a:cxnSpLocks noChangeShapeType="1"/>
          </p:cNvCxnSpPr>
          <p:nvPr/>
        </p:nvCxnSpPr>
        <p:spPr bwMode="auto">
          <a:xfrm>
            <a:off x="5384866" y="3677130"/>
            <a:ext cx="125950" cy="1587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5968302" y="1075310"/>
            <a:ext cx="521541" cy="2061006"/>
            <a:chOff x="6553200" y="1293813"/>
            <a:chExt cx="763588" cy="2743200"/>
          </a:xfrm>
        </p:grpSpPr>
        <p:cxnSp>
          <p:nvCxnSpPr>
            <p:cNvPr id="19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6858000" y="3352800"/>
              <a:ext cx="228600" cy="76200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6"/>
            <p:cNvCxnSpPr>
              <a:cxnSpLocks noChangeShapeType="1"/>
            </p:cNvCxnSpPr>
            <p:nvPr/>
          </p:nvCxnSpPr>
          <p:spPr bwMode="auto">
            <a:xfrm rot="10800000" flipV="1">
              <a:off x="6553200" y="1293813"/>
              <a:ext cx="762000" cy="533400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6477000" y="3579813"/>
              <a:ext cx="533400" cy="381000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6515100" y="2474913"/>
              <a:ext cx="1295400" cy="304800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6972301" y="1635125"/>
              <a:ext cx="685800" cy="3175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17"/>
          <p:cNvGrpSpPr/>
          <p:nvPr/>
        </p:nvGrpSpPr>
        <p:grpSpPr>
          <a:xfrm>
            <a:off x="863332" y="1629261"/>
            <a:ext cx="5284615" cy="5221977"/>
            <a:chOff x="863332" y="1629261"/>
            <a:chExt cx="5284615" cy="5221977"/>
          </a:xfrm>
        </p:grpSpPr>
        <p:sp>
          <p:nvSpPr>
            <p:cNvPr id="25" name="TextBox 24"/>
            <p:cNvSpPr txBox="1"/>
            <p:nvPr/>
          </p:nvSpPr>
          <p:spPr>
            <a:xfrm rot="16200000">
              <a:off x="99180" y="2393413"/>
              <a:ext cx="21130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Q</a:t>
              </a:r>
              <a:r>
                <a:rPr lang="en-US" sz="3200" b="1" baseline="30000" dirty="0" smtClean="0"/>
                <a:t>2</a:t>
              </a:r>
              <a:r>
                <a:rPr lang="en-US" sz="3200" b="1" dirty="0" smtClean="0"/>
                <a:t> (</a:t>
              </a:r>
              <a:r>
                <a:rPr lang="en-US" sz="3200" b="1" dirty="0" err="1" smtClean="0"/>
                <a:t>GeV</a:t>
              </a:r>
              <a:r>
                <a:rPr lang="en-US" sz="3200" b="1" dirty="0" smtClean="0"/>
                <a:t>/</a:t>
              </a:r>
              <a:r>
                <a:rPr lang="en-US" sz="3200" b="1" i="1" dirty="0" smtClean="0"/>
                <a:t>c</a:t>
              </a:r>
              <a:r>
                <a:rPr lang="en-US" sz="3200" b="1" dirty="0" smtClean="0"/>
                <a:t>)</a:t>
              </a:r>
              <a:r>
                <a:rPr lang="en-US" sz="3200" b="1" baseline="30000" dirty="0" smtClean="0"/>
                <a:t>2</a:t>
              </a:r>
              <a:endParaRPr lang="en-US" sz="3200" b="1" baseline="30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48479" y="6266463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x</a:t>
              </a:r>
              <a:endParaRPr lang="en-US" sz="3200" b="1" i="1" baseline="300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91733" y="1970629"/>
            <a:ext cx="498882" cy="1822558"/>
            <a:chOff x="4891733" y="1970629"/>
            <a:chExt cx="498882" cy="1822558"/>
          </a:xfrm>
        </p:grpSpPr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>
              <a:off x="5390615" y="1986455"/>
              <a:ext cx="0" cy="175588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19"/>
            <p:cNvCxnSpPr>
              <a:cxnSpLocks noChangeShapeType="1"/>
            </p:cNvCxnSpPr>
            <p:nvPr/>
          </p:nvCxnSpPr>
          <p:spPr bwMode="auto">
            <a:xfrm flipH="1">
              <a:off x="4891733" y="1970629"/>
              <a:ext cx="489340" cy="57367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4"/>
            <p:cNvCxnSpPr>
              <a:cxnSpLocks noChangeShapeType="1"/>
            </p:cNvCxnSpPr>
            <p:nvPr/>
          </p:nvCxnSpPr>
          <p:spPr bwMode="auto">
            <a:xfrm>
              <a:off x="4892285" y="2565328"/>
              <a:ext cx="1" cy="120683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28"/>
            <p:cNvCxnSpPr>
              <a:cxnSpLocks noChangeShapeType="1"/>
            </p:cNvCxnSpPr>
            <p:nvPr/>
          </p:nvCxnSpPr>
          <p:spPr bwMode="auto">
            <a:xfrm flipV="1">
              <a:off x="4894670" y="3678620"/>
              <a:ext cx="484242" cy="11456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6758408" y="830179"/>
            <a:ext cx="2280491" cy="602105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Approximate</a:t>
            </a:r>
            <a:endParaRPr lang="en-US" dirty="0" smtClean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0.09 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0.18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0.8 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0.18 &lt; </a:t>
            </a:r>
            <a:r>
              <a:rPr lang="en-US" i="1" dirty="0" smtClean="0">
                <a:solidFill>
                  <a:srgbClr val="757575"/>
                </a:solidFill>
              </a:rPr>
              <a:t>x</a:t>
            </a:r>
            <a:r>
              <a:rPr lang="en-US" dirty="0" smtClean="0">
                <a:solidFill>
                  <a:srgbClr val="757575"/>
                </a:solidFill>
              </a:rPr>
              <a:t> &lt; 0.35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1 &lt; </a:t>
            </a:r>
            <a:r>
              <a:rPr lang="en-US" i="1" dirty="0" smtClean="0">
                <a:solidFill>
                  <a:srgbClr val="757575"/>
                </a:solidFill>
              </a:rPr>
              <a:t>Q</a:t>
            </a:r>
            <a:r>
              <a:rPr lang="en-US" baseline="30000" dirty="0" smtClean="0">
                <a:solidFill>
                  <a:srgbClr val="757575"/>
                </a:solidFill>
              </a:rPr>
              <a:t>2</a:t>
            </a:r>
            <a:r>
              <a:rPr lang="en-US" dirty="0" smtClean="0">
                <a:solidFill>
                  <a:srgbClr val="757575"/>
                </a:solidFill>
              </a:rPr>
              <a:t> &lt; 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0.35 </a:t>
            </a:r>
            <a:r>
              <a:rPr lang="en-US" dirty="0">
                <a:solidFill>
                  <a:srgbClr val="0070C0"/>
                </a:solidFill>
              </a:rPr>
              <a:t>&lt; </a:t>
            </a:r>
            <a:r>
              <a:rPr lang="en-US" i="1" dirty="0">
                <a:solidFill>
                  <a:srgbClr val="0070C0"/>
                </a:solidFill>
              </a:rPr>
              <a:t>x</a:t>
            </a:r>
            <a:r>
              <a:rPr lang="en-US" dirty="0">
                <a:solidFill>
                  <a:srgbClr val="0070C0"/>
                </a:solidFill>
              </a:rPr>
              <a:t> &lt; </a:t>
            </a:r>
            <a:r>
              <a:rPr lang="en-US" dirty="0" smtClean="0">
                <a:solidFill>
                  <a:srgbClr val="0070C0"/>
                </a:solidFill>
              </a:rPr>
              <a:t>0.85</a:t>
            </a: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2 </a:t>
            </a:r>
            <a:r>
              <a:rPr lang="en-US" dirty="0">
                <a:solidFill>
                  <a:srgbClr val="0070C0"/>
                </a:solidFill>
              </a:rPr>
              <a:t>&lt; </a:t>
            </a:r>
            <a:r>
              <a:rPr lang="en-US" i="1" dirty="0">
                <a:solidFill>
                  <a:srgbClr val="0070C0"/>
                </a:solidFill>
              </a:rPr>
              <a:t>Q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&lt; </a:t>
            </a:r>
            <a:r>
              <a:rPr lang="en-US" dirty="0" smtClean="0">
                <a:solidFill>
                  <a:srgbClr val="0070C0"/>
                </a:solidFill>
              </a:rPr>
              <a:t>18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u="sng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779769"/>
            <a:ext cx="7704667" cy="2494775"/>
          </a:xfrm>
        </p:spPr>
        <p:txBody>
          <a:bodyPr>
            <a:normAutofit/>
          </a:bodyPr>
          <a:lstStyle/>
          <a:p>
            <a:r>
              <a:rPr lang="en-US" dirty="0" smtClean="0"/>
              <a:t>Spin-1 System</a:t>
            </a:r>
          </a:p>
          <a:p>
            <a:r>
              <a:rPr lang="en-US" dirty="0" smtClean="0"/>
              <a:t>Simple testing ground for nuclear and particle physics</a:t>
            </a:r>
          </a:p>
          <a:p>
            <a:r>
              <a:rPr lang="en-US" dirty="0" smtClean="0"/>
              <a:t>Reasonably “easy” to polarize</a:t>
            </a:r>
          </a:p>
          <a:p>
            <a:r>
              <a:rPr lang="en-US" dirty="0" smtClean="0"/>
              <a:t>Spatial distribution depends on the spin state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125417" y="1389997"/>
            <a:ext cx="777875" cy="76358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dirty="0"/>
              <a:t>n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4719142" y="1389997"/>
            <a:ext cx="777875" cy="76358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" name="Left Arrow 11"/>
          <p:cNvSpPr>
            <a:spLocks noChangeArrowheads="1"/>
          </p:cNvSpPr>
          <p:nvPr/>
        </p:nvSpPr>
        <p:spPr bwMode="auto">
          <a:xfrm rot="3432921">
            <a:off x="3907900" y="1236801"/>
            <a:ext cx="1600200" cy="795339"/>
          </a:xfrm>
          <a:prstGeom prst="leftArrow">
            <a:avLst>
              <a:gd name="adj1" fmla="val 50000"/>
              <a:gd name="adj2" fmla="val 49964"/>
            </a:avLst>
          </a:prstGeom>
          <a:solidFill>
            <a:srgbClr val="9999FF">
              <a:alpha val="74117"/>
            </a:srgbClr>
          </a:solidFill>
          <a:ln w="9525">
            <a:solidFill>
              <a:schemeClr val="accent1">
                <a:alpha val="36078"/>
              </a:schemeClr>
            </a:solidFill>
            <a:round/>
            <a:headEnd/>
            <a:tailEnd/>
          </a:ln>
        </p:spPr>
        <p:txBody>
          <a:bodyPr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37" y="4153357"/>
            <a:ext cx="3668434" cy="18017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26585" y="5955069"/>
            <a:ext cx="2985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m=0                         m=±1</a:t>
            </a:r>
            <a:endParaRPr lang="en-US" sz="2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82133" y="228599"/>
            <a:ext cx="7704667" cy="770020"/>
          </a:xfrm>
        </p:spPr>
        <p:txBody>
          <a:bodyPr/>
          <a:lstStyle/>
          <a:p>
            <a:r>
              <a:rPr lang="en-US" dirty="0" smtClean="0"/>
              <a:t>Deuteron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4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b="7672"/>
          <a:stretch/>
        </p:blipFill>
        <p:spPr>
          <a:xfrm>
            <a:off x="1376854" y="1081064"/>
            <a:ext cx="5267001" cy="5382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5053874" y="2357320"/>
            <a:ext cx="1660255" cy="1192"/>
          </a:xfrm>
          <a:prstGeom prst="line">
            <a:avLst/>
          </a:prstGeom>
          <a:noFill/>
          <a:ln w="63500">
            <a:solidFill>
              <a:srgbClr val="757575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9"/>
          <p:cNvCxnSpPr>
            <a:cxnSpLocks noChangeShapeType="1"/>
          </p:cNvCxnSpPr>
          <p:nvPr/>
        </p:nvCxnSpPr>
        <p:spPr bwMode="auto">
          <a:xfrm rot="10800000" flipV="1">
            <a:off x="5390814" y="1539716"/>
            <a:ext cx="484241" cy="446074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4"/>
          <p:cNvCxnSpPr>
            <a:cxnSpLocks noChangeShapeType="1"/>
          </p:cNvCxnSpPr>
          <p:nvPr/>
        </p:nvCxnSpPr>
        <p:spPr bwMode="auto">
          <a:xfrm rot="5400000">
            <a:off x="4567843" y="2814725"/>
            <a:ext cx="1660255" cy="2385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5476689" y="3216669"/>
            <a:ext cx="458002" cy="400752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26"/>
          <p:cNvCxnSpPr>
            <a:cxnSpLocks noChangeShapeType="1"/>
          </p:cNvCxnSpPr>
          <p:nvPr/>
        </p:nvCxnSpPr>
        <p:spPr bwMode="auto">
          <a:xfrm>
            <a:off x="5384866" y="3677130"/>
            <a:ext cx="125950" cy="1587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5968302" y="1075310"/>
            <a:ext cx="521541" cy="2061006"/>
            <a:chOff x="6553200" y="1293813"/>
            <a:chExt cx="763588" cy="2743200"/>
          </a:xfrm>
        </p:grpSpPr>
        <p:cxnSp>
          <p:nvCxnSpPr>
            <p:cNvPr id="19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6858000" y="3352800"/>
              <a:ext cx="228600" cy="76200"/>
            </a:xfrm>
            <a:prstGeom prst="line">
              <a:avLst/>
            </a:prstGeom>
            <a:noFill/>
            <a:ln w="63500">
              <a:solidFill>
                <a:srgbClr val="85858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6"/>
            <p:cNvCxnSpPr>
              <a:cxnSpLocks noChangeShapeType="1"/>
            </p:cNvCxnSpPr>
            <p:nvPr/>
          </p:nvCxnSpPr>
          <p:spPr bwMode="auto">
            <a:xfrm rot="10800000" flipV="1">
              <a:off x="6553200" y="1293813"/>
              <a:ext cx="762000" cy="533400"/>
            </a:xfrm>
            <a:prstGeom prst="line">
              <a:avLst/>
            </a:prstGeom>
            <a:noFill/>
            <a:ln w="63500">
              <a:solidFill>
                <a:srgbClr val="85858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6477000" y="3579813"/>
              <a:ext cx="533400" cy="381000"/>
            </a:xfrm>
            <a:prstGeom prst="line">
              <a:avLst/>
            </a:prstGeom>
            <a:noFill/>
            <a:ln w="63500">
              <a:solidFill>
                <a:srgbClr val="85858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6515100" y="2474913"/>
              <a:ext cx="1295400" cy="304800"/>
            </a:xfrm>
            <a:prstGeom prst="line">
              <a:avLst/>
            </a:prstGeom>
            <a:noFill/>
            <a:ln w="63500">
              <a:solidFill>
                <a:srgbClr val="85858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6972301" y="1635125"/>
              <a:ext cx="685800" cy="3175"/>
            </a:xfrm>
            <a:prstGeom prst="line">
              <a:avLst/>
            </a:prstGeom>
            <a:noFill/>
            <a:ln w="63500">
              <a:solidFill>
                <a:srgbClr val="85858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Group 24"/>
          <p:cNvGrpSpPr/>
          <p:nvPr/>
        </p:nvGrpSpPr>
        <p:grpSpPr>
          <a:xfrm>
            <a:off x="863332" y="1629261"/>
            <a:ext cx="5284615" cy="5221977"/>
            <a:chOff x="863332" y="1629261"/>
            <a:chExt cx="5284615" cy="5221977"/>
          </a:xfrm>
        </p:grpSpPr>
        <p:sp>
          <p:nvSpPr>
            <p:cNvPr id="26" name="TextBox 25"/>
            <p:cNvSpPr txBox="1"/>
            <p:nvPr/>
          </p:nvSpPr>
          <p:spPr>
            <a:xfrm rot="16200000">
              <a:off x="99180" y="2393413"/>
              <a:ext cx="21130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Q</a:t>
              </a:r>
              <a:r>
                <a:rPr lang="en-US" sz="3200" b="1" baseline="30000" dirty="0" smtClean="0"/>
                <a:t>2</a:t>
              </a:r>
              <a:r>
                <a:rPr lang="en-US" sz="3200" b="1" dirty="0" smtClean="0"/>
                <a:t> (</a:t>
              </a:r>
              <a:r>
                <a:rPr lang="en-US" sz="3200" b="1" dirty="0" err="1" smtClean="0"/>
                <a:t>GeV</a:t>
              </a:r>
              <a:r>
                <a:rPr lang="en-US" sz="3200" b="1" dirty="0" smtClean="0"/>
                <a:t>/</a:t>
              </a:r>
              <a:r>
                <a:rPr lang="en-US" sz="3200" b="1" i="1" dirty="0" smtClean="0"/>
                <a:t>c</a:t>
              </a:r>
              <a:r>
                <a:rPr lang="en-US" sz="3200" b="1" dirty="0" smtClean="0"/>
                <a:t>)</a:t>
              </a:r>
              <a:r>
                <a:rPr lang="en-US" sz="3200" b="1" baseline="30000" dirty="0" smtClean="0"/>
                <a:t>2</a:t>
              </a:r>
              <a:endParaRPr lang="en-US" sz="3200" b="1" baseline="30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48479" y="6266463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x</a:t>
              </a:r>
              <a:endParaRPr lang="en-US" sz="3200" b="1" i="1" baseline="300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891733" y="1970629"/>
            <a:ext cx="498882" cy="1822558"/>
            <a:chOff x="4891733" y="1970629"/>
            <a:chExt cx="498882" cy="1822558"/>
          </a:xfrm>
        </p:grpSpPr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>
              <a:off x="5390615" y="1986455"/>
              <a:ext cx="0" cy="175588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19"/>
            <p:cNvCxnSpPr>
              <a:cxnSpLocks noChangeShapeType="1"/>
            </p:cNvCxnSpPr>
            <p:nvPr/>
          </p:nvCxnSpPr>
          <p:spPr bwMode="auto">
            <a:xfrm flipH="1">
              <a:off x="4891733" y="1970629"/>
              <a:ext cx="489340" cy="57367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24"/>
            <p:cNvCxnSpPr>
              <a:cxnSpLocks noChangeShapeType="1"/>
            </p:cNvCxnSpPr>
            <p:nvPr/>
          </p:nvCxnSpPr>
          <p:spPr bwMode="auto">
            <a:xfrm>
              <a:off x="4892285" y="2565328"/>
              <a:ext cx="1" cy="120683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28"/>
            <p:cNvCxnSpPr>
              <a:cxnSpLocks noChangeShapeType="1"/>
            </p:cNvCxnSpPr>
            <p:nvPr/>
          </p:nvCxnSpPr>
          <p:spPr bwMode="auto">
            <a:xfrm flipV="1">
              <a:off x="4894670" y="3678620"/>
              <a:ext cx="484242" cy="11456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6758408" y="830179"/>
            <a:ext cx="2280491" cy="602105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Approximate</a:t>
            </a:r>
            <a:endParaRPr lang="en-US" dirty="0" smtClean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0.09 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0.18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0.8 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0.18 &lt; </a:t>
            </a:r>
            <a:r>
              <a:rPr lang="en-US" i="1" dirty="0" smtClean="0">
                <a:solidFill>
                  <a:srgbClr val="757575"/>
                </a:solidFill>
              </a:rPr>
              <a:t>x</a:t>
            </a:r>
            <a:r>
              <a:rPr lang="en-US" dirty="0" smtClean="0">
                <a:solidFill>
                  <a:srgbClr val="757575"/>
                </a:solidFill>
              </a:rPr>
              <a:t> &lt; 0.35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1 &lt; </a:t>
            </a:r>
            <a:r>
              <a:rPr lang="en-US" i="1" dirty="0" smtClean="0">
                <a:solidFill>
                  <a:srgbClr val="757575"/>
                </a:solidFill>
              </a:rPr>
              <a:t>Q</a:t>
            </a:r>
            <a:r>
              <a:rPr lang="en-US" baseline="30000" dirty="0" smtClean="0">
                <a:solidFill>
                  <a:srgbClr val="757575"/>
                </a:solidFill>
              </a:rPr>
              <a:t>2</a:t>
            </a:r>
            <a:r>
              <a:rPr lang="en-US" dirty="0" smtClean="0">
                <a:solidFill>
                  <a:srgbClr val="757575"/>
                </a:solidFill>
              </a:rPr>
              <a:t> &lt; 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0.35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0.85</a:t>
            </a:r>
            <a:endParaRPr lang="en-US" dirty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2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18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This experiment</a:t>
            </a:r>
            <a:endParaRPr lang="en-US" u="sng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6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891733" y="1970629"/>
            <a:ext cx="498882" cy="1822558"/>
            <a:chOff x="4891733" y="1970629"/>
            <a:chExt cx="498882" cy="1822558"/>
          </a:xfrm>
        </p:grpSpPr>
        <p:cxnSp>
          <p:nvCxnSpPr>
            <p:cNvPr id="32" name="Straight Connector 31"/>
            <p:cNvCxnSpPr>
              <a:cxnSpLocks noChangeShapeType="1"/>
            </p:cNvCxnSpPr>
            <p:nvPr/>
          </p:nvCxnSpPr>
          <p:spPr bwMode="auto">
            <a:xfrm>
              <a:off x="5390615" y="1986455"/>
              <a:ext cx="0" cy="175588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19"/>
            <p:cNvCxnSpPr>
              <a:cxnSpLocks noChangeShapeType="1"/>
            </p:cNvCxnSpPr>
            <p:nvPr/>
          </p:nvCxnSpPr>
          <p:spPr bwMode="auto">
            <a:xfrm flipH="1">
              <a:off x="4891733" y="1970629"/>
              <a:ext cx="489340" cy="57367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Connector 24"/>
            <p:cNvCxnSpPr>
              <a:cxnSpLocks noChangeShapeType="1"/>
            </p:cNvCxnSpPr>
            <p:nvPr/>
          </p:nvCxnSpPr>
          <p:spPr bwMode="auto">
            <a:xfrm>
              <a:off x="4892285" y="2565328"/>
              <a:ext cx="1" cy="120683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Connector 28"/>
            <p:cNvCxnSpPr>
              <a:cxnSpLocks noChangeShapeType="1"/>
            </p:cNvCxnSpPr>
            <p:nvPr/>
          </p:nvCxnSpPr>
          <p:spPr bwMode="auto">
            <a:xfrm flipV="1">
              <a:off x="4894670" y="3678620"/>
              <a:ext cx="484242" cy="11456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5053874" y="2357320"/>
            <a:ext cx="1660255" cy="1192"/>
          </a:xfrm>
          <a:prstGeom prst="line">
            <a:avLst/>
          </a:prstGeom>
          <a:noFill/>
          <a:ln w="63500">
            <a:solidFill>
              <a:srgbClr val="83838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9"/>
          <p:cNvCxnSpPr>
            <a:cxnSpLocks noChangeShapeType="1"/>
          </p:cNvCxnSpPr>
          <p:nvPr/>
        </p:nvCxnSpPr>
        <p:spPr bwMode="auto">
          <a:xfrm rot="10800000" flipV="1">
            <a:off x="5390814" y="1539716"/>
            <a:ext cx="484241" cy="446074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4"/>
          <p:cNvCxnSpPr>
            <a:cxnSpLocks noChangeShapeType="1"/>
          </p:cNvCxnSpPr>
          <p:nvPr/>
        </p:nvCxnSpPr>
        <p:spPr bwMode="auto">
          <a:xfrm rot="5400000">
            <a:off x="4567843" y="2814725"/>
            <a:ext cx="1660255" cy="2385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5476689" y="3216669"/>
            <a:ext cx="458002" cy="400752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26"/>
          <p:cNvCxnSpPr>
            <a:cxnSpLocks noChangeShapeType="1"/>
          </p:cNvCxnSpPr>
          <p:nvPr/>
        </p:nvCxnSpPr>
        <p:spPr bwMode="auto">
          <a:xfrm>
            <a:off x="5384866" y="3677130"/>
            <a:ext cx="125950" cy="1587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5968302" y="1075310"/>
            <a:ext cx="521541" cy="2061006"/>
            <a:chOff x="6553200" y="1293813"/>
            <a:chExt cx="763588" cy="2743200"/>
          </a:xfrm>
        </p:grpSpPr>
        <p:cxnSp>
          <p:nvCxnSpPr>
            <p:cNvPr id="19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6858000" y="3352800"/>
              <a:ext cx="228600" cy="762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6"/>
            <p:cNvCxnSpPr>
              <a:cxnSpLocks noChangeShapeType="1"/>
            </p:cNvCxnSpPr>
            <p:nvPr/>
          </p:nvCxnSpPr>
          <p:spPr bwMode="auto">
            <a:xfrm rot="10800000" flipV="1">
              <a:off x="6553200" y="1293813"/>
              <a:ext cx="762000" cy="5334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6477000" y="3579813"/>
              <a:ext cx="533400" cy="3810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6515100" y="2474913"/>
              <a:ext cx="1295400" cy="3048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6972301" y="1635125"/>
              <a:ext cx="685800" cy="3175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-360" r="-184" b="7953"/>
          <a:stretch/>
        </p:blipFill>
        <p:spPr>
          <a:xfrm>
            <a:off x="1366344" y="1065952"/>
            <a:ext cx="5283430" cy="5387399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863332" y="1629261"/>
            <a:ext cx="5284615" cy="5221977"/>
            <a:chOff x="863332" y="1629261"/>
            <a:chExt cx="5284615" cy="5221977"/>
          </a:xfrm>
        </p:grpSpPr>
        <p:sp>
          <p:nvSpPr>
            <p:cNvPr id="28" name="TextBox 27"/>
            <p:cNvSpPr txBox="1"/>
            <p:nvPr/>
          </p:nvSpPr>
          <p:spPr>
            <a:xfrm rot="16200000">
              <a:off x="99180" y="2393413"/>
              <a:ext cx="21130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Q</a:t>
              </a:r>
              <a:r>
                <a:rPr lang="en-US" sz="3200" b="1" baseline="30000" dirty="0" smtClean="0"/>
                <a:t>2</a:t>
              </a:r>
              <a:r>
                <a:rPr lang="en-US" sz="3200" b="1" dirty="0" smtClean="0"/>
                <a:t> (</a:t>
              </a:r>
              <a:r>
                <a:rPr lang="en-US" sz="3200" b="1" dirty="0" err="1" smtClean="0"/>
                <a:t>GeV</a:t>
              </a:r>
              <a:r>
                <a:rPr lang="en-US" sz="3200" b="1" dirty="0" smtClean="0"/>
                <a:t>/</a:t>
              </a:r>
              <a:r>
                <a:rPr lang="en-US" sz="3200" b="1" i="1" dirty="0" smtClean="0"/>
                <a:t>c</a:t>
              </a:r>
              <a:r>
                <a:rPr lang="en-US" sz="3200" b="1" dirty="0" smtClean="0"/>
                <a:t>)</a:t>
              </a:r>
              <a:r>
                <a:rPr lang="en-US" sz="3200" b="1" baseline="30000" dirty="0" smtClean="0"/>
                <a:t>2</a:t>
              </a:r>
              <a:endParaRPr lang="en-US" sz="3200" b="1" baseline="30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48479" y="6266463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x</a:t>
              </a:r>
              <a:endParaRPr lang="en-US" sz="3200" b="1" i="1" baseline="30000" dirty="0"/>
            </a:p>
          </p:txBody>
        </p:sp>
      </p:grp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6758408" y="830179"/>
            <a:ext cx="2280491" cy="602105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Approximate</a:t>
            </a:r>
            <a:endParaRPr lang="en-US" dirty="0" smtClean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0.09 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0.18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0.8 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0.18 &lt; </a:t>
            </a:r>
            <a:r>
              <a:rPr lang="en-US" i="1" dirty="0" smtClean="0">
                <a:solidFill>
                  <a:srgbClr val="757575"/>
                </a:solidFill>
              </a:rPr>
              <a:t>x</a:t>
            </a:r>
            <a:r>
              <a:rPr lang="en-US" dirty="0" smtClean="0">
                <a:solidFill>
                  <a:srgbClr val="757575"/>
                </a:solidFill>
              </a:rPr>
              <a:t> &lt; 0.35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1 &lt; </a:t>
            </a:r>
            <a:r>
              <a:rPr lang="en-US" i="1" dirty="0" smtClean="0">
                <a:solidFill>
                  <a:srgbClr val="757575"/>
                </a:solidFill>
              </a:rPr>
              <a:t>Q</a:t>
            </a:r>
            <a:r>
              <a:rPr lang="en-US" baseline="30000" dirty="0" smtClean="0">
                <a:solidFill>
                  <a:srgbClr val="757575"/>
                </a:solidFill>
              </a:rPr>
              <a:t>2</a:t>
            </a:r>
            <a:r>
              <a:rPr lang="en-US" dirty="0" smtClean="0">
                <a:solidFill>
                  <a:srgbClr val="757575"/>
                </a:solidFill>
              </a:rPr>
              <a:t> &lt; 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0.35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0.85</a:t>
            </a:r>
            <a:endParaRPr lang="en-US" dirty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2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18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This experiment</a:t>
            </a:r>
            <a:endParaRPr lang="en-US" u="sng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91733" y="1970629"/>
            <a:ext cx="498882" cy="1822558"/>
            <a:chOff x="4891733" y="1970629"/>
            <a:chExt cx="498882" cy="1822558"/>
          </a:xfrm>
        </p:grpSpPr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>
              <a:off x="5390615" y="1986455"/>
              <a:ext cx="0" cy="175588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19"/>
            <p:cNvCxnSpPr>
              <a:cxnSpLocks noChangeShapeType="1"/>
            </p:cNvCxnSpPr>
            <p:nvPr/>
          </p:nvCxnSpPr>
          <p:spPr bwMode="auto">
            <a:xfrm flipH="1">
              <a:off x="4891733" y="1970629"/>
              <a:ext cx="489340" cy="57367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24"/>
            <p:cNvCxnSpPr>
              <a:cxnSpLocks noChangeShapeType="1"/>
            </p:cNvCxnSpPr>
            <p:nvPr/>
          </p:nvCxnSpPr>
          <p:spPr bwMode="auto">
            <a:xfrm>
              <a:off x="4892285" y="2565328"/>
              <a:ext cx="1" cy="120683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28"/>
            <p:cNvCxnSpPr>
              <a:cxnSpLocks noChangeShapeType="1"/>
            </p:cNvCxnSpPr>
            <p:nvPr/>
          </p:nvCxnSpPr>
          <p:spPr bwMode="auto">
            <a:xfrm flipV="1">
              <a:off x="4894670" y="3678620"/>
              <a:ext cx="484242" cy="11456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5053874" y="2357320"/>
            <a:ext cx="1660255" cy="1192"/>
          </a:xfrm>
          <a:prstGeom prst="line">
            <a:avLst/>
          </a:prstGeom>
          <a:noFill/>
          <a:ln w="63500">
            <a:solidFill>
              <a:srgbClr val="83838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9"/>
          <p:cNvCxnSpPr>
            <a:cxnSpLocks noChangeShapeType="1"/>
          </p:cNvCxnSpPr>
          <p:nvPr/>
        </p:nvCxnSpPr>
        <p:spPr bwMode="auto">
          <a:xfrm rot="10800000" flipV="1">
            <a:off x="5390814" y="1539716"/>
            <a:ext cx="484241" cy="446074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4"/>
          <p:cNvCxnSpPr>
            <a:cxnSpLocks noChangeShapeType="1"/>
          </p:cNvCxnSpPr>
          <p:nvPr/>
        </p:nvCxnSpPr>
        <p:spPr bwMode="auto">
          <a:xfrm rot="5400000">
            <a:off x="4567843" y="2814725"/>
            <a:ext cx="1660255" cy="2385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5476689" y="3216669"/>
            <a:ext cx="458002" cy="400752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26"/>
          <p:cNvCxnSpPr>
            <a:cxnSpLocks noChangeShapeType="1"/>
          </p:cNvCxnSpPr>
          <p:nvPr/>
        </p:nvCxnSpPr>
        <p:spPr bwMode="auto">
          <a:xfrm>
            <a:off x="5384866" y="3677130"/>
            <a:ext cx="125950" cy="1587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5968302" y="1075310"/>
            <a:ext cx="521541" cy="2061006"/>
            <a:chOff x="6553200" y="1293813"/>
            <a:chExt cx="763588" cy="2743200"/>
          </a:xfrm>
        </p:grpSpPr>
        <p:cxnSp>
          <p:nvCxnSpPr>
            <p:cNvPr id="19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6858000" y="3352800"/>
              <a:ext cx="228600" cy="762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6"/>
            <p:cNvCxnSpPr>
              <a:cxnSpLocks noChangeShapeType="1"/>
            </p:cNvCxnSpPr>
            <p:nvPr/>
          </p:nvCxnSpPr>
          <p:spPr bwMode="auto">
            <a:xfrm rot="10800000" flipV="1">
              <a:off x="6553200" y="1293813"/>
              <a:ext cx="762000" cy="5334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6477000" y="3579813"/>
              <a:ext cx="533400" cy="3810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6515100" y="2474913"/>
              <a:ext cx="1295400" cy="3048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6972301" y="1635125"/>
              <a:ext cx="685800" cy="3175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b="7042"/>
          <a:stretch/>
        </p:blipFill>
        <p:spPr>
          <a:xfrm>
            <a:off x="1366345" y="1079790"/>
            <a:ext cx="5265684" cy="541560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63332" y="1629261"/>
            <a:ext cx="5284615" cy="5221977"/>
            <a:chOff x="863332" y="1629261"/>
            <a:chExt cx="5284615" cy="5221977"/>
          </a:xfrm>
        </p:grpSpPr>
        <p:sp>
          <p:nvSpPr>
            <p:cNvPr id="25" name="TextBox 24"/>
            <p:cNvSpPr txBox="1"/>
            <p:nvPr/>
          </p:nvSpPr>
          <p:spPr>
            <a:xfrm rot="16200000">
              <a:off x="99180" y="2393413"/>
              <a:ext cx="21130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Q</a:t>
              </a:r>
              <a:r>
                <a:rPr lang="en-US" sz="3200" b="1" baseline="30000" dirty="0" smtClean="0"/>
                <a:t>2</a:t>
              </a:r>
              <a:r>
                <a:rPr lang="en-US" sz="3200" b="1" dirty="0" smtClean="0"/>
                <a:t> (</a:t>
              </a:r>
              <a:r>
                <a:rPr lang="en-US" sz="3200" b="1" dirty="0" err="1" smtClean="0"/>
                <a:t>GeV</a:t>
              </a:r>
              <a:r>
                <a:rPr lang="en-US" sz="3200" b="1" dirty="0" smtClean="0"/>
                <a:t>/</a:t>
              </a:r>
              <a:r>
                <a:rPr lang="en-US" sz="3200" b="1" i="1" dirty="0" smtClean="0"/>
                <a:t>c</a:t>
              </a:r>
              <a:r>
                <a:rPr lang="en-US" sz="3200" b="1" dirty="0" smtClean="0"/>
                <a:t>)</a:t>
              </a:r>
              <a:r>
                <a:rPr lang="en-US" sz="3200" b="1" baseline="30000" dirty="0" smtClean="0"/>
                <a:t>2</a:t>
              </a:r>
              <a:endParaRPr lang="en-US" sz="3200" b="1" baseline="30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48479" y="6266463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x</a:t>
              </a:r>
              <a:endParaRPr lang="en-US" sz="3200" b="1" i="1" baseline="30000" dirty="0"/>
            </a:p>
          </p:txBody>
        </p:sp>
      </p:grpSp>
      <p:sp>
        <p:nvSpPr>
          <p:cNvPr id="33" name="Content Placeholder 2"/>
          <p:cNvSpPr txBox="1">
            <a:spLocks/>
          </p:cNvSpPr>
          <p:nvPr/>
        </p:nvSpPr>
        <p:spPr>
          <a:xfrm>
            <a:off x="6758408" y="830179"/>
            <a:ext cx="2280491" cy="6021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600" smtClean="0"/>
              <a:t>Approximate</a:t>
            </a:r>
            <a:endParaRPr lang="en-US" smtClean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757575"/>
                </a:solidFill>
              </a:rPr>
              <a:t>0.09 &lt; </a:t>
            </a:r>
            <a:r>
              <a:rPr lang="en-US" i="1" smtClean="0">
                <a:solidFill>
                  <a:srgbClr val="757575"/>
                </a:solidFill>
              </a:rPr>
              <a:t>x</a:t>
            </a:r>
            <a:r>
              <a:rPr lang="en-US" smtClean="0">
                <a:solidFill>
                  <a:srgbClr val="757575"/>
                </a:solidFill>
              </a:rPr>
              <a:t> &lt; 0.18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757575"/>
                </a:solidFill>
              </a:rPr>
              <a:t>0.8 &lt; </a:t>
            </a:r>
            <a:r>
              <a:rPr lang="en-US" i="1" smtClean="0">
                <a:solidFill>
                  <a:srgbClr val="757575"/>
                </a:solidFill>
              </a:rPr>
              <a:t>Q</a:t>
            </a:r>
            <a:r>
              <a:rPr lang="en-US" baseline="30000" smtClean="0">
                <a:solidFill>
                  <a:srgbClr val="757575"/>
                </a:solidFill>
              </a:rPr>
              <a:t>2</a:t>
            </a:r>
            <a:r>
              <a:rPr lang="en-US" smtClean="0">
                <a:solidFill>
                  <a:srgbClr val="757575"/>
                </a:solidFill>
              </a:rPr>
              <a:t> &lt; 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757575"/>
                </a:solidFill>
              </a:rPr>
              <a:t>0.18 &lt; </a:t>
            </a:r>
            <a:r>
              <a:rPr lang="en-US" i="1" smtClean="0">
                <a:solidFill>
                  <a:srgbClr val="757575"/>
                </a:solidFill>
              </a:rPr>
              <a:t>x</a:t>
            </a:r>
            <a:r>
              <a:rPr lang="en-US" smtClean="0">
                <a:solidFill>
                  <a:srgbClr val="757575"/>
                </a:solidFill>
              </a:rPr>
              <a:t> &lt; 0.35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757575"/>
                </a:solidFill>
              </a:rPr>
              <a:t>1 &lt; </a:t>
            </a:r>
            <a:r>
              <a:rPr lang="en-US" i="1" smtClean="0">
                <a:solidFill>
                  <a:srgbClr val="757575"/>
                </a:solidFill>
              </a:rPr>
              <a:t>Q</a:t>
            </a:r>
            <a:r>
              <a:rPr lang="en-US" baseline="30000" smtClean="0">
                <a:solidFill>
                  <a:srgbClr val="757575"/>
                </a:solidFill>
              </a:rPr>
              <a:t>2</a:t>
            </a:r>
            <a:r>
              <a:rPr lang="en-US" smtClean="0">
                <a:solidFill>
                  <a:srgbClr val="757575"/>
                </a:solidFill>
              </a:rPr>
              <a:t> &lt; 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757575"/>
                </a:solidFill>
              </a:rPr>
              <a:t>0.35 &lt; </a:t>
            </a:r>
            <a:r>
              <a:rPr lang="en-US" i="1" smtClean="0">
                <a:solidFill>
                  <a:srgbClr val="757575"/>
                </a:solidFill>
              </a:rPr>
              <a:t>x</a:t>
            </a:r>
            <a:r>
              <a:rPr lang="en-US" smtClean="0">
                <a:solidFill>
                  <a:srgbClr val="757575"/>
                </a:solidFill>
              </a:rPr>
              <a:t> &lt; 0.85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757575"/>
                </a:solidFill>
              </a:rPr>
              <a:t>2 &lt; </a:t>
            </a:r>
            <a:r>
              <a:rPr lang="en-US" i="1" smtClean="0">
                <a:solidFill>
                  <a:srgbClr val="757575"/>
                </a:solidFill>
              </a:rPr>
              <a:t>Q</a:t>
            </a:r>
            <a:r>
              <a:rPr lang="en-US" baseline="30000" smtClean="0">
                <a:solidFill>
                  <a:srgbClr val="757575"/>
                </a:solidFill>
              </a:rPr>
              <a:t>2</a:t>
            </a:r>
            <a:r>
              <a:rPr lang="en-US" smtClean="0">
                <a:solidFill>
                  <a:srgbClr val="757575"/>
                </a:solidFill>
              </a:rPr>
              <a:t> &lt; 18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u="sng" smtClean="0">
                <a:solidFill>
                  <a:srgbClr val="FF0000"/>
                </a:solidFill>
              </a:rPr>
              <a:t>This experiment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891733" y="1970629"/>
            <a:ext cx="498882" cy="1822558"/>
            <a:chOff x="4891733" y="1970629"/>
            <a:chExt cx="498882" cy="1822558"/>
          </a:xfrm>
        </p:grpSpPr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>
              <a:off x="5390615" y="1986455"/>
              <a:ext cx="0" cy="175588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19"/>
            <p:cNvCxnSpPr>
              <a:cxnSpLocks noChangeShapeType="1"/>
            </p:cNvCxnSpPr>
            <p:nvPr/>
          </p:nvCxnSpPr>
          <p:spPr bwMode="auto">
            <a:xfrm flipH="1">
              <a:off x="4891733" y="1970629"/>
              <a:ext cx="489340" cy="57367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4"/>
            <p:cNvCxnSpPr>
              <a:cxnSpLocks noChangeShapeType="1"/>
            </p:cNvCxnSpPr>
            <p:nvPr/>
          </p:nvCxnSpPr>
          <p:spPr bwMode="auto">
            <a:xfrm>
              <a:off x="4892285" y="2565328"/>
              <a:ext cx="1" cy="120683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28"/>
            <p:cNvCxnSpPr>
              <a:cxnSpLocks noChangeShapeType="1"/>
            </p:cNvCxnSpPr>
            <p:nvPr/>
          </p:nvCxnSpPr>
          <p:spPr bwMode="auto">
            <a:xfrm flipV="1">
              <a:off x="4894670" y="3678620"/>
              <a:ext cx="484242" cy="11456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5053874" y="2357320"/>
            <a:ext cx="1660255" cy="1192"/>
          </a:xfrm>
          <a:prstGeom prst="line">
            <a:avLst/>
          </a:prstGeom>
          <a:noFill/>
          <a:ln w="63500">
            <a:solidFill>
              <a:srgbClr val="83838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9"/>
          <p:cNvCxnSpPr>
            <a:cxnSpLocks noChangeShapeType="1"/>
          </p:cNvCxnSpPr>
          <p:nvPr/>
        </p:nvCxnSpPr>
        <p:spPr bwMode="auto">
          <a:xfrm rot="10800000" flipV="1">
            <a:off x="5390814" y="1539716"/>
            <a:ext cx="484241" cy="446074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4"/>
          <p:cNvCxnSpPr>
            <a:cxnSpLocks noChangeShapeType="1"/>
          </p:cNvCxnSpPr>
          <p:nvPr/>
        </p:nvCxnSpPr>
        <p:spPr bwMode="auto">
          <a:xfrm rot="5400000">
            <a:off x="4567843" y="2814725"/>
            <a:ext cx="1660255" cy="2385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5476689" y="3216669"/>
            <a:ext cx="458002" cy="400752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26"/>
          <p:cNvCxnSpPr>
            <a:cxnSpLocks noChangeShapeType="1"/>
          </p:cNvCxnSpPr>
          <p:nvPr/>
        </p:nvCxnSpPr>
        <p:spPr bwMode="auto">
          <a:xfrm>
            <a:off x="5384866" y="3677130"/>
            <a:ext cx="125950" cy="1587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5968302" y="1075310"/>
            <a:ext cx="521541" cy="2061006"/>
            <a:chOff x="6553200" y="1293813"/>
            <a:chExt cx="763588" cy="2743200"/>
          </a:xfrm>
        </p:grpSpPr>
        <p:cxnSp>
          <p:nvCxnSpPr>
            <p:cNvPr id="19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6858000" y="3352800"/>
              <a:ext cx="228600" cy="762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6"/>
            <p:cNvCxnSpPr>
              <a:cxnSpLocks noChangeShapeType="1"/>
            </p:cNvCxnSpPr>
            <p:nvPr/>
          </p:nvCxnSpPr>
          <p:spPr bwMode="auto">
            <a:xfrm rot="10800000" flipV="1">
              <a:off x="6553200" y="1293813"/>
              <a:ext cx="762000" cy="5334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6477000" y="3579813"/>
              <a:ext cx="533400" cy="3810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6515100" y="2474913"/>
              <a:ext cx="1295400" cy="3048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6972301" y="1635125"/>
              <a:ext cx="685800" cy="3175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8" b="7819"/>
          <a:stretch/>
        </p:blipFill>
        <p:spPr>
          <a:xfrm>
            <a:off x="1376855" y="1084903"/>
            <a:ext cx="5242008" cy="535793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63332" y="1629261"/>
            <a:ext cx="5284615" cy="5221977"/>
            <a:chOff x="863332" y="1629261"/>
            <a:chExt cx="5284615" cy="5221977"/>
          </a:xfrm>
        </p:grpSpPr>
        <p:sp>
          <p:nvSpPr>
            <p:cNvPr id="25" name="TextBox 24"/>
            <p:cNvSpPr txBox="1"/>
            <p:nvPr/>
          </p:nvSpPr>
          <p:spPr>
            <a:xfrm rot="16200000">
              <a:off x="99180" y="2393413"/>
              <a:ext cx="21130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Q</a:t>
              </a:r>
              <a:r>
                <a:rPr lang="en-US" sz="3200" b="1" baseline="30000" dirty="0" smtClean="0"/>
                <a:t>2</a:t>
              </a:r>
              <a:r>
                <a:rPr lang="en-US" sz="3200" b="1" dirty="0" smtClean="0"/>
                <a:t> (</a:t>
              </a:r>
              <a:r>
                <a:rPr lang="en-US" sz="3200" b="1" dirty="0" err="1" smtClean="0"/>
                <a:t>GeV</a:t>
              </a:r>
              <a:r>
                <a:rPr lang="en-US" sz="3200" b="1" dirty="0" smtClean="0"/>
                <a:t>/</a:t>
              </a:r>
              <a:r>
                <a:rPr lang="en-US" sz="3200" b="1" i="1" dirty="0" smtClean="0"/>
                <a:t>c</a:t>
              </a:r>
              <a:r>
                <a:rPr lang="en-US" sz="3200" b="1" dirty="0" smtClean="0"/>
                <a:t>)</a:t>
              </a:r>
              <a:r>
                <a:rPr lang="en-US" sz="3200" b="1" baseline="30000" dirty="0" smtClean="0"/>
                <a:t>2</a:t>
              </a:r>
              <a:endParaRPr lang="en-US" sz="3200" b="1" baseline="30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48479" y="6266463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x</a:t>
              </a:r>
              <a:endParaRPr lang="en-US" sz="3200" b="1" i="1" baseline="30000" dirty="0"/>
            </a:p>
          </p:txBody>
        </p:sp>
      </p:grp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6758408" y="830179"/>
            <a:ext cx="2280491" cy="602105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Approximate</a:t>
            </a:r>
            <a:endParaRPr lang="en-US" dirty="0" smtClean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0.09 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0.18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0.8 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0.18 &lt; </a:t>
            </a:r>
            <a:r>
              <a:rPr lang="en-US" i="1" dirty="0" smtClean="0">
                <a:solidFill>
                  <a:srgbClr val="757575"/>
                </a:solidFill>
              </a:rPr>
              <a:t>x</a:t>
            </a:r>
            <a:r>
              <a:rPr lang="en-US" dirty="0" smtClean="0">
                <a:solidFill>
                  <a:srgbClr val="757575"/>
                </a:solidFill>
              </a:rPr>
              <a:t> &lt; 0.35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1 &lt; </a:t>
            </a:r>
            <a:r>
              <a:rPr lang="en-US" i="1" dirty="0" smtClean="0">
                <a:solidFill>
                  <a:srgbClr val="757575"/>
                </a:solidFill>
              </a:rPr>
              <a:t>Q</a:t>
            </a:r>
            <a:r>
              <a:rPr lang="en-US" baseline="30000" dirty="0" smtClean="0">
                <a:solidFill>
                  <a:srgbClr val="757575"/>
                </a:solidFill>
              </a:rPr>
              <a:t>2</a:t>
            </a:r>
            <a:r>
              <a:rPr lang="en-US" dirty="0" smtClean="0">
                <a:solidFill>
                  <a:srgbClr val="757575"/>
                </a:solidFill>
              </a:rPr>
              <a:t> &lt; 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0.35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0.85</a:t>
            </a:r>
            <a:endParaRPr lang="en-US" dirty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2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18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This experiment</a:t>
            </a:r>
            <a:endParaRPr lang="en-US" u="sng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0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891733" y="1970629"/>
            <a:ext cx="498882" cy="1822558"/>
            <a:chOff x="4891733" y="1970629"/>
            <a:chExt cx="498882" cy="1822558"/>
          </a:xfrm>
        </p:grpSpPr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>
              <a:off x="5390615" y="1986455"/>
              <a:ext cx="0" cy="175588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19"/>
            <p:cNvCxnSpPr>
              <a:cxnSpLocks noChangeShapeType="1"/>
            </p:cNvCxnSpPr>
            <p:nvPr/>
          </p:nvCxnSpPr>
          <p:spPr bwMode="auto">
            <a:xfrm flipH="1">
              <a:off x="4891733" y="1970629"/>
              <a:ext cx="489340" cy="57367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4"/>
            <p:cNvCxnSpPr>
              <a:cxnSpLocks noChangeShapeType="1"/>
            </p:cNvCxnSpPr>
            <p:nvPr/>
          </p:nvCxnSpPr>
          <p:spPr bwMode="auto">
            <a:xfrm>
              <a:off x="4892285" y="2565328"/>
              <a:ext cx="1" cy="120683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28"/>
            <p:cNvCxnSpPr>
              <a:cxnSpLocks noChangeShapeType="1"/>
            </p:cNvCxnSpPr>
            <p:nvPr/>
          </p:nvCxnSpPr>
          <p:spPr bwMode="auto">
            <a:xfrm flipV="1">
              <a:off x="4894670" y="3678620"/>
              <a:ext cx="484242" cy="11456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8408" y="830179"/>
            <a:ext cx="2280491" cy="602105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Approximate</a:t>
            </a:r>
            <a:endParaRPr lang="en-US" dirty="0" smtClean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0.09 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0.18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0.8 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0.18 &lt; </a:t>
            </a:r>
            <a:r>
              <a:rPr lang="en-US" i="1" dirty="0" smtClean="0">
                <a:solidFill>
                  <a:srgbClr val="757575"/>
                </a:solidFill>
              </a:rPr>
              <a:t>x</a:t>
            </a:r>
            <a:r>
              <a:rPr lang="en-US" dirty="0" smtClean="0">
                <a:solidFill>
                  <a:srgbClr val="757575"/>
                </a:solidFill>
              </a:rPr>
              <a:t> &lt; 0.35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1 &lt; </a:t>
            </a:r>
            <a:r>
              <a:rPr lang="en-US" i="1" dirty="0" smtClean="0">
                <a:solidFill>
                  <a:srgbClr val="757575"/>
                </a:solidFill>
              </a:rPr>
              <a:t>Q</a:t>
            </a:r>
            <a:r>
              <a:rPr lang="en-US" baseline="30000" dirty="0" smtClean="0">
                <a:solidFill>
                  <a:srgbClr val="757575"/>
                </a:solidFill>
              </a:rPr>
              <a:t>2</a:t>
            </a:r>
            <a:r>
              <a:rPr lang="en-US" dirty="0" smtClean="0">
                <a:solidFill>
                  <a:srgbClr val="757575"/>
                </a:solidFill>
              </a:rPr>
              <a:t> &lt; 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0.35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0.85</a:t>
            </a:r>
            <a:endParaRPr lang="en-US" dirty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2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18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This experiment</a:t>
            </a:r>
            <a:endParaRPr lang="en-US" u="sng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5053874" y="2357320"/>
            <a:ext cx="1660255" cy="1192"/>
          </a:xfrm>
          <a:prstGeom prst="line">
            <a:avLst/>
          </a:prstGeom>
          <a:noFill/>
          <a:ln w="63500">
            <a:solidFill>
              <a:srgbClr val="83838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9"/>
          <p:cNvCxnSpPr>
            <a:cxnSpLocks noChangeShapeType="1"/>
          </p:cNvCxnSpPr>
          <p:nvPr/>
        </p:nvCxnSpPr>
        <p:spPr bwMode="auto">
          <a:xfrm rot="10800000" flipV="1">
            <a:off x="5390814" y="1539716"/>
            <a:ext cx="484241" cy="446074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4"/>
          <p:cNvCxnSpPr>
            <a:cxnSpLocks noChangeShapeType="1"/>
          </p:cNvCxnSpPr>
          <p:nvPr/>
        </p:nvCxnSpPr>
        <p:spPr bwMode="auto">
          <a:xfrm rot="5400000">
            <a:off x="4567843" y="2814725"/>
            <a:ext cx="1660255" cy="2385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5476689" y="3216669"/>
            <a:ext cx="458002" cy="400752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26"/>
          <p:cNvCxnSpPr>
            <a:cxnSpLocks noChangeShapeType="1"/>
          </p:cNvCxnSpPr>
          <p:nvPr/>
        </p:nvCxnSpPr>
        <p:spPr bwMode="auto">
          <a:xfrm>
            <a:off x="5384866" y="3677130"/>
            <a:ext cx="125950" cy="1587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5968302" y="1075310"/>
            <a:ext cx="521541" cy="2061006"/>
            <a:chOff x="6553200" y="1293813"/>
            <a:chExt cx="763588" cy="2743200"/>
          </a:xfrm>
        </p:grpSpPr>
        <p:cxnSp>
          <p:nvCxnSpPr>
            <p:cNvPr id="19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6858000" y="3352800"/>
              <a:ext cx="228600" cy="762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6"/>
            <p:cNvCxnSpPr>
              <a:cxnSpLocks noChangeShapeType="1"/>
            </p:cNvCxnSpPr>
            <p:nvPr/>
          </p:nvCxnSpPr>
          <p:spPr bwMode="auto">
            <a:xfrm rot="10800000" flipV="1">
              <a:off x="6553200" y="1293813"/>
              <a:ext cx="762000" cy="5334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6477000" y="3579813"/>
              <a:ext cx="533400" cy="3810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6515100" y="2474913"/>
              <a:ext cx="1295400" cy="3048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6972301" y="1635125"/>
              <a:ext cx="685800" cy="3175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b="7193"/>
          <a:stretch/>
        </p:blipFill>
        <p:spPr>
          <a:xfrm>
            <a:off x="1376855" y="1080150"/>
            <a:ext cx="5241296" cy="538371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63332" y="1629261"/>
            <a:ext cx="5284615" cy="5221977"/>
            <a:chOff x="863332" y="1629261"/>
            <a:chExt cx="5284615" cy="5221977"/>
          </a:xfrm>
        </p:grpSpPr>
        <p:sp>
          <p:nvSpPr>
            <p:cNvPr id="25" name="TextBox 24"/>
            <p:cNvSpPr txBox="1"/>
            <p:nvPr/>
          </p:nvSpPr>
          <p:spPr>
            <a:xfrm rot="16200000">
              <a:off x="99180" y="2393413"/>
              <a:ext cx="21130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Q</a:t>
              </a:r>
              <a:r>
                <a:rPr lang="en-US" sz="3200" b="1" baseline="30000" dirty="0" smtClean="0"/>
                <a:t>2</a:t>
              </a:r>
              <a:r>
                <a:rPr lang="en-US" sz="3200" b="1" dirty="0" smtClean="0"/>
                <a:t> (</a:t>
              </a:r>
              <a:r>
                <a:rPr lang="en-US" sz="3200" b="1" dirty="0" err="1" smtClean="0"/>
                <a:t>GeV</a:t>
              </a:r>
              <a:r>
                <a:rPr lang="en-US" sz="3200" b="1" dirty="0" smtClean="0"/>
                <a:t>/</a:t>
              </a:r>
              <a:r>
                <a:rPr lang="en-US" sz="3200" b="1" i="1" dirty="0" smtClean="0"/>
                <a:t>c</a:t>
              </a:r>
              <a:r>
                <a:rPr lang="en-US" sz="3200" b="1" dirty="0" smtClean="0"/>
                <a:t>)</a:t>
              </a:r>
              <a:r>
                <a:rPr lang="en-US" sz="3200" b="1" baseline="30000" dirty="0" smtClean="0"/>
                <a:t>2</a:t>
              </a:r>
              <a:endParaRPr lang="en-US" sz="3200" b="1" baseline="30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48479" y="6266463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x</a:t>
              </a:r>
              <a:endParaRPr lang="en-US" sz="3200" b="1" i="1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9057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891733" y="1970629"/>
            <a:ext cx="498882" cy="1822558"/>
            <a:chOff x="4891733" y="1970629"/>
            <a:chExt cx="498882" cy="1822558"/>
          </a:xfrm>
        </p:grpSpPr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>
              <a:off x="5390615" y="1986455"/>
              <a:ext cx="0" cy="175588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19"/>
            <p:cNvCxnSpPr>
              <a:cxnSpLocks noChangeShapeType="1"/>
            </p:cNvCxnSpPr>
            <p:nvPr/>
          </p:nvCxnSpPr>
          <p:spPr bwMode="auto">
            <a:xfrm flipH="1">
              <a:off x="4891733" y="1970629"/>
              <a:ext cx="489340" cy="57367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4"/>
            <p:cNvCxnSpPr>
              <a:cxnSpLocks noChangeShapeType="1"/>
            </p:cNvCxnSpPr>
            <p:nvPr/>
          </p:nvCxnSpPr>
          <p:spPr bwMode="auto">
            <a:xfrm>
              <a:off x="4892285" y="2565328"/>
              <a:ext cx="1" cy="120683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28"/>
            <p:cNvCxnSpPr>
              <a:cxnSpLocks noChangeShapeType="1"/>
            </p:cNvCxnSpPr>
            <p:nvPr/>
          </p:nvCxnSpPr>
          <p:spPr bwMode="auto">
            <a:xfrm flipV="1">
              <a:off x="4894670" y="3678620"/>
              <a:ext cx="484242" cy="11456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8408" y="830179"/>
            <a:ext cx="2280491" cy="602105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Approximate</a:t>
            </a:r>
            <a:endParaRPr lang="en-US" dirty="0" smtClean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0.09 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0.18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0.8 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0.18 &lt; </a:t>
            </a:r>
            <a:r>
              <a:rPr lang="en-US" i="1" dirty="0" smtClean="0">
                <a:solidFill>
                  <a:srgbClr val="757575"/>
                </a:solidFill>
              </a:rPr>
              <a:t>x</a:t>
            </a:r>
            <a:r>
              <a:rPr lang="en-US" dirty="0" smtClean="0">
                <a:solidFill>
                  <a:srgbClr val="757575"/>
                </a:solidFill>
              </a:rPr>
              <a:t> &lt; 0.35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1 &lt; </a:t>
            </a:r>
            <a:r>
              <a:rPr lang="en-US" i="1" dirty="0" smtClean="0">
                <a:solidFill>
                  <a:srgbClr val="757575"/>
                </a:solidFill>
              </a:rPr>
              <a:t>Q</a:t>
            </a:r>
            <a:r>
              <a:rPr lang="en-US" baseline="30000" dirty="0" smtClean="0">
                <a:solidFill>
                  <a:srgbClr val="757575"/>
                </a:solidFill>
              </a:rPr>
              <a:t>2</a:t>
            </a:r>
            <a:r>
              <a:rPr lang="en-US" dirty="0" smtClean="0">
                <a:solidFill>
                  <a:srgbClr val="757575"/>
                </a:solidFill>
              </a:rPr>
              <a:t> &lt; 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0.35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0.85</a:t>
            </a:r>
            <a:endParaRPr lang="en-US" dirty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2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18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This experiment</a:t>
            </a:r>
            <a:endParaRPr lang="en-US" u="sng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0.09 &lt; </a:t>
            </a:r>
            <a:r>
              <a:rPr lang="en-US" i="1" dirty="0" smtClean="0">
                <a:solidFill>
                  <a:srgbClr val="0070C0"/>
                </a:solidFill>
              </a:rPr>
              <a:t>x</a:t>
            </a:r>
            <a:r>
              <a:rPr lang="en-US" dirty="0" smtClean="0">
                <a:solidFill>
                  <a:srgbClr val="0070C0"/>
                </a:solidFill>
              </a:rPr>
              <a:t> &lt; 0.23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0.75 &lt; </a:t>
            </a:r>
            <a:r>
              <a:rPr lang="en-US" i="1" dirty="0" smtClean="0">
                <a:solidFill>
                  <a:srgbClr val="0070C0"/>
                </a:solidFill>
              </a:rPr>
              <a:t>Q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&lt; 1.1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5053874" y="2357320"/>
            <a:ext cx="1660255" cy="1192"/>
          </a:xfrm>
          <a:prstGeom prst="line">
            <a:avLst/>
          </a:prstGeom>
          <a:noFill/>
          <a:ln w="63500">
            <a:solidFill>
              <a:srgbClr val="83838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9"/>
          <p:cNvCxnSpPr>
            <a:cxnSpLocks noChangeShapeType="1"/>
          </p:cNvCxnSpPr>
          <p:nvPr/>
        </p:nvCxnSpPr>
        <p:spPr bwMode="auto">
          <a:xfrm rot="10800000" flipV="1">
            <a:off x="5390814" y="1539716"/>
            <a:ext cx="484241" cy="446074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4"/>
          <p:cNvCxnSpPr>
            <a:cxnSpLocks noChangeShapeType="1"/>
          </p:cNvCxnSpPr>
          <p:nvPr/>
        </p:nvCxnSpPr>
        <p:spPr bwMode="auto">
          <a:xfrm rot="5400000">
            <a:off x="4567843" y="2814725"/>
            <a:ext cx="1660255" cy="2385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5476689" y="3216669"/>
            <a:ext cx="458002" cy="400752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26"/>
          <p:cNvCxnSpPr>
            <a:cxnSpLocks noChangeShapeType="1"/>
          </p:cNvCxnSpPr>
          <p:nvPr/>
        </p:nvCxnSpPr>
        <p:spPr bwMode="auto">
          <a:xfrm>
            <a:off x="5384866" y="3677130"/>
            <a:ext cx="125950" cy="1587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5968302" y="1075310"/>
            <a:ext cx="521541" cy="2061006"/>
            <a:chOff x="6553200" y="1293813"/>
            <a:chExt cx="763588" cy="2743200"/>
          </a:xfrm>
        </p:grpSpPr>
        <p:cxnSp>
          <p:nvCxnSpPr>
            <p:cNvPr id="19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6858000" y="3352800"/>
              <a:ext cx="228600" cy="762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6"/>
            <p:cNvCxnSpPr>
              <a:cxnSpLocks noChangeShapeType="1"/>
            </p:cNvCxnSpPr>
            <p:nvPr/>
          </p:nvCxnSpPr>
          <p:spPr bwMode="auto">
            <a:xfrm rot="10800000" flipV="1">
              <a:off x="6553200" y="1293813"/>
              <a:ext cx="762000" cy="5334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6477000" y="3579813"/>
              <a:ext cx="533400" cy="3810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6515100" y="2474913"/>
              <a:ext cx="1295400" cy="3048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6972301" y="1635125"/>
              <a:ext cx="685800" cy="3175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b="7193"/>
          <a:stretch/>
        </p:blipFill>
        <p:spPr>
          <a:xfrm>
            <a:off x="1376855" y="1080150"/>
            <a:ext cx="5241296" cy="538371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63332" y="1629261"/>
            <a:ext cx="5284615" cy="5221977"/>
            <a:chOff x="863332" y="1629261"/>
            <a:chExt cx="5284615" cy="5221977"/>
          </a:xfrm>
        </p:grpSpPr>
        <p:sp>
          <p:nvSpPr>
            <p:cNvPr id="25" name="TextBox 24"/>
            <p:cNvSpPr txBox="1"/>
            <p:nvPr/>
          </p:nvSpPr>
          <p:spPr>
            <a:xfrm rot="16200000">
              <a:off x="99180" y="2393413"/>
              <a:ext cx="21130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Q</a:t>
              </a:r>
              <a:r>
                <a:rPr lang="en-US" sz="3200" b="1" baseline="30000" dirty="0" smtClean="0"/>
                <a:t>2</a:t>
              </a:r>
              <a:r>
                <a:rPr lang="en-US" sz="3200" b="1" dirty="0" smtClean="0"/>
                <a:t> (</a:t>
              </a:r>
              <a:r>
                <a:rPr lang="en-US" sz="3200" b="1" dirty="0" err="1" smtClean="0"/>
                <a:t>GeV</a:t>
              </a:r>
              <a:r>
                <a:rPr lang="en-US" sz="3200" b="1" dirty="0" smtClean="0"/>
                <a:t>/</a:t>
              </a:r>
              <a:r>
                <a:rPr lang="en-US" sz="3200" b="1" i="1" dirty="0" smtClean="0"/>
                <a:t>c</a:t>
              </a:r>
              <a:r>
                <a:rPr lang="en-US" sz="3200" b="1" dirty="0" smtClean="0"/>
                <a:t>)</a:t>
              </a:r>
              <a:r>
                <a:rPr lang="en-US" sz="3200" b="1" baseline="30000" dirty="0" smtClean="0"/>
                <a:t>2</a:t>
              </a:r>
              <a:endParaRPr lang="en-US" sz="3200" b="1" baseline="30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48479" y="6266463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x</a:t>
              </a:r>
              <a:endParaRPr lang="en-US" sz="3200" b="1" i="1" baseline="30000" dirty="0"/>
            </a:p>
          </p:txBody>
        </p:sp>
      </p:grpSp>
      <p:sp>
        <p:nvSpPr>
          <p:cNvPr id="6" name="Parallelogram 5"/>
          <p:cNvSpPr/>
          <p:nvPr/>
        </p:nvSpPr>
        <p:spPr>
          <a:xfrm rot="3969698">
            <a:off x="4993335" y="3106485"/>
            <a:ext cx="504403" cy="1014902"/>
          </a:xfrm>
          <a:custGeom>
            <a:avLst/>
            <a:gdLst>
              <a:gd name="connsiteX0" fmla="*/ 0 w 1383632"/>
              <a:gd name="connsiteY0" fmla="*/ 537025 h 537025"/>
              <a:gd name="connsiteX1" fmla="*/ 440237 w 1383632"/>
              <a:gd name="connsiteY1" fmla="*/ 0 h 537025"/>
              <a:gd name="connsiteX2" fmla="*/ 1383632 w 1383632"/>
              <a:gd name="connsiteY2" fmla="*/ 0 h 537025"/>
              <a:gd name="connsiteX3" fmla="*/ 943395 w 1383632"/>
              <a:gd name="connsiteY3" fmla="*/ 537025 h 537025"/>
              <a:gd name="connsiteX4" fmla="*/ 0 w 1383632"/>
              <a:gd name="connsiteY4" fmla="*/ 537025 h 537025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943395 w 2652022"/>
              <a:gd name="connsiteY3" fmla="*/ 2633637 h 2633637"/>
              <a:gd name="connsiteX4" fmla="*/ 0 w 2652022"/>
              <a:gd name="connsiteY4" fmla="*/ 2633637 h 2633637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2597989 w 2652022"/>
              <a:gd name="connsiteY3" fmla="*/ 615593 h 2633637"/>
              <a:gd name="connsiteX4" fmla="*/ 0 w 2652022"/>
              <a:gd name="connsiteY4" fmla="*/ 2633637 h 2633637"/>
              <a:gd name="connsiteX0" fmla="*/ 0 w 2641017"/>
              <a:gd name="connsiteY0" fmla="*/ 2638499 h 2638499"/>
              <a:gd name="connsiteX1" fmla="*/ 440237 w 2641017"/>
              <a:gd name="connsiteY1" fmla="*/ 2101474 h 2638499"/>
              <a:gd name="connsiteX2" fmla="*/ 2641017 w 2641017"/>
              <a:gd name="connsiteY2" fmla="*/ 0 h 2638499"/>
              <a:gd name="connsiteX3" fmla="*/ 2597989 w 2641017"/>
              <a:gd name="connsiteY3" fmla="*/ 620455 h 2638499"/>
              <a:gd name="connsiteX4" fmla="*/ 0 w 2641017"/>
              <a:gd name="connsiteY4" fmla="*/ 2638499 h 2638499"/>
              <a:gd name="connsiteX0" fmla="*/ 0 w 2641017"/>
              <a:gd name="connsiteY0" fmla="*/ 3172890 h 3172890"/>
              <a:gd name="connsiteX1" fmla="*/ 1946898 w 2641017"/>
              <a:gd name="connsiteY1" fmla="*/ 0 h 3172890"/>
              <a:gd name="connsiteX2" fmla="*/ 2641017 w 2641017"/>
              <a:gd name="connsiteY2" fmla="*/ 534391 h 3172890"/>
              <a:gd name="connsiteX3" fmla="*/ 2597989 w 2641017"/>
              <a:gd name="connsiteY3" fmla="*/ 1154846 h 3172890"/>
              <a:gd name="connsiteX4" fmla="*/ 0 w 2641017"/>
              <a:gd name="connsiteY4" fmla="*/ 3172890 h 3172890"/>
              <a:gd name="connsiteX0" fmla="*/ 343432 w 694119"/>
              <a:gd name="connsiteY0" fmla="*/ 817523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343432 w 694119"/>
              <a:gd name="connsiteY4" fmla="*/ 817523 h 1154846"/>
              <a:gd name="connsiteX0" fmla="*/ 467557 w 694119"/>
              <a:gd name="connsiteY0" fmla="*/ 59614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467557 w 694119"/>
              <a:gd name="connsiteY4" fmla="*/ 596140 h 1154846"/>
              <a:gd name="connsiteX0" fmla="*/ 235170 w 694119"/>
              <a:gd name="connsiteY0" fmla="*/ 46715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235170 w 694119"/>
              <a:gd name="connsiteY4" fmla="*/ 467150 h 1154846"/>
              <a:gd name="connsiteX0" fmla="*/ 0 w 458949"/>
              <a:gd name="connsiteY0" fmla="*/ 210452 h 898148"/>
              <a:gd name="connsiteX1" fmla="*/ 256480 w 458949"/>
              <a:gd name="connsiteY1" fmla="*/ 0 h 898148"/>
              <a:gd name="connsiteX2" fmla="*/ 458949 w 458949"/>
              <a:gd name="connsiteY2" fmla="*/ 277693 h 898148"/>
              <a:gd name="connsiteX3" fmla="*/ 415921 w 458949"/>
              <a:gd name="connsiteY3" fmla="*/ 898148 h 898148"/>
              <a:gd name="connsiteX4" fmla="*/ 0 w 458949"/>
              <a:gd name="connsiteY4" fmla="*/ 210452 h 898148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67586 w 510614"/>
              <a:gd name="connsiteY3" fmla="*/ 1034303 h 1034303"/>
              <a:gd name="connsiteX4" fmla="*/ 51665 w 510614"/>
              <a:gd name="connsiteY4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86309 w 510614"/>
              <a:gd name="connsiteY3" fmla="*/ 431420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263134 w 510614"/>
              <a:gd name="connsiteY3" fmla="*/ 43427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510614 w 562579"/>
              <a:gd name="connsiteY2" fmla="*/ 413848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348862 w 562579"/>
              <a:gd name="connsiteY2" fmla="*/ 184532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477607"/>
              <a:gd name="connsiteY0" fmla="*/ 346607 h 1034303"/>
              <a:gd name="connsiteX1" fmla="*/ 0 w 477607"/>
              <a:gd name="connsiteY1" fmla="*/ 0 h 1034303"/>
              <a:gd name="connsiteX2" fmla="*/ 348862 w 477607"/>
              <a:gd name="connsiteY2" fmla="*/ 184532 h 1034303"/>
              <a:gd name="connsiteX3" fmla="*/ 477607 w 477607"/>
              <a:gd name="connsiteY3" fmla="*/ 361806 h 1034303"/>
              <a:gd name="connsiteX4" fmla="*/ 467586 w 477607"/>
              <a:gd name="connsiteY4" fmla="*/ 1034303 h 1034303"/>
              <a:gd name="connsiteX5" fmla="*/ 51665 w 477607"/>
              <a:gd name="connsiteY5" fmla="*/ 346607 h 1034303"/>
              <a:gd name="connsiteX0" fmla="*/ 78461 w 504403"/>
              <a:gd name="connsiteY0" fmla="*/ 327206 h 1014902"/>
              <a:gd name="connsiteX1" fmla="*/ 0 w 504403"/>
              <a:gd name="connsiteY1" fmla="*/ 0 h 1014902"/>
              <a:gd name="connsiteX2" fmla="*/ 375658 w 504403"/>
              <a:gd name="connsiteY2" fmla="*/ 165131 h 1014902"/>
              <a:gd name="connsiteX3" fmla="*/ 504403 w 504403"/>
              <a:gd name="connsiteY3" fmla="*/ 342405 h 1014902"/>
              <a:gd name="connsiteX4" fmla="*/ 494382 w 504403"/>
              <a:gd name="connsiteY4" fmla="*/ 1014902 h 1014902"/>
              <a:gd name="connsiteX5" fmla="*/ 78461 w 504403"/>
              <a:gd name="connsiteY5" fmla="*/ 327206 h 1014902"/>
              <a:gd name="connsiteX0" fmla="*/ 78461 w 504403"/>
              <a:gd name="connsiteY0" fmla="*/ 327206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8461 w 504403"/>
              <a:gd name="connsiteY6" fmla="*/ 327206 h 1014902"/>
              <a:gd name="connsiteX0" fmla="*/ 220898 w 504403"/>
              <a:gd name="connsiteY0" fmla="*/ 340680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127304 w 504403"/>
              <a:gd name="connsiteY1" fmla="*/ 149886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70862 w 504403"/>
              <a:gd name="connsiteY0" fmla="*/ 279592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404935 w 504403"/>
              <a:gd name="connsiteY3" fmla="*/ 175465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403" h="1014902">
                <a:moveTo>
                  <a:pt x="70862" y="279592"/>
                </a:moveTo>
                <a:lnTo>
                  <a:pt x="57607" y="119089"/>
                </a:lnTo>
                <a:lnTo>
                  <a:pt x="0" y="0"/>
                </a:lnTo>
                <a:lnTo>
                  <a:pt x="404935" y="175465"/>
                </a:lnTo>
                <a:lnTo>
                  <a:pt x="504403" y="342405"/>
                </a:lnTo>
                <a:lnTo>
                  <a:pt x="494382" y="1014902"/>
                </a:lnTo>
                <a:lnTo>
                  <a:pt x="70862" y="279592"/>
                </a:lnTo>
                <a:close/>
              </a:path>
            </a:pathLst>
          </a:custGeom>
          <a:solidFill>
            <a:srgbClr val="30ACE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9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891733" y="1970629"/>
            <a:ext cx="498882" cy="1822558"/>
            <a:chOff x="4891733" y="1970629"/>
            <a:chExt cx="498882" cy="1822558"/>
          </a:xfrm>
        </p:grpSpPr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>
              <a:off x="5390615" y="1986455"/>
              <a:ext cx="0" cy="175588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19"/>
            <p:cNvCxnSpPr>
              <a:cxnSpLocks noChangeShapeType="1"/>
            </p:cNvCxnSpPr>
            <p:nvPr/>
          </p:nvCxnSpPr>
          <p:spPr bwMode="auto">
            <a:xfrm flipH="1">
              <a:off x="4891733" y="1970629"/>
              <a:ext cx="489340" cy="57367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4"/>
            <p:cNvCxnSpPr>
              <a:cxnSpLocks noChangeShapeType="1"/>
            </p:cNvCxnSpPr>
            <p:nvPr/>
          </p:nvCxnSpPr>
          <p:spPr bwMode="auto">
            <a:xfrm>
              <a:off x="4892285" y="2565328"/>
              <a:ext cx="1" cy="120683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28"/>
            <p:cNvCxnSpPr>
              <a:cxnSpLocks noChangeShapeType="1"/>
            </p:cNvCxnSpPr>
            <p:nvPr/>
          </p:nvCxnSpPr>
          <p:spPr bwMode="auto">
            <a:xfrm flipV="1">
              <a:off x="4894670" y="3678620"/>
              <a:ext cx="484242" cy="11456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8408" y="830179"/>
            <a:ext cx="2280491" cy="602105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Approximate</a:t>
            </a:r>
            <a:endParaRPr lang="en-US" dirty="0" smtClean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0.09 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0.18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0.8 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0.18 &lt; </a:t>
            </a:r>
            <a:r>
              <a:rPr lang="en-US" i="1" dirty="0" smtClean="0">
                <a:solidFill>
                  <a:srgbClr val="757575"/>
                </a:solidFill>
              </a:rPr>
              <a:t>x</a:t>
            </a:r>
            <a:r>
              <a:rPr lang="en-US" dirty="0" smtClean="0">
                <a:solidFill>
                  <a:srgbClr val="757575"/>
                </a:solidFill>
              </a:rPr>
              <a:t> &lt; 0.35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1 &lt; </a:t>
            </a:r>
            <a:r>
              <a:rPr lang="en-US" i="1" dirty="0" smtClean="0">
                <a:solidFill>
                  <a:srgbClr val="757575"/>
                </a:solidFill>
              </a:rPr>
              <a:t>Q</a:t>
            </a:r>
            <a:r>
              <a:rPr lang="en-US" baseline="30000" dirty="0" smtClean="0">
                <a:solidFill>
                  <a:srgbClr val="757575"/>
                </a:solidFill>
              </a:rPr>
              <a:t>2</a:t>
            </a:r>
            <a:r>
              <a:rPr lang="en-US" dirty="0" smtClean="0">
                <a:solidFill>
                  <a:srgbClr val="757575"/>
                </a:solidFill>
              </a:rPr>
              <a:t> &lt; 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0.35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0.85</a:t>
            </a:r>
            <a:endParaRPr lang="en-US" dirty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2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18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This experiment</a:t>
            </a:r>
            <a:endParaRPr lang="en-US" u="sng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0.09 &lt; </a:t>
            </a:r>
            <a:r>
              <a:rPr lang="en-US" i="1" dirty="0" smtClean="0">
                <a:solidFill>
                  <a:srgbClr val="0070C0"/>
                </a:solidFill>
              </a:rPr>
              <a:t>x</a:t>
            </a:r>
            <a:r>
              <a:rPr lang="en-US" dirty="0" smtClean="0">
                <a:solidFill>
                  <a:srgbClr val="0070C0"/>
                </a:solidFill>
              </a:rPr>
              <a:t> &lt; 0.23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0.75 &lt; </a:t>
            </a:r>
            <a:r>
              <a:rPr lang="en-US" i="1" dirty="0" smtClean="0">
                <a:solidFill>
                  <a:srgbClr val="0070C0"/>
                </a:solidFill>
              </a:rPr>
              <a:t>Q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&lt; 1.1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0.23 &lt; </a:t>
            </a:r>
            <a:r>
              <a:rPr lang="en-US" i="1" dirty="0" smtClean="0">
                <a:solidFill>
                  <a:srgbClr val="0070C0"/>
                </a:solidFill>
              </a:rPr>
              <a:t>x</a:t>
            </a:r>
            <a:r>
              <a:rPr lang="en-US" dirty="0" smtClean="0">
                <a:solidFill>
                  <a:srgbClr val="0070C0"/>
                </a:solidFill>
              </a:rPr>
              <a:t> &lt; 0.32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1.1 &lt; </a:t>
            </a:r>
            <a:r>
              <a:rPr lang="en-US" i="1" dirty="0" smtClean="0">
                <a:solidFill>
                  <a:srgbClr val="0070C0"/>
                </a:solidFill>
              </a:rPr>
              <a:t>Q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&lt; 2.6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5053874" y="2357320"/>
            <a:ext cx="1660255" cy="1192"/>
          </a:xfrm>
          <a:prstGeom prst="line">
            <a:avLst/>
          </a:prstGeom>
          <a:noFill/>
          <a:ln w="63500">
            <a:solidFill>
              <a:srgbClr val="83838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9"/>
          <p:cNvCxnSpPr>
            <a:cxnSpLocks noChangeShapeType="1"/>
          </p:cNvCxnSpPr>
          <p:nvPr/>
        </p:nvCxnSpPr>
        <p:spPr bwMode="auto">
          <a:xfrm rot="10800000" flipV="1">
            <a:off x="5390814" y="1539716"/>
            <a:ext cx="484241" cy="446074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4"/>
          <p:cNvCxnSpPr>
            <a:cxnSpLocks noChangeShapeType="1"/>
          </p:cNvCxnSpPr>
          <p:nvPr/>
        </p:nvCxnSpPr>
        <p:spPr bwMode="auto">
          <a:xfrm rot="5400000">
            <a:off x="4567843" y="2814725"/>
            <a:ext cx="1660255" cy="2385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5476689" y="3216669"/>
            <a:ext cx="458002" cy="400752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26"/>
          <p:cNvCxnSpPr>
            <a:cxnSpLocks noChangeShapeType="1"/>
          </p:cNvCxnSpPr>
          <p:nvPr/>
        </p:nvCxnSpPr>
        <p:spPr bwMode="auto">
          <a:xfrm>
            <a:off x="5384866" y="3677130"/>
            <a:ext cx="125950" cy="1587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5968302" y="1075310"/>
            <a:ext cx="521541" cy="2061006"/>
            <a:chOff x="6553200" y="1293813"/>
            <a:chExt cx="763588" cy="2743200"/>
          </a:xfrm>
        </p:grpSpPr>
        <p:cxnSp>
          <p:nvCxnSpPr>
            <p:cNvPr id="19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6858000" y="3352800"/>
              <a:ext cx="228600" cy="762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6"/>
            <p:cNvCxnSpPr>
              <a:cxnSpLocks noChangeShapeType="1"/>
            </p:cNvCxnSpPr>
            <p:nvPr/>
          </p:nvCxnSpPr>
          <p:spPr bwMode="auto">
            <a:xfrm rot="10800000" flipV="1">
              <a:off x="6553200" y="1293813"/>
              <a:ext cx="762000" cy="5334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6477000" y="3579813"/>
              <a:ext cx="533400" cy="3810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6515100" y="2474913"/>
              <a:ext cx="1295400" cy="3048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6972301" y="1635125"/>
              <a:ext cx="685800" cy="3175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b="7193"/>
          <a:stretch/>
        </p:blipFill>
        <p:spPr>
          <a:xfrm>
            <a:off x="1376855" y="1080150"/>
            <a:ext cx="5241296" cy="538371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63332" y="1629261"/>
            <a:ext cx="5284615" cy="5221977"/>
            <a:chOff x="863332" y="1629261"/>
            <a:chExt cx="5284615" cy="5221977"/>
          </a:xfrm>
        </p:grpSpPr>
        <p:sp>
          <p:nvSpPr>
            <p:cNvPr id="25" name="TextBox 24"/>
            <p:cNvSpPr txBox="1"/>
            <p:nvPr/>
          </p:nvSpPr>
          <p:spPr>
            <a:xfrm rot="16200000">
              <a:off x="99180" y="2393413"/>
              <a:ext cx="21130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Q</a:t>
              </a:r>
              <a:r>
                <a:rPr lang="en-US" sz="3200" b="1" baseline="30000" dirty="0" smtClean="0"/>
                <a:t>2</a:t>
              </a:r>
              <a:r>
                <a:rPr lang="en-US" sz="3200" b="1" dirty="0" smtClean="0"/>
                <a:t> (</a:t>
              </a:r>
              <a:r>
                <a:rPr lang="en-US" sz="3200" b="1" dirty="0" err="1" smtClean="0"/>
                <a:t>GeV</a:t>
              </a:r>
              <a:r>
                <a:rPr lang="en-US" sz="3200" b="1" dirty="0" smtClean="0"/>
                <a:t>/</a:t>
              </a:r>
              <a:r>
                <a:rPr lang="en-US" sz="3200" b="1" i="1" dirty="0" smtClean="0"/>
                <a:t>c</a:t>
              </a:r>
              <a:r>
                <a:rPr lang="en-US" sz="3200" b="1" dirty="0" smtClean="0"/>
                <a:t>)</a:t>
              </a:r>
              <a:r>
                <a:rPr lang="en-US" sz="3200" b="1" baseline="30000" dirty="0" smtClean="0"/>
                <a:t>2</a:t>
              </a:r>
              <a:endParaRPr lang="en-US" sz="3200" b="1" baseline="30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48479" y="6266463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x</a:t>
              </a:r>
              <a:endParaRPr lang="en-US" sz="3200" b="1" i="1" baseline="30000" dirty="0"/>
            </a:p>
          </p:txBody>
        </p:sp>
      </p:grpSp>
      <p:sp>
        <p:nvSpPr>
          <p:cNvPr id="6" name="Parallelogram 5"/>
          <p:cNvSpPr/>
          <p:nvPr/>
        </p:nvSpPr>
        <p:spPr>
          <a:xfrm rot="3969698">
            <a:off x="4993335" y="3106485"/>
            <a:ext cx="504403" cy="1014902"/>
          </a:xfrm>
          <a:custGeom>
            <a:avLst/>
            <a:gdLst>
              <a:gd name="connsiteX0" fmla="*/ 0 w 1383632"/>
              <a:gd name="connsiteY0" fmla="*/ 537025 h 537025"/>
              <a:gd name="connsiteX1" fmla="*/ 440237 w 1383632"/>
              <a:gd name="connsiteY1" fmla="*/ 0 h 537025"/>
              <a:gd name="connsiteX2" fmla="*/ 1383632 w 1383632"/>
              <a:gd name="connsiteY2" fmla="*/ 0 h 537025"/>
              <a:gd name="connsiteX3" fmla="*/ 943395 w 1383632"/>
              <a:gd name="connsiteY3" fmla="*/ 537025 h 537025"/>
              <a:gd name="connsiteX4" fmla="*/ 0 w 1383632"/>
              <a:gd name="connsiteY4" fmla="*/ 537025 h 537025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943395 w 2652022"/>
              <a:gd name="connsiteY3" fmla="*/ 2633637 h 2633637"/>
              <a:gd name="connsiteX4" fmla="*/ 0 w 2652022"/>
              <a:gd name="connsiteY4" fmla="*/ 2633637 h 2633637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2597989 w 2652022"/>
              <a:gd name="connsiteY3" fmla="*/ 615593 h 2633637"/>
              <a:gd name="connsiteX4" fmla="*/ 0 w 2652022"/>
              <a:gd name="connsiteY4" fmla="*/ 2633637 h 2633637"/>
              <a:gd name="connsiteX0" fmla="*/ 0 w 2641017"/>
              <a:gd name="connsiteY0" fmla="*/ 2638499 h 2638499"/>
              <a:gd name="connsiteX1" fmla="*/ 440237 w 2641017"/>
              <a:gd name="connsiteY1" fmla="*/ 2101474 h 2638499"/>
              <a:gd name="connsiteX2" fmla="*/ 2641017 w 2641017"/>
              <a:gd name="connsiteY2" fmla="*/ 0 h 2638499"/>
              <a:gd name="connsiteX3" fmla="*/ 2597989 w 2641017"/>
              <a:gd name="connsiteY3" fmla="*/ 620455 h 2638499"/>
              <a:gd name="connsiteX4" fmla="*/ 0 w 2641017"/>
              <a:gd name="connsiteY4" fmla="*/ 2638499 h 2638499"/>
              <a:gd name="connsiteX0" fmla="*/ 0 w 2641017"/>
              <a:gd name="connsiteY0" fmla="*/ 3172890 h 3172890"/>
              <a:gd name="connsiteX1" fmla="*/ 1946898 w 2641017"/>
              <a:gd name="connsiteY1" fmla="*/ 0 h 3172890"/>
              <a:gd name="connsiteX2" fmla="*/ 2641017 w 2641017"/>
              <a:gd name="connsiteY2" fmla="*/ 534391 h 3172890"/>
              <a:gd name="connsiteX3" fmla="*/ 2597989 w 2641017"/>
              <a:gd name="connsiteY3" fmla="*/ 1154846 h 3172890"/>
              <a:gd name="connsiteX4" fmla="*/ 0 w 2641017"/>
              <a:gd name="connsiteY4" fmla="*/ 3172890 h 3172890"/>
              <a:gd name="connsiteX0" fmla="*/ 343432 w 694119"/>
              <a:gd name="connsiteY0" fmla="*/ 817523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343432 w 694119"/>
              <a:gd name="connsiteY4" fmla="*/ 817523 h 1154846"/>
              <a:gd name="connsiteX0" fmla="*/ 467557 w 694119"/>
              <a:gd name="connsiteY0" fmla="*/ 59614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467557 w 694119"/>
              <a:gd name="connsiteY4" fmla="*/ 596140 h 1154846"/>
              <a:gd name="connsiteX0" fmla="*/ 235170 w 694119"/>
              <a:gd name="connsiteY0" fmla="*/ 46715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235170 w 694119"/>
              <a:gd name="connsiteY4" fmla="*/ 467150 h 1154846"/>
              <a:gd name="connsiteX0" fmla="*/ 0 w 458949"/>
              <a:gd name="connsiteY0" fmla="*/ 210452 h 898148"/>
              <a:gd name="connsiteX1" fmla="*/ 256480 w 458949"/>
              <a:gd name="connsiteY1" fmla="*/ 0 h 898148"/>
              <a:gd name="connsiteX2" fmla="*/ 458949 w 458949"/>
              <a:gd name="connsiteY2" fmla="*/ 277693 h 898148"/>
              <a:gd name="connsiteX3" fmla="*/ 415921 w 458949"/>
              <a:gd name="connsiteY3" fmla="*/ 898148 h 898148"/>
              <a:gd name="connsiteX4" fmla="*/ 0 w 458949"/>
              <a:gd name="connsiteY4" fmla="*/ 210452 h 898148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67586 w 510614"/>
              <a:gd name="connsiteY3" fmla="*/ 1034303 h 1034303"/>
              <a:gd name="connsiteX4" fmla="*/ 51665 w 510614"/>
              <a:gd name="connsiteY4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86309 w 510614"/>
              <a:gd name="connsiteY3" fmla="*/ 431420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263134 w 510614"/>
              <a:gd name="connsiteY3" fmla="*/ 43427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510614 w 562579"/>
              <a:gd name="connsiteY2" fmla="*/ 413848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348862 w 562579"/>
              <a:gd name="connsiteY2" fmla="*/ 184532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477607"/>
              <a:gd name="connsiteY0" fmla="*/ 346607 h 1034303"/>
              <a:gd name="connsiteX1" fmla="*/ 0 w 477607"/>
              <a:gd name="connsiteY1" fmla="*/ 0 h 1034303"/>
              <a:gd name="connsiteX2" fmla="*/ 348862 w 477607"/>
              <a:gd name="connsiteY2" fmla="*/ 184532 h 1034303"/>
              <a:gd name="connsiteX3" fmla="*/ 477607 w 477607"/>
              <a:gd name="connsiteY3" fmla="*/ 361806 h 1034303"/>
              <a:gd name="connsiteX4" fmla="*/ 467586 w 477607"/>
              <a:gd name="connsiteY4" fmla="*/ 1034303 h 1034303"/>
              <a:gd name="connsiteX5" fmla="*/ 51665 w 477607"/>
              <a:gd name="connsiteY5" fmla="*/ 346607 h 1034303"/>
              <a:gd name="connsiteX0" fmla="*/ 78461 w 504403"/>
              <a:gd name="connsiteY0" fmla="*/ 327206 h 1014902"/>
              <a:gd name="connsiteX1" fmla="*/ 0 w 504403"/>
              <a:gd name="connsiteY1" fmla="*/ 0 h 1014902"/>
              <a:gd name="connsiteX2" fmla="*/ 375658 w 504403"/>
              <a:gd name="connsiteY2" fmla="*/ 165131 h 1014902"/>
              <a:gd name="connsiteX3" fmla="*/ 504403 w 504403"/>
              <a:gd name="connsiteY3" fmla="*/ 342405 h 1014902"/>
              <a:gd name="connsiteX4" fmla="*/ 494382 w 504403"/>
              <a:gd name="connsiteY4" fmla="*/ 1014902 h 1014902"/>
              <a:gd name="connsiteX5" fmla="*/ 78461 w 504403"/>
              <a:gd name="connsiteY5" fmla="*/ 327206 h 1014902"/>
              <a:gd name="connsiteX0" fmla="*/ 78461 w 504403"/>
              <a:gd name="connsiteY0" fmla="*/ 327206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8461 w 504403"/>
              <a:gd name="connsiteY6" fmla="*/ 327206 h 1014902"/>
              <a:gd name="connsiteX0" fmla="*/ 220898 w 504403"/>
              <a:gd name="connsiteY0" fmla="*/ 340680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127304 w 504403"/>
              <a:gd name="connsiteY1" fmla="*/ 149886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70862 w 504403"/>
              <a:gd name="connsiteY0" fmla="*/ 279592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404935 w 504403"/>
              <a:gd name="connsiteY3" fmla="*/ 175465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403" h="1014902">
                <a:moveTo>
                  <a:pt x="70862" y="279592"/>
                </a:moveTo>
                <a:lnTo>
                  <a:pt x="57607" y="119089"/>
                </a:lnTo>
                <a:lnTo>
                  <a:pt x="0" y="0"/>
                </a:lnTo>
                <a:lnTo>
                  <a:pt x="404935" y="175465"/>
                </a:lnTo>
                <a:lnTo>
                  <a:pt x="504403" y="342405"/>
                </a:lnTo>
                <a:lnTo>
                  <a:pt x="494382" y="1014902"/>
                </a:lnTo>
                <a:lnTo>
                  <a:pt x="70862" y="279592"/>
                </a:lnTo>
                <a:close/>
              </a:path>
            </a:pathLst>
          </a:custGeom>
          <a:solidFill>
            <a:srgbClr val="30ACE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arallelogram 5"/>
          <p:cNvSpPr/>
          <p:nvPr/>
        </p:nvSpPr>
        <p:spPr>
          <a:xfrm rot="3969698">
            <a:off x="5413735" y="2980435"/>
            <a:ext cx="614190" cy="516883"/>
          </a:xfrm>
          <a:custGeom>
            <a:avLst/>
            <a:gdLst>
              <a:gd name="connsiteX0" fmla="*/ 0 w 1383632"/>
              <a:gd name="connsiteY0" fmla="*/ 537025 h 537025"/>
              <a:gd name="connsiteX1" fmla="*/ 440237 w 1383632"/>
              <a:gd name="connsiteY1" fmla="*/ 0 h 537025"/>
              <a:gd name="connsiteX2" fmla="*/ 1383632 w 1383632"/>
              <a:gd name="connsiteY2" fmla="*/ 0 h 537025"/>
              <a:gd name="connsiteX3" fmla="*/ 943395 w 1383632"/>
              <a:gd name="connsiteY3" fmla="*/ 537025 h 537025"/>
              <a:gd name="connsiteX4" fmla="*/ 0 w 1383632"/>
              <a:gd name="connsiteY4" fmla="*/ 537025 h 537025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943395 w 2652022"/>
              <a:gd name="connsiteY3" fmla="*/ 2633637 h 2633637"/>
              <a:gd name="connsiteX4" fmla="*/ 0 w 2652022"/>
              <a:gd name="connsiteY4" fmla="*/ 2633637 h 2633637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2597989 w 2652022"/>
              <a:gd name="connsiteY3" fmla="*/ 615593 h 2633637"/>
              <a:gd name="connsiteX4" fmla="*/ 0 w 2652022"/>
              <a:gd name="connsiteY4" fmla="*/ 2633637 h 2633637"/>
              <a:gd name="connsiteX0" fmla="*/ 0 w 2641017"/>
              <a:gd name="connsiteY0" fmla="*/ 2638499 h 2638499"/>
              <a:gd name="connsiteX1" fmla="*/ 440237 w 2641017"/>
              <a:gd name="connsiteY1" fmla="*/ 2101474 h 2638499"/>
              <a:gd name="connsiteX2" fmla="*/ 2641017 w 2641017"/>
              <a:gd name="connsiteY2" fmla="*/ 0 h 2638499"/>
              <a:gd name="connsiteX3" fmla="*/ 2597989 w 2641017"/>
              <a:gd name="connsiteY3" fmla="*/ 620455 h 2638499"/>
              <a:gd name="connsiteX4" fmla="*/ 0 w 2641017"/>
              <a:gd name="connsiteY4" fmla="*/ 2638499 h 2638499"/>
              <a:gd name="connsiteX0" fmla="*/ 0 w 2641017"/>
              <a:gd name="connsiteY0" fmla="*/ 3172890 h 3172890"/>
              <a:gd name="connsiteX1" fmla="*/ 1946898 w 2641017"/>
              <a:gd name="connsiteY1" fmla="*/ 0 h 3172890"/>
              <a:gd name="connsiteX2" fmla="*/ 2641017 w 2641017"/>
              <a:gd name="connsiteY2" fmla="*/ 534391 h 3172890"/>
              <a:gd name="connsiteX3" fmla="*/ 2597989 w 2641017"/>
              <a:gd name="connsiteY3" fmla="*/ 1154846 h 3172890"/>
              <a:gd name="connsiteX4" fmla="*/ 0 w 2641017"/>
              <a:gd name="connsiteY4" fmla="*/ 3172890 h 3172890"/>
              <a:gd name="connsiteX0" fmla="*/ 343432 w 694119"/>
              <a:gd name="connsiteY0" fmla="*/ 817523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343432 w 694119"/>
              <a:gd name="connsiteY4" fmla="*/ 817523 h 1154846"/>
              <a:gd name="connsiteX0" fmla="*/ 467557 w 694119"/>
              <a:gd name="connsiteY0" fmla="*/ 59614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467557 w 694119"/>
              <a:gd name="connsiteY4" fmla="*/ 596140 h 1154846"/>
              <a:gd name="connsiteX0" fmla="*/ 235170 w 694119"/>
              <a:gd name="connsiteY0" fmla="*/ 46715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235170 w 694119"/>
              <a:gd name="connsiteY4" fmla="*/ 467150 h 1154846"/>
              <a:gd name="connsiteX0" fmla="*/ 0 w 458949"/>
              <a:gd name="connsiteY0" fmla="*/ 210452 h 898148"/>
              <a:gd name="connsiteX1" fmla="*/ 256480 w 458949"/>
              <a:gd name="connsiteY1" fmla="*/ 0 h 898148"/>
              <a:gd name="connsiteX2" fmla="*/ 458949 w 458949"/>
              <a:gd name="connsiteY2" fmla="*/ 277693 h 898148"/>
              <a:gd name="connsiteX3" fmla="*/ 415921 w 458949"/>
              <a:gd name="connsiteY3" fmla="*/ 898148 h 898148"/>
              <a:gd name="connsiteX4" fmla="*/ 0 w 458949"/>
              <a:gd name="connsiteY4" fmla="*/ 210452 h 898148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67586 w 510614"/>
              <a:gd name="connsiteY3" fmla="*/ 1034303 h 1034303"/>
              <a:gd name="connsiteX4" fmla="*/ 51665 w 510614"/>
              <a:gd name="connsiteY4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86309 w 510614"/>
              <a:gd name="connsiteY3" fmla="*/ 431420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263134 w 510614"/>
              <a:gd name="connsiteY3" fmla="*/ 43427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510614 w 562579"/>
              <a:gd name="connsiteY2" fmla="*/ 413848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348862 w 562579"/>
              <a:gd name="connsiteY2" fmla="*/ 184532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477607"/>
              <a:gd name="connsiteY0" fmla="*/ 346607 h 1034303"/>
              <a:gd name="connsiteX1" fmla="*/ 0 w 477607"/>
              <a:gd name="connsiteY1" fmla="*/ 0 h 1034303"/>
              <a:gd name="connsiteX2" fmla="*/ 348862 w 477607"/>
              <a:gd name="connsiteY2" fmla="*/ 184532 h 1034303"/>
              <a:gd name="connsiteX3" fmla="*/ 477607 w 477607"/>
              <a:gd name="connsiteY3" fmla="*/ 361806 h 1034303"/>
              <a:gd name="connsiteX4" fmla="*/ 467586 w 477607"/>
              <a:gd name="connsiteY4" fmla="*/ 1034303 h 1034303"/>
              <a:gd name="connsiteX5" fmla="*/ 51665 w 477607"/>
              <a:gd name="connsiteY5" fmla="*/ 346607 h 1034303"/>
              <a:gd name="connsiteX0" fmla="*/ 78461 w 504403"/>
              <a:gd name="connsiteY0" fmla="*/ 327206 h 1014902"/>
              <a:gd name="connsiteX1" fmla="*/ 0 w 504403"/>
              <a:gd name="connsiteY1" fmla="*/ 0 h 1014902"/>
              <a:gd name="connsiteX2" fmla="*/ 375658 w 504403"/>
              <a:gd name="connsiteY2" fmla="*/ 165131 h 1014902"/>
              <a:gd name="connsiteX3" fmla="*/ 504403 w 504403"/>
              <a:gd name="connsiteY3" fmla="*/ 342405 h 1014902"/>
              <a:gd name="connsiteX4" fmla="*/ 494382 w 504403"/>
              <a:gd name="connsiteY4" fmla="*/ 1014902 h 1014902"/>
              <a:gd name="connsiteX5" fmla="*/ 78461 w 504403"/>
              <a:gd name="connsiteY5" fmla="*/ 327206 h 1014902"/>
              <a:gd name="connsiteX0" fmla="*/ 78461 w 504403"/>
              <a:gd name="connsiteY0" fmla="*/ 327206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8461 w 504403"/>
              <a:gd name="connsiteY6" fmla="*/ 327206 h 1014902"/>
              <a:gd name="connsiteX0" fmla="*/ 220898 w 504403"/>
              <a:gd name="connsiteY0" fmla="*/ 340680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127304 w 504403"/>
              <a:gd name="connsiteY1" fmla="*/ 149886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70862 w 504403"/>
              <a:gd name="connsiteY0" fmla="*/ 279592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404935 w 504403"/>
              <a:gd name="connsiteY3" fmla="*/ 175465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494382"/>
              <a:gd name="connsiteY0" fmla="*/ 371133 h 1106443"/>
              <a:gd name="connsiteX1" fmla="*/ 57607 w 494382"/>
              <a:gd name="connsiteY1" fmla="*/ 210630 h 1106443"/>
              <a:gd name="connsiteX2" fmla="*/ 0 w 494382"/>
              <a:gd name="connsiteY2" fmla="*/ 91541 h 1106443"/>
              <a:gd name="connsiteX3" fmla="*/ 404935 w 494382"/>
              <a:gd name="connsiteY3" fmla="*/ 267006 h 1106443"/>
              <a:gd name="connsiteX4" fmla="*/ 258781 w 494382"/>
              <a:gd name="connsiteY4" fmla="*/ 0 h 1106443"/>
              <a:gd name="connsiteX5" fmla="*/ 494382 w 494382"/>
              <a:gd name="connsiteY5" fmla="*/ 1106443 h 1106443"/>
              <a:gd name="connsiteX6" fmla="*/ 70862 w 494382"/>
              <a:gd name="connsiteY6" fmla="*/ 371133 h 1106443"/>
              <a:gd name="connsiteX0" fmla="*/ 282749 w 616822"/>
              <a:gd name="connsiteY0" fmla="*/ 618095 h 618095"/>
              <a:gd name="connsiteX1" fmla="*/ 269494 w 616822"/>
              <a:gd name="connsiteY1" fmla="*/ 457592 h 618095"/>
              <a:gd name="connsiteX2" fmla="*/ 211887 w 616822"/>
              <a:gd name="connsiteY2" fmla="*/ 338503 h 618095"/>
              <a:gd name="connsiteX3" fmla="*/ 616822 w 616822"/>
              <a:gd name="connsiteY3" fmla="*/ 513968 h 618095"/>
              <a:gd name="connsiteX4" fmla="*/ 470668 w 616822"/>
              <a:gd name="connsiteY4" fmla="*/ 246962 h 618095"/>
              <a:gd name="connsiteX5" fmla="*/ 0 w 616822"/>
              <a:gd name="connsiteY5" fmla="*/ 0 h 618095"/>
              <a:gd name="connsiteX6" fmla="*/ 282749 w 616822"/>
              <a:gd name="connsiteY6" fmla="*/ 618095 h 618095"/>
              <a:gd name="connsiteX0" fmla="*/ 70862 w 404935"/>
              <a:gd name="connsiteY0" fmla="*/ 439951 h 439951"/>
              <a:gd name="connsiteX1" fmla="*/ 57607 w 404935"/>
              <a:gd name="connsiteY1" fmla="*/ 279448 h 439951"/>
              <a:gd name="connsiteX2" fmla="*/ 0 w 404935"/>
              <a:gd name="connsiteY2" fmla="*/ 160359 h 439951"/>
              <a:gd name="connsiteX3" fmla="*/ 404935 w 404935"/>
              <a:gd name="connsiteY3" fmla="*/ 335824 h 439951"/>
              <a:gd name="connsiteX4" fmla="*/ 258781 w 404935"/>
              <a:gd name="connsiteY4" fmla="*/ 68818 h 439951"/>
              <a:gd name="connsiteX5" fmla="*/ 256101 w 404935"/>
              <a:gd name="connsiteY5" fmla="*/ 0 h 439951"/>
              <a:gd name="connsiteX6" fmla="*/ 70862 w 404935"/>
              <a:gd name="connsiteY6" fmla="*/ 439951 h 439951"/>
              <a:gd name="connsiteX0" fmla="*/ 0 w 614190"/>
              <a:gd name="connsiteY0" fmla="*/ 0 h 516883"/>
              <a:gd name="connsiteX1" fmla="*/ 266862 w 614190"/>
              <a:gd name="connsiteY1" fmla="*/ 460507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65356 w 614190"/>
              <a:gd name="connsiteY5" fmla="*/ 181059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266862 w 614190"/>
              <a:gd name="connsiteY1" fmla="*/ 460507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181813 w 614190"/>
              <a:gd name="connsiteY1" fmla="*/ 152180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204457 w 614190"/>
              <a:gd name="connsiteY1" fmla="*/ 336609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4190" h="516883">
                <a:moveTo>
                  <a:pt x="0" y="0"/>
                </a:moveTo>
                <a:lnTo>
                  <a:pt x="204457" y="336609"/>
                </a:lnTo>
                <a:lnTo>
                  <a:pt x="209255" y="341418"/>
                </a:lnTo>
                <a:lnTo>
                  <a:pt x="614190" y="516883"/>
                </a:lnTo>
                <a:lnTo>
                  <a:pt x="468036" y="249877"/>
                </a:lnTo>
                <a:lnTo>
                  <a:pt x="475082" y="206183"/>
                </a:lnTo>
                <a:lnTo>
                  <a:pt x="0" y="0"/>
                </a:lnTo>
                <a:close/>
              </a:path>
            </a:pathLst>
          </a:custGeom>
          <a:solidFill>
            <a:srgbClr val="30ACE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262635" y="4361787"/>
            <a:ext cx="145042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3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891733" y="1970629"/>
            <a:ext cx="498882" cy="1822558"/>
            <a:chOff x="4891733" y="1970629"/>
            <a:chExt cx="498882" cy="1822558"/>
          </a:xfrm>
        </p:grpSpPr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>
              <a:off x="5390615" y="1986455"/>
              <a:ext cx="0" cy="175588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19"/>
            <p:cNvCxnSpPr>
              <a:cxnSpLocks noChangeShapeType="1"/>
            </p:cNvCxnSpPr>
            <p:nvPr/>
          </p:nvCxnSpPr>
          <p:spPr bwMode="auto">
            <a:xfrm flipH="1">
              <a:off x="4891733" y="1970629"/>
              <a:ext cx="489340" cy="57367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4"/>
            <p:cNvCxnSpPr>
              <a:cxnSpLocks noChangeShapeType="1"/>
            </p:cNvCxnSpPr>
            <p:nvPr/>
          </p:nvCxnSpPr>
          <p:spPr bwMode="auto">
            <a:xfrm>
              <a:off x="4892285" y="2565328"/>
              <a:ext cx="1" cy="120683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28"/>
            <p:cNvCxnSpPr>
              <a:cxnSpLocks noChangeShapeType="1"/>
            </p:cNvCxnSpPr>
            <p:nvPr/>
          </p:nvCxnSpPr>
          <p:spPr bwMode="auto">
            <a:xfrm flipV="1">
              <a:off x="4894670" y="3678620"/>
              <a:ext cx="484242" cy="11456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8408" y="830179"/>
            <a:ext cx="2280491" cy="602105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Approximate</a:t>
            </a:r>
            <a:endParaRPr lang="en-US" dirty="0" smtClean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0.09 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0.18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0.8 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0.18 &lt; </a:t>
            </a:r>
            <a:r>
              <a:rPr lang="en-US" i="1" dirty="0" smtClean="0">
                <a:solidFill>
                  <a:srgbClr val="757575"/>
                </a:solidFill>
              </a:rPr>
              <a:t>x</a:t>
            </a:r>
            <a:r>
              <a:rPr lang="en-US" dirty="0" smtClean="0">
                <a:solidFill>
                  <a:srgbClr val="757575"/>
                </a:solidFill>
              </a:rPr>
              <a:t> &lt; 0.35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1 &lt; </a:t>
            </a:r>
            <a:r>
              <a:rPr lang="en-US" i="1" dirty="0" smtClean="0">
                <a:solidFill>
                  <a:srgbClr val="757575"/>
                </a:solidFill>
              </a:rPr>
              <a:t>Q</a:t>
            </a:r>
            <a:r>
              <a:rPr lang="en-US" baseline="30000" dirty="0" smtClean="0">
                <a:solidFill>
                  <a:srgbClr val="757575"/>
                </a:solidFill>
              </a:rPr>
              <a:t>2</a:t>
            </a:r>
            <a:r>
              <a:rPr lang="en-US" dirty="0" smtClean="0">
                <a:solidFill>
                  <a:srgbClr val="757575"/>
                </a:solidFill>
              </a:rPr>
              <a:t> &lt; 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0.35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0.85</a:t>
            </a:r>
            <a:endParaRPr lang="en-US" dirty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2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18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This experiment</a:t>
            </a:r>
            <a:endParaRPr lang="en-US" u="sng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0.09 &lt; </a:t>
            </a:r>
            <a:r>
              <a:rPr lang="en-US" i="1" dirty="0" smtClean="0">
                <a:solidFill>
                  <a:srgbClr val="0070C0"/>
                </a:solidFill>
              </a:rPr>
              <a:t>x</a:t>
            </a:r>
            <a:r>
              <a:rPr lang="en-US" dirty="0" smtClean="0">
                <a:solidFill>
                  <a:srgbClr val="0070C0"/>
                </a:solidFill>
              </a:rPr>
              <a:t> &lt; 0.23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0.75 &lt; </a:t>
            </a:r>
            <a:r>
              <a:rPr lang="en-US" i="1" dirty="0" smtClean="0">
                <a:solidFill>
                  <a:srgbClr val="0070C0"/>
                </a:solidFill>
              </a:rPr>
              <a:t>Q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&lt; 1.1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0.23 &lt; </a:t>
            </a:r>
            <a:r>
              <a:rPr lang="en-US" i="1" dirty="0" smtClean="0">
                <a:solidFill>
                  <a:srgbClr val="0070C0"/>
                </a:solidFill>
              </a:rPr>
              <a:t>x</a:t>
            </a:r>
            <a:r>
              <a:rPr lang="en-US" dirty="0" smtClean="0">
                <a:solidFill>
                  <a:srgbClr val="0070C0"/>
                </a:solidFill>
              </a:rPr>
              <a:t> &lt; 0.32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1.1 &lt; </a:t>
            </a:r>
            <a:r>
              <a:rPr lang="en-US" i="1" dirty="0" smtClean="0">
                <a:solidFill>
                  <a:srgbClr val="0070C0"/>
                </a:solidFill>
              </a:rPr>
              <a:t>Q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&lt; 2.6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0.32 &lt; </a:t>
            </a:r>
            <a:r>
              <a:rPr lang="en-US" i="1" dirty="0" smtClean="0">
                <a:solidFill>
                  <a:srgbClr val="0070C0"/>
                </a:solidFill>
              </a:rPr>
              <a:t>x</a:t>
            </a:r>
            <a:r>
              <a:rPr lang="en-US" dirty="0" smtClean="0">
                <a:solidFill>
                  <a:srgbClr val="0070C0"/>
                </a:solidFill>
              </a:rPr>
              <a:t> &lt; 0.40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</a:rPr>
              <a:t>2.6 &lt; </a:t>
            </a:r>
            <a:r>
              <a:rPr lang="en-US" i="1" dirty="0">
                <a:solidFill>
                  <a:srgbClr val="0070C0"/>
                </a:solidFill>
              </a:rPr>
              <a:t>Q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&lt; </a:t>
            </a:r>
            <a:r>
              <a:rPr lang="en-US" dirty="0" smtClean="0">
                <a:solidFill>
                  <a:srgbClr val="0070C0"/>
                </a:solidFill>
              </a:rPr>
              <a:t>3.1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5053874" y="2357320"/>
            <a:ext cx="1660255" cy="1192"/>
          </a:xfrm>
          <a:prstGeom prst="line">
            <a:avLst/>
          </a:prstGeom>
          <a:noFill/>
          <a:ln w="63500">
            <a:solidFill>
              <a:srgbClr val="83838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9"/>
          <p:cNvCxnSpPr>
            <a:cxnSpLocks noChangeShapeType="1"/>
          </p:cNvCxnSpPr>
          <p:nvPr/>
        </p:nvCxnSpPr>
        <p:spPr bwMode="auto">
          <a:xfrm rot="10800000" flipV="1">
            <a:off x="5390814" y="1539716"/>
            <a:ext cx="484241" cy="446074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4"/>
          <p:cNvCxnSpPr>
            <a:cxnSpLocks noChangeShapeType="1"/>
          </p:cNvCxnSpPr>
          <p:nvPr/>
        </p:nvCxnSpPr>
        <p:spPr bwMode="auto">
          <a:xfrm rot="5400000">
            <a:off x="4567843" y="2814725"/>
            <a:ext cx="1660255" cy="2385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5476689" y="3216669"/>
            <a:ext cx="458002" cy="400752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26"/>
          <p:cNvCxnSpPr>
            <a:cxnSpLocks noChangeShapeType="1"/>
          </p:cNvCxnSpPr>
          <p:nvPr/>
        </p:nvCxnSpPr>
        <p:spPr bwMode="auto">
          <a:xfrm>
            <a:off x="5384866" y="3677130"/>
            <a:ext cx="125950" cy="1587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5968302" y="1075310"/>
            <a:ext cx="521541" cy="2061006"/>
            <a:chOff x="6553200" y="1293813"/>
            <a:chExt cx="763588" cy="2743200"/>
          </a:xfrm>
        </p:grpSpPr>
        <p:cxnSp>
          <p:nvCxnSpPr>
            <p:cNvPr id="19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6858000" y="3352800"/>
              <a:ext cx="228600" cy="762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6"/>
            <p:cNvCxnSpPr>
              <a:cxnSpLocks noChangeShapeType="1"/>
            </p:cNvCxnSpPr>
            <p:nvPr/>
          </p:nvCxnSpPr>
          <p:spPr bwMode="auto">
            <a:xfrm rot="10800000" flipV="1">
              <a:off x="6553200" y="1293813"/>
              <a:ext cx="762000" cy="5334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6477000" y="3579813"/>
              <a:ext cx="533400" cy="3810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6515100" y="2474913"/>
              <a:ext cx="1295400" cy="3048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6972301" y="1635125"/>
              <a:ext cx="685800" cy="3175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b="7193"/>
          <a:stretch/>
        </p:blipFill>
        <p:spPr>
          <a:xfrm>
            <a:off x="1376855" y="1080150"/>
            <a:ext cx="5241296" cy="538371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63332" y="1629261"/>
            <a:ext cx="5284615" cy="5221977"/>
            <a:chOff x="863332" y="1629261"/>
            <a:chExt cx="5284615" cy="5221977"/>
          </a:xfrm>
        </p:grpSpPr>
        <p:sp>
          <p:nvSpPr>
            <p:cNvPr id="25" name="TextBox 24"/>
            <p:cNvSpPr txBox="1"/>
            <p:nvPr/>
          </p:nvSpPr>
          <p:spPr>
            <a:xfrm rot="16200000">
              <a:off x="99180" y="2393413"/>
              <a:ext cx="21130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Q</a:t>
              </a:r>
              <a:r>
                <a:rPr lang="en-US" sz="3200" b="1" baseline="30000" dirty="0" smtClean="0"/>
                <a:t>2</a:t>
              </a:r>
              <a:r>
                <a:rPr lang="en-US" sz="3200" b="1" dirty="0" smtClean="0"/>
                <a:t> (</a:t>
              </a:r>
              <a:r>
                <a:rPr lang="en-US" sz="3200" b="1" dirty="0" err="1" smtClean="0"/>
                <a:t>GeV</a:t>
              </a:r>
              <a:r>
                <a:rPr lang="en-US" sz="3200" b="1" dirty="0" smtClean="0"/>
                <a:t>/</a:t>
              </a:r>
              <a:r>
                <a:rPr lang="en-US" sz="3200" b="1" i="1" dirty="0" smtClean="0"/>
                <a:t>c</a:t>
              </a:r>
              <a:r>
                <a:rPr lang="en-US" sz="3200" b="1" dirty="0" smtClean="0"/>
                <a:t>)</a:t>
              </a:r>
              <a:r>
                <a:rPr lang="en-US" sz="3200" b="1" baseline="30000" dirty="0" smtClean="0"/>
                <a:t>2</a:t>
              </a:r>
              <a:endParaRPr lang="en-US" sz="3200" b="1" baseline="30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48479" y="6266463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x</a:t>
              </a:r>
              <a:endParaRPr lang="en-US" sz="3200" b="1" i="1" baseline="30000" dirty="0"/>
            </a:p>
          </p:txBody>
        </p:sp>
      </p:grpSp>
      <p:sp>
        <p:nvSpPr>
          <p:cNvPr id="6" name="Parallelogram 5"/>
          <p:cNvSpPr/>
          <p:nvPr/>
        </p:nvSpPr>
        <p:spPr>
          <a:xfrm rot="3969698">
            <a:off x="4993335" y="3106485"/>
            <a:ext cx="504403" cy="1014902"/>
          </a:xfrm>
          <a:custGeom>
            <a:avLst/>
            <a:gdLst>
              <a:gd name="connsiteX0" fmla="*/ 0 w 1383632"/>
              <a:gd name="connsiteY0" fmla="*/ 537025 h 537025"/>
              <a:gd name="connsiteX1" fmla="*/ 440237 w 1383632"/>
              <a:gd name="connsiteY1" fmla="*/ 0 h 537025"/>
              <a:gd name="connsiteX2" fmla="*/ 1383632 w 1383632"/>
              <a:gd name="connsiteY2" fmla="*/ 0 h 537025"/>
              <a:gd name="connsiteX3" fmla="*/ 943395 w 1383632"/>
              <a:gd name="connsiteY3" fmla="*/ 537025 h 537025"/>
              <a:gd name="connsiteX4" fmla="*/ 0 w 1383632"/>
              <a:gd name="connsiteY4" fmla="*/ 537025 h 537025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943395 w 2652022"/>
              <a:gd name="connsiteY3" fmla="*/ 2633637 h 2633637"/>
              <a:gd name="connsiteX4" fmla="*/ 0 w 2652022"/>
              <a:gd name="connsiteY4" fmla="*/ 2633637 h 2633637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2597989 w 2652022"/>
              <a:gd name="connsiteY3" fmla="*/ 615593 h 2633637"/>
              <a:gd name="connsiteX4" fmla="*/ 0 w 2652022"/>
              <a:gd name="connsiteY4" fmla="*/ 2633637 h 2633637"/>
              <a:gd name="connsiteX0" fmla="*/ 0 w 2641017"/>
              <a:gd name="connsiteY0" fmla="*/ 2638499 h 2638499"/>
              <a:gd name="connsiteX1" fmla="*/ 440237 w 2641017"/>
              <a:gd name="connsiteY1" fmla="*/ 2101474 h 2638499"/>
              <a:gd name="connsiteX2" fmla="*/ 2641017 w 2641017"/>
              <a:gd name="connsiteY2" fmla="*/ 0 h 2638499"/>
              <a:gd name="connsiteX3" fmla="*/ 2597989 w 2641017"/>
              <a:gd name="connsiteY3" fmla="*/ 620455 h 2638499"/>
              <a:gd name="connsiteX4" fmla="*/ 0 w 2641017"/>
              <a:gd name="connsiteY4" fmla="*/ 2638499 h 2638499"/>
              <a:gd name="connsiteX0" fmla="*/ 0 w 2641017"/>
              <a:gd name="connsiteY0" fmla="*/ 3172890 h 3172890"/>
              <a:gd name="connsiteX1" fmla="*/ 1946898 w 2641017"/>
              <a:gd name="connsiteY1" fmla="*/ 0 h 3172890"/>
              <a:gd name="connsiteX2" fmla="*/ 2641017 w 2641017"/>
              <a:gd name="connsiteY2" fmla="*/ 534391 h 3172890"/>
              <a:gd name="connsiteX3" fmla="*/ 2597989 w 2641017"/>
              <a:gd name="connsiteY3" fmla="*/ 1154846 h 3172890"/>
              <a:gd name="connsiteX4" fmla="*/ 0 w 2641017"/>
              <a:gd name="connsiteY4" fmla="*/ 3172890 h 3172890"/>
              <a:gd name="connsiteX0" fmla="*/ 343432 w 694119"/>
              <a:gd name="connsiteY0" fmla="*/ 817523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343432 w 694119"/>
              <a:gd name="connsiteY4" fmla="*/ 817523 h 1154846"/>
              <a:gd name="connsiteX0" fmla="*/ 467557 w 694119"/>
              <a:gd name="connsiteY0" fmla="*/ 59614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467557 w 694119"/>
              <a:gd name="connsiteY4" fmla="*/ 596140 h 1154846"/>
              <a:gd name="connsiteX0" fmla="*/ 235170 w 694119"/>
              <a:gd name="connsiteY0" fmla="*/ 46715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235170 w 694119"/>
              <a:gd name="connsiteY4" fmla="*/ 467150 h 1154846"/>
              <a:gd name="connsiteX0" fmla="*/ 0 w 458949"/>
              <a:gd name="connsiteY0" fmla="*/ 210452 h 898148"/>
              <a:gd name="connsiteX1" fmla="*/ 256480 w 458949"/>
              <a:gd name="connsiteY1" fmla="*/ 0 h 898148"/>
              <a:gd name="connsiteX2" fmla="*/ 458949 w 458949"/>
              <a:gd name="connsiteY2" fmla="*/ 277693 h 898148"/>
              <a:gd name="connsiteX3" fmla="*/ 415921 w 458949"/>
              <a:gd name="connsiteY3" fmla="*/ 898148 h 898148"/>
              <a:gd name="connsiteX4" fmla="*/ 0 w 458949"/>
              <a:gd name="connsiteY4" fmla="*/ 210452 h 898148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67586 w 510614"/>
              <a:gd name="connsiteY3" fmla="*/ 1034303 h 1034303"/>
              <a:gd name="connsiteX4" fmla="*/ 51665 w 510614"/>
              <a:gd name="connsiteY4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86309 w 510614"/>
              <a:gd name="connsiteY3" fmla="*/ 431420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263134 w 510614"/>
              <a:gd name="connsiteY3" fmla="*/ 43427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510614 w 562579"/>
              <a:gd name="connsiteY2" fmla="*/ 413848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348862 w 562579"/>
              <a:gd name="connsiteY2" fmla="*/ 184532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477607"/>
              <a:gd name="connsiteY0" fmla="*/ 346607 h 1034303"/>
              <a:gd name="connsiteX1" fmla="*/ 0 w 477607"/>
              <a:gd name="connsiteY1" fmla="*/ 0 h 1034303"/>
              <a:gd name="connsiteX2" fmla="*/ 348862 w 477607"/>
              <a:gd name="connsiteY2" fmla="*/ 184532 h 1034303"/>
              <a:gd name="connsiteX3" fmla="*/ 477607 w 477607"/>
              <a:gd name="connsiteY3" fmla="*/ 361806 h 1034303"/>
              <a:gd name="connsiteX4" fmla="*/ 467586 w 477607"/>
              <a:gd name="connsiteY4" fmla="*/ 1034303 h 1034303"/>
              <a:gd name="connsiteX5" fmla="*/ 51665 w 477607"/>
              <a:gd name="connsiteY5" fmla="*/ 346607 h 1034303"/>
              <a:gd name="connsiteX0" fmla="*/ 78461 w 504403"/>
              <a:gd name="connsiteY0" fmla="*/ 327206 h 1014902"/>
              <a:gd name="connsiteX1" fmla="*/ 0 w 504403"/>
              <a:gd name="connsiteY1" fmla="*/ 0 h 1014902"/>
              <a:gd name="connsiteX2" fmla="*/ 375658 w 504403"/>
              <a:gd name="connsiteY2" fmla="*/ 165131 h 1014902"/>
              <a:gd name="connsiteX3" fmla="*/ 504403 w 504403"/>
              <a:gd name="connsiteY3" fmla="*/ 342405 h 1014902"/>
              <a:gd name="connsiteX4" fmla="*/ 494382 w 504403"/>
              <a:gd name="connsiteY4" fmla="*/ 1014902 h 1014902"/>
              <a:gd name="connsiteX5" fmla="*/ 78461 w 504403"/>
              <a:gd name="connsiteY5" fmla="*/ 327206 h 1014902"/>
              <a:gd name="connsiteX0" fmla="*/ 78461 w 504403"/>
              <a:gd name="connsiteY0" fmla="*/ 327206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8461 w 504403"/>
              <a:gd name="connsiteY6" fmla="*/ 327206 h 1014902"/>
              <a:gd name="connsiteX0" fmla="*/ 220898 w 504403"/>
              <a:gd name="connsiteY0" fmla="*/ 340680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127304 w 504403"/>
              <a:gd name="connsiteY1" fmla="*/ 149886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70862 w 504403"/>
              <a:gd name="connsiteY0" fmla="*/ 279592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404935 w 504403"/>
              <a:gd name="connsiteY3" fmla="*/ 175465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403" h="1014902">
                <a:moveTo>
                  <a:pt x="70862" y="279592"/>
                </a:moveTo>
                <a:lnTo>
                  <a:pt x="57607" y="119089"/>
                </a:lnTo>
                <a:lnTo>
                  <a:pt x="0" y="0"/>
                </a:lnTo>
                <a:lnTo>
                  <a:pt x="404935" y="175465"/>
                </a:lnTo>
                <a:lnTo>
                  <a:pt x="504403" y="342405"/>
                </a:lnTo>
                <a:lnTo>
                  <a:pt x="494382" y="1014902"/>
                </a:lnTo>
                <a:lnTo>
                  <a:pt x="70862" y="279592"/>
                </a:lnTo>
                <a:close/>
              </a:path>
            </a:pathLst>
          </a:custGeom>
          <a:solidFill>
            <a:srgbClr val="30ACE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arallelogram 5"/>
          <p:cNvSpPr/>
          <p:nvPr/>
        </p:nvSpPr>
        <p:spPr>
          <a:xfrm rot="3969698">
            <a:off x="5413735" y="2980435"/>
            <a:ext cx="614190" cy="516883"/>
          </a:xfrm>
          <a:custGeom>
            <a:avLst/>
            <a:gdLst>
              <a:gd name="connsiteX0" fmla="*/ 0 w 1383632"/>
              <a:gd name="connsiteY0" fmla="*/ 537025 h 537025"/>
              <a:gd name="connsiteX1" fmla="*/ 440237 w 1383632"/>
              <a:gd name="connsiteY1" fmla="*/ 0 h 537025"/>
              <a:gd name="connsiteX2" fmla="*/ 1383632 w 1383632"/>
              <a:gd name="connsiteY2" fmla="*/ 0 h 537025"/>
              <a:gd name="connsiteX3" fmla="*/ 943395 w 1383632"/>
              <a:gd name="connsiteY3" fmla="*/ 537025 h 537025"/>
              <a:gd name="connsiteX4" fmla="*/ 0 w 1383632"/>
              <a:gd name="connsiteY4" fmla="*/ 537025 h 537025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943395 w 2652022"/>
              <a:gd name="connsiteY3" fmla="*/ 2633637 h 2633637"/>
              <a:gd name="connsiteX4" fmla="*/ 0 w 2652022"/>
              <a:gd name="connsiteY4" fmla="*/ 2633637 h 2633637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2597989 w 2652022"/>
              <a:gd name="connsiteY3" fmla="*/ 615593 h 2633637"/>
              <a:gd name="connsiteX4" fmla="*/ 0 w 2652022"/>
              <a:gd name="connsiteY4" fmla="*/ 2633637 h 2633637"/>
              <a:gd name="connsiteX0" fmla="*/ 0 w 2641017"/>
              <a:gd name="connsiteY0" fmla="*/ 2638499 h 2638499"/>
              <a:gd name="connsiteX1" fmla="*/ 440237 w 2641017"/>
              <a:gd name="connsiteY1" fmla="*/ 2101474 h 2638499"/>
              <a:gd name="connsiteX2" fmla="*/ 2641017 w 2641017"/>
              <a:gd name="connsiteY2" fmla="*/ 0 h 2638499"/>
              <a:gd name="connsiteX3" fmla="*/ 2597989 w 2641017"/>
              <a:gd name="connsiteY3" fmla="*/ 620455 h 2638499"/>
              <a:gd name="connsiteX4" fmla="*/ 0 w 2641017"/>
              <a:gd name="connsiteY4" fmla="*/ 2638499 h 2638499"/>
              <a:gd name="connsiteX0" fmla="*/ 0 w 2641017"/>
              <a:gd name="connsiteY0" fmla="*/ 3172890 h 3172890"/>
              <a:gd name="connsiteX1" fmla="*/ 1946898 w 2641017"/>
              <a:gd name="connsiteY1" fmla="*/ 0 h 3172890"/>
              <a:gd name="connsiteX2" fmla="*/ 2641017 w 2641017"/>
              <a:gd name="connsiteY2" fmla="*/ 534391 h 3172890"/>
              <a:gd name="connsiteX3" fmla="*/ 2597989 w 2641017"/>
              <a:gd name="connsiteY3" fmla="*/ 1154846 h 3172890"/>
              <a:gd name="connsiteX4" fmla="*/ 0 w 2641017"/>
              <a:gd name="connsiteY4" fmla="*/ 3172890 h 3172890"/>
              <a:gd name="connsiteX0" fmla="*/ 343432 w 694119"/>
              <a:gd name="connsiteY0" fmla="*/ 817523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343432 w 694119"/>
              <a:gd name="connsiteY4" fmla="*/ 817523 h 1154846"/>
              <a:gd name="connsiteX0" fmla="*/ 467557 w 694119"/>
              <a:gd name="connsiteY0" fmla="*/ 59614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467557 w 694119"/>
              <a:gd name="connsiteY4" fmla="*/ 596140 h 1154846"/>
              <a:gd name="connsiteX0" fmla="*/ 235170 w 694119"/>
              <a:gd name="connsiteY0" fmla="*/ 46715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235170 w 694119"/>
              <a:gd name="connsiteY4" fmla="*/ 467150 h 1154846"/>
              <a:gd name="connsiteX0" fmla="*/ 0 w 458949"/>
              <a:gd name="connsiteY0" fmla="*/ 210452 h 898148"/>
              <a:gd name="connsiteX1" fmla="*/ 256480 w 458949"/>
              <a:gd name="connsiteY1" fmla="*/ 0 h 898148"/>
              <a:gd name="connsiteX2" fmla="*/ 458949 w 458949"/>
              <a:gd name="connsiteY2" fmla="*/ 277693 h 898148"/>
              <a:gd name="connsiteX3" fmla="*/ 415921 w 458949"/>
              <a:gd name="connsiteY3" fmla="*/ 898148 h 898148"/>
              <a:gd name="connsiteX4" fmla="*/ 0 w 458949"/>
              <a:gd name="connsiteY4" fmla="*/ 210452 h 898148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67586 w 510614"/>
              <a:gd name="connsiteY3" fmla="*/ 1034303 h 1034303"/>
              <a:gd name="connsiteX4" fmla="*/ 51665 w 510614"/>
              <a:gd name="connsiteY4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86309 w 510614"/>
              <a:gd name="connsiteY3" fmla="*/ 431420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263134 w 510614"/>
              <a:gd name="connsiteY3" fmla="*/ 43427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510614 w 562579"/>
              <a:gd name="connsiteY2" fmla="*/ 413848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348862 w 562579"/>
              <a:gd name="connsiteY2" fmla="*/ 184532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477607"/>
              <a:gd name="connsiteY0" fmla="*/ 346607 h 1034303"/>
              <a:gd name="connsiteX1" fmla="*/ 0 w 477607"/>
              <a:gd name="connsiteY1" fmla="*/ 0 h 1034303"/>
              <a:gd name="connsiteX2" fmla="*/ 348862 w 477607"/>
              <a:gd name="connsiteY2" fmla="*/ 184532 h 1034303"/>
              <a:gd name="connsiteX3" fmla="*/ 477607 w 477607"/>
              <a:gd name="connsiteY3" fmla="*/ 361806 h 1034303"/>
              <a:gd name="connsiteX4" fmla="*/ 467586 w 477607"/>
              <a:gd name="connsiteY4" fmla="*/ 1034303 h 1034303"/>
              <a:gd name="connsiteX5" fmla="*/ 51665 w 477607"/>
              <a:gd name="connsiteY5" fmla="*/ 346607 h 1034303"/>
              <a:gd name="connsiteX0" fmla="*/ 78461 w 504403"/>
              <a:gd name="connsiteY0" fmla="*/ 327206 h 1014902"/>
              <a:gd name="connsiteX1" fmla="*/ 0 w 504403"/>
              <a:gd name="connsiteY1" fmla="*/ 0 h 1014902"/>
              <a:gd name="connsiteX2" fmla="*/ 375658 w 504403"/>
              <a:gd name="connsiteY2" fmla="*/ 165131 h 1014902"/>
              <a:gd name="connsiteX3" fmla="*/ 504403 w 504403"/>
              <a:gd name="connsiteY3" fmla="*/ 342405 h 1014902"/>
              <a:gd name="connsiteX4" fmla="*/ 494382 w 504403"/>
              <a:gd name="connsiteY4" fmla="*/ 1014902 h 1014902"/>
              <a:gd name="connsiteX5" fmla="*/ 78461 w 504403"/>
              <a:gd name="connsiteY5" fmla="*/ 327206 h 1014902"/>
              <a:gd name="connsiteX0" fmla="*/ 78461 w 504403"/>
              <a:gd name="connsiteY0" fmla="*/ 327206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8461 w 504403"/>
              <a:gd name="connsiteY6" fmla="*/ 327206 h 1014902"/>
              <a:gd name="connsiteX0" fmla="*/ 220898 w 504403"/>
              <a:gd name="connsiteY0" fmla="*/ 340680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127304 w 504403"/>
              <a:gd name="connsiteY1" fmla="*/ 149886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70862 w 504403"/>
              <a:gd name="connsiteY0" fmla="*/ 279592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404935 w 504403"/>
              <a:gd name="connsiteY3" fmla="*/ 175465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494382"/>
              <a:gd name="connsiteY0" fmla="*/ 371133 h 1106443"/>
              <a:gd name="connsiteX1" fmla="*/ 57607 w 494382"/>
              <a:gd name="connsiteY1" fmla="*/ 210630 h 1106443"/>
              <a:gd name="connsiteX2" fmla="*/ 0 w 494382"/>
              <a:gd name="connsiteY2" fmla="*/ 91541 h 1106443"/>
              <a:gd name="connsiteX3" fmla="*/ 404935 w 494382"/>
              <a:gd name="connsiteY3" fmla="*/ 267006 h 1106443"/>
              <a:gd name="connsiteX4" fmla="*/ 258781 w 494382"/>
              <a:gd name="connsiteY4" fmla="*/ 0 h 1106443"/>
              <a:gd name="connsiteX5" fmla="*/ 494382 w 494382"/>
              <a:gd name="connsiteY5" fmla="*/ 1106443 h 1106443"/>
              <a:gd name="connsiteX6" fmla="*/ 70862 w 494382"/>
              <a:gd name="connsiteY6" fmla="*/ 371133 h 1106443"/>
              <a:gd name="connsiteX0" fmla="*/ 282749 w 616822"/>
              <a:gd name="connsiteY0" fmla="*/ 618095 h 618095"/>
              <a:gd name="connsiteX1" fmla="*/ 269494 w 616822"/>
              <a:gd name="connsiteY1" fmla="*/ 457592 h 618095"/>
              <a:gd name="connsiteX2" fmla="*/ 211887 w 616822"/>
              <a:gd name="connsiteY2" fmla="*/ 338503 h 618095"/>
              <a:gd name="connsiteX3" fmla="*/ 616822 w 616822"/>
              <a:gd name="connsiteY3" fmla="*/ 513968 h 618095"/>
              <a:gd name="connsiteX4" fmla="*/ 470668 w 616822"/>
              <a:gd name="connsiteY4" fmla="*/ 246962 h 618095"/>
              <a:gd name="connsiteX5" fmla="*/ 0 w 616822"/>
              <a:gd name="connsiteY5" fmla="*/ 0 h 618095"/>
              <a:gd name="connsiteX6" fmla="*/ 282749 w 616822"/>
              <a:gd name="connsiteY6" fmla="*/ 618095 h 618095"/>
              <a:gd name="connsiteX0" fmla="*/ 70862 w 404935"/>
              <a:gd name="connsiteY0" fmla="*/ 439951 h 439951"/>
              <a:gd name="connsiteX1" fmla="*/ 57607 w 404935"/>
              <a:gd name="connsiteY1" fmla="*/ 279448 h 439951"/>
              <a:gd name="connsiteX2" fmla="*/ 0 w 404935"/>
              <a:gd name="connsiteY2" fmla="*/ 160359 h 439951"/>
              <a:gd name="connsiteX3" fmla="*/ 404935 w 404935"/>
              <a:gd name="connsiteY3" fmla="*/ 335824 h 439951"/>
              <a:gd name="connsiteX4" fmla="*/ 258781 w 404935"/>
              <a:gd name="connsiteY4" fmla="*/ 68818 h 439951"/>
              <a:gd name="connsiteX5" fmla="*/ 256101 w 404935"/>
              <a:gd name="connsiteY5" fmla="*/ 0 h 439951"/>
              <a:gd name="connsiteX6" fmla="*/ 70862 w 404935"/>
              <a:gd name="connsiteY6" fmla="*/ 439951 h 439951"/>
              <a:gd name="connsiteX0" fmla="*/ 0 w 614190"/>
              <a:gd name="connsiteY0" fmla="*/ 0 h 516883"/>
              <a:gd name="connsiteX1" fmla="*/ 266862 w 614190"/>
              <a:gd name="connsiteY1" fmla="*/ 460507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65356 w 614190"/>
              <a:gd name="connsiteY5" fmla="*/ 181059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266862 w 614190"/>
              <a:gd name="connsiteY1" fmla="*/ 460507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181813 w 614190"/>
              <a:gd name="connsiteY1" fmla="*/ 152180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204457 w 614190"/>
              <a:gd name="connsiteY1" fmla="*/ 336609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4190" h="516883">
                <a:moveTo>
                  <a:pt x="0" y="0"/>
                </a:moveTo>
                <a:lnTo>
                  <a:pt x="204457" y="336609"/>
                </a:lnTo>
                <a:lnTo>
                  <a:pt x="209255" y="341418"/>
                </a:lnTo>
                <a:lnTo>
                  <a:pt x="614190" y="516883"/>
                </a:lnTo>
                <a:lnTo>
                  <a:pt x="468036" y="249877"/>
                </a:lnTo>
                <a:lnTo>
                  <a:pt x="475082" y="206183"/>
                </a:lnTo>
                <a:lnTo>
                  <a:pt x="0" y="0"/>
                </a:lnTo>
                <a:close/>
              </a:path>
            </a:pathLst>
          </a:custGeom>
          <a:solidFill>
            <a:srgbClr val="30ACE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arallelogram 5"/>
          <p:cNvSpPr/>
          <p:nvPr/>
        </p:nvSpPr>
        <p:spPr>
          <a:xfrm rot="3969698">
            <a:off x="5602058" y="2843376"/>
            <a:ext cx="590958" cy="378992"/>
          </a:xfrm>
          <a:custGeom>
            <a:avLst/>
            <a:gdLst>
              <a:gd name="connsiteX0" fmla="*/ 0 w 1383632"/>
              <a:gd name="connsiteY0" fmla="*/ 537025 h 537025"/>
              <a:gd name="connsiteX1" fmla="*/ 440237 w 1383632"/>
              <a:gd name="connsiteY1" fmla="*/ 0 h 537025"/>
              <a:gd name="connsiteX2" fmla="*/ 1383632 w 1383632"/>
              <a:gd name="connsiteY2" fmla="*/ 0 h 537025"/>
              <a:gd name="connsiteX3" fmla="*/ 943395 w 1383632"/>
              <a:gd name="connsiteY3" fmla="*/ 537025 h 537025"/>
              <a:gd name="connsiteX4" fmla="*/ 0 w 1383632"/>
              <a:gd name="connsiteY4" fmla="*/ 537025 h 537025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943395 w 2652022"/>
              <a:gd name="connsiteY3" fmla="*/ 2633637 h 2633637"/>
              <a:gd name="connsiteX4" fmla="*/ 0 w 2652022"/>
              <a:gd name="connsiteY4" fmla="*/ 2633637 h 2633637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2597989 w 2652022"/>
              <a:gd name="connsiteY3" fmla="*/ 615593 h 2633637"/>
              <a:gd name="connsiteX4" fmla="*/ 0 w 2652022"/>
              <a:gd name="connsiteY4" fmla="*/ 2633637 h 2633637"/>
              <a:gd name="connsiteX0" fmla="*/ 0 w 2641017"/>
              <a:gd name="connsiteY0" fmla="*/ 2638499 h 2638499"/>
              <a:gd name="connsiteX1" fmla="*/ 440237 w 2641017"/>
              <a:gd name="connsiteY1" fmla="*/ 2101474 h 2638499"/>
              <a:gd name="connsiteX2" fmla="*/ 2641017 w 2641017"/>
              <a:gd name="connsiteY2" fmla="*/ 0 h 2638499"/>
              <a:gd name="connsiteX3" fmla="*/ 2597989 w 2641017"/>
              <a:gd name="connsiteY3" fmla="*/ 620455 h 2638499"/>
              <a:gd name="connsiteX4" fmla="*/ 0 w 2641017"/>
              <a:gd name="connsiteY4" fmla="*/ 2638499 h 2638499"/>
              <a:gd name="connsiteX0" fmla="*/ 0 w 2641017"/>
              <a:gd name="connsiteY0" fmla="*/ 3172890 h 3172890"/>
              <a:gd name="connsiteX1" fmla="*/ 1946898 w 2641017"/>
              <a:gd name="connsiteY1" fmla="*/ 0 h 3172890"/>
              <a:gd name="connsiteX2" fmla="*/ 2641017 w 2641017"/>
              <a:gd name="connsiteY2" fmla="*/ 534391 h 3172890"/>
              <a:gd name="connsiteX3" fmla="*/ 2597989 w 2641017"/>
              <a:gd name="connsiteY3" fmla="*/ 1154846 h 3172890"/>
              <a:gd name="connsiteX4" fmla="*/ 0 w 2641017"/>
              <a:gd name="connsiteY4" fmla="*/ 3172890 h 3172890"/>
              <a:gd name="connsiteX0" fmla="*/ 343432 w 694119"/>
              <a:gd name="connsiteY0" fmla="*/ 817523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343432 w 694119"/>
              <a:gd name="connsiteY4" fmla="*/ 817523 h 1154846"/>
              <a:gd name="connsiteX0" fmla="*/ 467557 w 694119"/>
              <a:gd name="connsiteY0" fmla="*/ 59614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467557 w 694119"/>
              <a:gd name="connsiteY4" fmla="*/ 596140 h 1154846"/>
              <a:gd name="connsiteX0" fmla="*/ 235170 w 694119"/>
              <a:gd name="connsiteY0" fmla="*/ 46715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235170 w 694119"/>
              <a:gd name="connsiteY4" fmla="*/ 467150 h 1154846"/>
              <a:gd name="connsiteX0" fmla="*/ 0 w 458949"/>
              <a:gd name="connsiteY0" fmla="*/ 210452 h 898148"/>
              <a:gd name="connsiteX1" fmla="*/ 256480 w 458949"/>
              <a:gd name="connsiteY1" fmla="*/ 0 h 898148"/>
              <a:gd name="connsiteX2" fmla="*/ 458949 w 458949"/>
              <a:gd name="connsiteY2" fmla="*/ 277693 h 898148"/>
              <a:gd name="connsiteX3" fmla="*/ 415921 w 458949"/>
              <a:gd name="connsiteY3" fmla="*/ 898148 h 898148"/>
              <a:gd name="connsiteX4" fmla="*/ 0 w 458949"/>
              <a:gd name="connsiteY4" fmla="*/ 210452 h 898148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67586 w 510614"/>
              <a:gd name="connsiteY3" fmla="*/ 1034303 h 1034303"/>
              <a:gd name="connsiteX4" fmla="*/ 51665 w 510614"/>
              <a:gd name="connsiteY4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86309 w 510614"/>
              <a:gd name="connsiteY3" fmla="*/ 431420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263134 w 510614"/>
              <a:gd name="connsiteY3" fmla="*/ 43427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510614 w 562579"/>
              <a:gd name="connsiteY2" fmla="*/ 413848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348862 w 562579"/>
              <a:gd name="connsiteY2" fmla="*/ 184532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477607"/>
              <a:gd name="connsiteY0" fmla="*/ 346607 h 1034303"/>
              <a:gd name="connsiteX1" fmla="*/ 0 w 477607"/>
              <a:gd name="connsiteY1" fmla="*/ 0 h 1034303"/>
              <a:gd name="connsiteX2" fmla="*/ 348862 w 477607"/>
              <a:gd name="connsiteY2" fmla="*/ 184532 h 1034303"/>
              <a:gd name="connsiteX3" fmla="*/ 477607 w 477607"/>
              <a:gd name="connsiteY3" fmla="*/ 361806 h 1034303"/>
              <a:gd name="connsiteX4" fmla="*/ 467586 w 477607"/>
              <a:gd name="connsiteY4" fmla="*/ 1034303 h 1034303"/>
              <a:gd name="connsiteX5" fmla="*/ 51665 w 477607"/>
              <a:gd name="connsiteY5" fmla="*/ 346607 h 1034303"/>
              <a:gd name="connsiteX0" fmla="*/ 78461 w 504403"/>
              <a:gd name="connsiteY0" fmla="*/ 327206 h 1014902"/>
              <a:gd name="connsiteX1" fmla="*/ 0 w 504403"/>
              <a:gd name="connsiteY1" fmla="*/ 0 h 1014902"/>
              <a:gd name="connsiteX2" fmla="*/ 375658 w 504403"/>
              <a:gd name="connsiteY2" fmla="*/ 165131 h 1014902"/>
              <a:gd name="connsiteX3" fmla="*/ 504403 w 504403"/>
              <a:gd name="connsiteY3" fmla="*/ 342405 h 1014902"/>
              <a:gd name="connsiteX4" fmla="*/ 494382 w 504403"/>
              <a:gd name="connsiteY4" fmla="*/ 1014902 h 1014902"/>
              <a:gd name="connsiteX5" fmla="*/ 78461 w 504403"/>
              <a:gd name="connsiteY5" fmla="*/ 327206 h 1014902"/>
              <a:gd name="connsiteX0" fmla="*/ 78461 w 504403"/>
              <a:gd name="connsiteY0" fmla="*/ 327206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8461 w 504403"/>
              <a:gd name="connsiteY6" fmla="*/ 327206 h 1014902"/>
              <a:gd name="connsiteX0" fmla="*/ 220898 w 504403"/>
              <a:gd name="connsiteY0" fmla="*/ 340680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127304 w 504403"/>
              <a:gd name="connsiteY1" fmla="*/ 149886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70862 w 504403"/>
              <a:gd name="connsiteY0" fmla="*/ 279592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404935 w 504403"/>
              <a:gd name="connsiteY3" fmla="*/ 175465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494382"/>
              <a:gd name="connsiteY0" fmla="*/ 371133 h 1106443"/>
              <a:gd name="connsiteX1" fmla="*/ 57607 w 494382"/>
              <a:gd name="connsiteY1" fmla="*/ 210630 h 1106443"/>
              <a:gd name="connsiteX2" fmla="*/ 0 w 494382"/>
              <a:gd name="connsiteY2" fmla="*/ 91541 h 1106443"/>
              <a:gd name="connsiteX3" fmla="*/ 404935 w 494382"/>
              <a:gd name="connsiteY3" fmla="*/ 267006 h 1106443"/>
              <a:gd name="connsiteX4" fmla="*/ 258781 w 494382"/>
              <a:gd name="connsiteY4" fmla="*/ 0 h 1106443"/>
              <a:gd name="connsiteX5" fmla="*/ 494382 w 494382"/>
              <a:gd name="connsiteY5" fmla="*/ 1106443 h 1106443"/>
              <a:gd name="connsiteX6" fmla="*/ 70862 w 494382"/>
              <a:gd name="connsiteY6" fmla="*/ 371133 h 1106443"/>
              <a:gd name="connsiteX0" fmla="*/ 282749 w 616822"/>
              <a:gd name="connsiteY0" fmla="*/ 618095 h 618095"/>
              <a:gd name="connsiteX1" fmla="*/ 269494 w 616822"/>
              <a:gd name="connsiteY1" fmla="*/ 457592 h 618095"/>
              <a:gd name="connsiteX2" fmla="*/ 211887 w 616822"/>
              <a:gd name="connsiteY2" fmla="*/ 338503 h 618095"/>
              <a:gd name="connsiteX3" fmla="*/ 616822 w 616822"/>
              <a:gd name="connsiteY3" fmla="*/ 513968 h 618095"/>
              <a:gd name="connsiteX4" fmla="*/ 470668 w 616822"/>
              <a:gd name="connsiteY4" fmla="*/ 246962 h 618095"/>
              <a:gd name="connsiteX5" fmla="*/ 0 w 616822"/>
              <a:gd name="connsiteY5" fmla="*/ 0 h 618095"/>
              <a:gd name="connsiteX6" fmla="*/ 282749 w 616822"/>
              <a:gd name="connsiteY6" fmla="*/ 618095 h 618095"/>
              <a:gd name="connsiteX0" fmla="*/ 70862 w 404935"/>
              <a:gd name="connsiteY0" fmla="*/ 439951 h 439951"/>
              <a:gd name="connsiteX1" fmla="*/ 57607 w 404935"/>
              <a:gd name="connsiteY1" fmla="*/ 279448 h 439951"/>
              <a:gd name="connsiteX2" fmla="*/ 0 w 404935"/>
              <a:gd name="connsiteY2" fmla="*/ 160359 h 439951"/>
              <a:gd name="connsiteX3" fmla="*/ 404935 w 404935"/>
              <a:gd name="connsiteY3" fmla="*/ 335824 h 439951"/>
              <a:gd name="connsiteX4" fmla="*/ 258781 w 404935"/>
              <a:gd name="connsiteY4" fmla="*/ 68818 h 439951"/>
              <a:gd name="connsiteX5" fmla="*/ 256101 w 404935"/>
              <a:gd name="connsiteY5" fmla="*/ 0 h 439951"/>
              <a:gd name="connsiteX6" fmla="*/ 70862 w 404935"/>
              <a:gd name="connsiteY6" fmla="*/ 439951 h 439951"/>
              <a:gd name="connsiteX0" fmla="*/ 0 w 614190"/>
              <a:gd name="connsiteY0" fmla="*/ 0 h 516883"/>
              <a:gd name="connsiteX1" fmla="*/ 266862 w 614190"/>
              <a:gd name="connsiteY1" fmla="*/ 460507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65356 w 614190"/>
              <a:gd name="connsiteY5" fmla="*/ 181059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266862 w 614190"/>
              <a:gd name="connsiteY1" fmla="*/ 460507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181813 w 614190"/>
              <a:gd name="connsiteY1" fmla="*/ 152180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204457 w 614190"/>
              <a:gd name="connsiteY1" fmla="*/ 336609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204457 w 614190"/>
              <a:gd name="connsiteY1" fmla="*/ 336609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86777 w 614190"/>
              <a:gd name="connsiteY4" fmla="*/ 83734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486777"/>
              <a:gd name="connsiteY0" fmla="*/ 7275 h 348693"/>
              <a:gd name="connsiteX1" fmla="*/ 204457 w 486777"/>
              <a:gd name="connsiteY1" fmla="*/ 343884 h 348693"/>
              <a:gd name="connsiteX2" fmla="*/ 209255 w 486777"/>
              <a:gd name="connsiteY2" fmla="*/ 348693 h 348693"/>
              <a:gd name="connsiteX3" fmla="*/ 46564 w 486777"/>
              <a:gd name="connsiteY3" fmla="*/ 0 h 348693"/>
              <a:gd name="connsiteX4" fmla="*/ 486777 w 486777"/>
              <a:gd name="connsiteY4" fmla="*/ 91009 h 348693"/>
              <a:gd name="connsiteX5" fmla="*/ 475082 w 486777"/>
              <a:gd name="connsiteY5" fmla="*/ 213458 h 348693"/>
              <a:gd name="connsiteX6" fmla="*/ 0 w 486777"/>
              <a:gd name="connsiteY6" fmla="*/ 7275 h 348693"/>
              <a:gd name="connsiteX0" fmla="*/ 104181 w 590958"/>
              <a:gd name="connsiteY0" fmla="*/ 172809 h 514227"/>
              <a:gd name="connsiteX1" fmla="*/ 308638 w 590958"/>
              <a:gd name="connsiteY1" fmla="*/ 509418 h 514227"/>
              <a:gd name="connsiteX2" fmla="*/ 313436 w 590958"/>
              <a:gd name="connsiteY2" fmla="*/ 514227 h 514227"/>
              <a:gd name="connsiteX3" fmla="*/ 0 w 590958"/>
              <a:gd name="connsiteY3" fmla="*/ 0 h 514227"/>
              <a:gd name="connsiteX4" fmla="*/ 590958 w 590958"/>
              <a:gd name="connsiteY4" fmla="*/ 256543 h 514227"/>
              <a:gd name="connsiteX5" fmla="*/ 579263 w 590958"/>
              <a:gd name="connsiteY5" fmla="*/ 378992 h 514227"/>
              <a:gd name="connsiteX6" fmla="*/ 104181 w 590958"/>
              <a:gd name="connsiteY6" fmla="*/ 172809 h 514227"/>
              <a:gd name="connsiteX0" fmla="*/ 104181 w 590958"/>
              <a:gd name="connsiteY0" fmla="*/ 172809 h 509418"/>
              <a:gd name="connsiteX1" fmla="*/ 308638 w 590958"/>
              <a:gd name="connsiteY1" fmla="*/ 509418 h 509418"/>
              <a:gd name="connsiteX2" fmla="*/ 0 w 590958"/>
              <a:gd name="connsiteY2" fmla="*/ 0 h 509418"/>
              <a:gd name="connsiteX3" fmla="*/ 590958 w 590958"/>
              <a:gd name="connsiteY3" fmla="*/ 256543 h 509418"/>
              <a:gd name="connsiteX4" fmla="*/ 579263 w 590958"/>
              <a:gd name="connsiteY4" fmla="*/ 378992 h 509418"/>
              <a:gd name="connsiteX5" fmla="*/ 104181 w 590958"/>
              <a:gd name="connsiteY5" fmla="*/ 172809 h 509418"/>
              <a:gd name="connsiteX0" fmla="*/ 104181 w 590958"/>
              <a:gd name="connsiteY0" fmla="*/ 172809 h 378992"/>
              <a:gd name="connsiteX1" fmla="*/ 0 w 590958"/>
              <a:gd name="connsiteY1" fmla="*/ 0 h 378992"/>
              <a:gd name="connsiteX2" fmla="*/ 590958 w 590958"/>
              <a:gd name="connsiteY2" fmla="*/ 256543 h 378992"/>
              <a:gd name="connsiteX3" fmla="*/ 579263 w 590958"/>
              <a:gd name="connsiteY3" fmla="*/ 378992 h 378992"/>
              <a:gd name="connsiteX4" fmla="*/ 104181 w 590958"/>
              <a:gd name="connsiteY4" fmla="*/ 172809 h 3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58" h="378992">
                <a:moveTo>
                  <a:pt x="104181" y="172809"/>
                </a:moveTo>
                <a:lnTo>
                  <a:pt x="0" y="0"/>
                </a:lnTo>
                <a:lnTo>
                  <a:pt x="590958" y="256543"/>
                </a:lnTo>
                <a:lnTo>
                  <a:pt x="579263" y="378992"/>
                </a:lnTo>
                <a:lnTo>
                  <a:pt x="104181" y="172809"/>
                </a:lnTo>
                <a:close/>
              </a:path>
            </a:pathLst>
          </a:custGeom>
          <a:solidFill>
            <a:srgbClr val="30ACE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7262635" y="4361787"/>
            <a:ext cx="145042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67890" y="5092256"/>
            <a:ext cx="145042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59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891733" y="1970629"/>
            <a:ext cx="498882" cy="1822558"/>
            <a:chOff x="4891733" y="1970629"/>
            <a:chExt cx="498882" cy="1822558"/>
          </a:xfrm>
        </p:grpSpPr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>
              <a:off x="5390615" y="1986455"/>
              <a:ext cx="0" cy="175588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19"/>
            <p:cNvCxnSpPr>
              <a:cxnSpLocks noChangeShapeType="1"/>
            </p:cNvCxnSpPr>
            <p:nvPr/>
          </p:nvCxnSpPr>
          <p:spPr bwMode="auto">
            <a:xfrm flipH="1">
              <a:off x="4891733" y="1970629"/>
              <a:ext cx="489340" cy="57367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4"/>
            <p:cNvCxnSpPr>
              <a:cxnSpLocks noChangeShapeType="1"/>
            </p:cNvCxnSpPr>
            <p:nvPr/>
          </p:nvCxnSpPr>
          <p:spPr bwMode="auto">
            <a:xfrm>
              <a:off x="4892285" y="2565328"/>
              <a:ext cx="1" cy="120683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28"/>
            <p:cNvCxnSpPr>
              <a:cxnSpLocks noChangeShapeType="1"/>
            </p:cNvCxnSpPr>
            <p:nvPr/>
          </p:nvCxnSpPr>
          <p:spPr bwMode="auto">
            <a:xfrm flipV="1">
              <a:off x="4894670" y="3678620"/>
              <a:ext cx="484242" cy="11456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8408" y="830179"/>
            <a:ext cx="2280491" cy="602105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Approximate</a:t>
            </a:r>
            <a:endParaRPr lang="en-US" dirty="0" smtClean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0.09 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0.18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0.8 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0.18 &lt; </a:t>
            </a:r>
            <a:r>
              <a:rPr lang="en-US" i="1" dirty="0" smtClean="0">
                <a:solidFill>
                  <a:srgbClr val="757575"/>
                </a:solidFill>
              </a:rPr>
              <a:t>x</a:t>
            </a:r>
            <a:r>
              <a:rPr lang="en-US" dirty="0" smtClean="0">
                <a:solidFill>
                  <a:srgbClr val="757575"/>
                </a:solidFill>
              </a:rPr>
              <a:t> &lt; 0.35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1 &lt; </a:t>
            </a:r>
            <a:r>
              <a:rPr lang="en-US" i="1" dirty="0" smtClean="0">
                <a:solidFill>
                  <a:srgbClr val="757575"/>
                </a:solidFill>
              </a:rPr>
              <a:t>Q</a:t>
            </a:r>
            <a:r>
              <a:rPr lang="en-US" baseline="30000" dirty="0" smtClean="0">
                <a:solidFill>
                  <a:srgbClr val="757575"/>
                </a:solidFill>
              </a:rPr>
              <a:t>2</a:t>
            </a:r>
            <a:r>
              <a:rPr lang="en-US" dirty="0" smtClean="0">
                <a:solidFill>
                  <a:srgbClr val="757575"/>
                </a:solidFill>
              </a:rPr>
              <a:t> &lt; 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0.35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0.85</a:t>
            </a:r>
            <a:endParaRPr lang="en-US" dirty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2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18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This experiment</a:t>
            </a:r>
            <a:endParaRPr lang="en-US" u="sng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0.09 &lt; </a:t>
            </a:r>
            <a:r>
              <a:rPr lang="en-US" i="1" dirty="0" smtClean="0">
                <a:solidFill>
                  <a:srgbClr val="0070C0"/>
                </a:solidFill>
              </a:rPr>
              <a:t>x</a:t>
            </a:r>
            <a:r>
              <a:rPr lang="en-US" dirty="0" smtClean="0">
                <a:solidFill>
                  <a:srgbClr val="0070C0"/>
                </a:solidFill>
              </a:rPr>
              <a:t> &lt; 0.23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0.75 &lt; </a:t>
            </a:r>
            <a:r>
              <a:rPr lang="en-US" i="1" dirty="0" smtClean="0">
                <a:solidFill>
                  <a:srgbClr val="0070C0"/>
                </a:solidFill>
              </a:rPr>
              <a:t>Q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&lt; 1.1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0.23 &lt; </a:t>
            </a:r>
            <a:r>
              <a:rPr lang="en-US" i="1" dirty="0" smtClean="0">
                <a:solidFill>
                  <a:srgbClr val="0070C0"/>
                </a:solidFill>
              </a:rPr>
              <a:t>x</a:t>
            </a:r>
            <a:r>
              <a:rPr lang="en-US" dirty="0" smtClean="0">
                <a:solidFill>
                  <a:srgbClr val="0070C0"/>
                </a:solidFill>
              </a:rPr>
              <a:t> &lt; 0.32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1.1 &lt; </a:t>
            </a:r>
            <a:r>
              <a:rPr lang="en-US" i="1" dirty="0" smtClean="0">
                <a:solidFill>
                  <a:srgbClr val="0070C0"/>
                </a:solidFill>
              </a:rPr>
              <a:t>Q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&lt; 2.6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0.32 &lt; </a:t>
            </a:r>
            <a:r>
              <a:rPr lang="en-US" i="1" dirty="0" smtClean="0">
                <a:solidFill>
                  <a:srgbClr val="0070C0"/>
                </a:solidFill>
              </a:rPr>
              <a:t>x</a:t>
            </a:r>
            <a:r>
              <a:rPr lang="en-US" dirty="0" smtClean="0">
                <a:solidFill>
                  <a:srgbClr val="0070C0"/>
                </a:solidFill>
              </a:rPr>
              <a:t> &lt; 0.40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</a:rPr>
              <a:t>2.6 &lt; </a:t>
            </a:r>
            <a:r>
              <a:rPr lang="en-US" i="1" dirty="0">
                <a:solidFill>
                  <a:srgbClr val="0070C0"/>
                </a:solidFill>
              </a:rPr>
              <a:t>Q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&lt; </a:t>
            </a:r>
            <a:r>
              <a:rPr lang="en-US" dirty="0" smtClean="0">
                <a:solidFill>
                  <a:srgbClr val="0070C0"/>
                </a:solidFill>
              </a:rPr>
              <a:t>3.1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0.40 &lt; </a:t>
            </a:r>
            <a:r>
              <a:rPr lang="en-US" i="1" dirty="0" smtClean="0">
                <a:solidFill>
                  <a:srgbClr val="0070C0"/>
                </a:solidFill>
              </a:rPr>
              <a:t>x</a:t>
            </a:r>
            <a:r>
              <a:rPr lang="en-US" dirty="0" smtClean="0">
                <a:solidFill>
                  <a:srgbClr val="0070C0"/>
                </a:solidFill>
              </a:rPr>
              <a:t> &lt; 0.58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</a:rPr>
              <a:t>3.1 &lt; </a:t>
            </a:r>
            <a:r>
              <a:rPr lang="en-US" i="1" dirty="0">
                <a:solidFill>
                  <a:srgbClr val="0070C0"/>
                </a:solidFill>
              </a:rPr>
              <a:t>Q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&lt; </a:t>
            </a:r>
            <a:r>
              <a:rPr lang="en-US" dirty="0" smtClean="0">
                <a:solidFill>
                  <a:srgbClr val="0070C0"/>
                </a:solidFill>
              </a:rPr>
              <a:t>4.3</a:t>
            </a: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5053874" y="2357320"/>
            <a:ext cx="1660255" cy="1192"/>
          </a:xfrm>
          <a:prstGeom prst="line">
            <a:avLst/>
          </a:prstGeom>
          <a:noFill/>
          <a:ln w="63500">
            <a:solidFill>
              <a:srgbClr val="83838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9"/>
          <p:cNvCxnSpPr>
            <a:cxnSpLocks noChangeShapeType="1"/>
          </p:cNvCxnSpPr>
          <p:nvPr/>
        </p:nvCxnSpPr>
        <p:spPr bwMode="auto">
          <a:xfrm rot="10800000" flipV="1">
            <a:off x="5390814" y="1539716"/>
            <a:ext cx="484241" cy="446074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4"/>
          <p:cNvCxnSpPr>
            <a:cxnSpLocks noChangeShapeType="1"/>
          </p:cNvCxnSpPr>
          <p:nvPr/>
        </p:nvCxnSpPr>
        <p:spPr bwMode="auto">
          <a:xfrm rot="5400000">
            <a:off x="4567843" y="2814725"/>
            <a:ext cx="1660255" cy="2385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5476689" y="3216669"/>
            <a:ext cx="458002" cy="400752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26"/>
          <p:cNvCxnSpPr>
            <a:cxnSpLocks noChangeShapeType="1"/>
          </p:cNvCxnSpPr>
          <p:nvPr/>
        </p:nvCxnSpPr>
        <p:spPr bwMode="auto">
          <a:xfrm>
            <a:off x="5384866" y="3677130"/>
            <a:ext cx="125950" cy="1587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5968302" y="1075310"/>
            <a:ext cx="521541" cy="2061006"/>
            <a:chOff x="6553200" y="1293813"/>
            <a:chExt cx="763588" cy="2743200"/>
          </a:xfrm>
        </p:grpSpPr>
        <p:cxnSp>
          <p:nvCxnSpPr>
            <p:cNvPr id="19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6858000" y="3352800"/>
              <a:ext cx="228600" cy="762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6"/>
            <p:cNvCxnSpPr>
              <a:cxnSpLocks noChangeShapeType="1"/>
            </p:cNvCxnSpPr>
            <p:nvPr/>
          </p:nvCxnSpPr>
          <p:spPr bwMode="auto">
            <a:xfrm rot="10800000" flipV="1">
              <a:off x="6553200" y="1293813"/>
              <a:ext cx="762000" cy="5334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6477000" y="3579813"/>
              <a:ext cx="533400" cy="3810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6515100" y="2474913"/>
              <a:ext cx="1295400" cy="3048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6972301" y="1635125"/>
              <a:ext cx="685800" cy="3175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b="7193"/>
          <a:stretch/>
        </p:blipFill>
        <p:spPr>
          <a:xfrm>
            <a:off x="1376855" y="1080150"/>
            <a:ext cx="5241296" cy="538371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63332" y="1629261"/>
            <a:ext cx="5284615" cy="5221977"/>
            <a:chOff x="863332" y="1629261"/>
            <a:chExt cx="5284615" cy="5221977"/>
          </a:xfrm>
        </p:grpSpPr>
        <p:sp>
          <p:nvSpPr>
            <p:cNvPr id="25" name="TextBox 24"/>
            <p:cNvSpPr txBox="1"/>
            <p:nvPr/>
          </p:nvSpPr>
          <p:spPr>
            <a:xfrm rot="16200000">
              <a:off x="99180" y="2393413"/>
              <a:ext cx="21130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Q</a:t>
              </a:r>
              <a:r>
                <a:rPr lang="en-US" sz="3200" b="1" baseline="30000" dirty="0" smtClean="0"/>
                <a:t>2</a:t>
              </a:r>
              <a:r>
                <a:rPr lang="en-US" sz="3200" b="1" dirty="0" smtClean="0"/>
                <a:t> (</a:t>
              </a:r>
              <a:r>
                <a:rPr lang="en-US" sz="3200" b="1" dirty="0" err="1" smtClean="0"/>
                <a:t>GeV</a:t>
              </a:r>
              <a:r>
                <a:rPr lang="en-US" sz="3200" b="1" dirty="0" smtClean="0"/>
                <a:t>/</a:t>
              </a:r>
              <a:r>
                <a:rPr lang="en-US" sz="3200" b="1" i="1" dirty="0" smtClean="0"/>
                <a:t>c</a:t>
              </a:r>
              <a:r>
                <a:rPr lang="en-US" sz="3200" b="1" dirty="0" smtClean="0"/>
                <a:t>)</a:t>
              </a:r>
              <a:r>
                <a:rPr lang="en-US" sz="3200" b="1" baseline="30000" dirty="0" smtClean="0"/>
                <a:t>2</a:t>
              </a:r>
              <a:endParaRPr lang="en-US" sz="3200" b="1" baseline="30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48479" y="6266463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x</a:t>
              </a:r>
              <a:endParaRPr lang="en-US" sz="3200" b="1" i="1" baseline="30000" dirty="0"/>
            </a:p>
          </p:txBody>
        </p:sp>
      </p:grpSp>
      <p:sp>
        <p:nvSpPr>
          <p:cNvPr id="6" name="Parallelogram 5"/>
          <p:cNvSpPr/>
          <p:nvPr/>
        </p:nvSpPr>
        <p:spPr>
          <a:xfrm rot="3969698">
            <a:off x="4993335" y="3106485"/>
            <a:ext cx="504403" cy="1014902"/>
          </a:xfrm>
          <a:custGeom>
            <a:avLst/>
            <a:gdLst>
              <a:gd name="connsiteX0" fmla="*/ 0 w 1383632"/>
              <a:gd name="connsiteY0" fmla="*/ 537025 h 537025"/>
              <a:gd name="connsiteX1" fmla="*/ 440237 w 1383632"/>
              <a:gd name="connsiteY1" fmla="*/ 0 h 537025"/>
              <a:gd name="connsiteX2" fmla="*/ 1383632 w 1383632"/>
              <a:gd name="connsiteY2" fmla="*/ 0 h 537025"/>
              <a:gd name="connsiteX3" fmla="*/ 943395 w 1383632"/>
              <a:gd name="connsiteY3" fmla="*/ 537025 h 537025"/>
              <a:gd name="connsiteX4" fmla="*/ 0 w 1383632"/>
              <a:gd name="connsiteY4" fmla="*/ 537025 h 537025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943395 w 2652022"/>
              <a:gd name="connsiteY3" fmla="*/ 2633637 h 2633637"/>
              <a:gd name="connsiteX4" fmla="*/ 0 w 2652022"/>
              <a:gd name="connsiteY4" fmla="*/ 2633637 h 2633637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2597989 w 2652022"/>
              <a:gd name="connsiteY3" fmla="*/ 615593 h 2633637"/>
              <a:gd name="connsiteX4" fmla="*/ 0 w 2652022"/>
              <a:gd name="connsiteY4" fmla="*/ 2633637 h 2633637"/>
              <a:gd name="connsiteX0" fmla="*/ 0 w 2641017"/>
              <a:gd name="connsiteY0" fmla="*/ 2638499 h 2638499"/>
              <a:gd name="connsiteX1" fmla="*/ 440237 w 2641017"/>
              <a:gd name="connsiteY1" fmla="*/ 2101474 h 2638499"/>
              <a:gd name="connsiteX2" fmla="*/ 2641017 w 2641017"/>
              <a:gd name="connsiteY2" fmla="*/ 0 h 2638499"/>
              <a:gd name="connsiteX3" fmla="*/ 2597989 w 2641017"/>
              <a:gd name="connsiteY3" fmla="*/ 620455 h 2638499"/>
              <a:gd name="connsiteX4" fmla="*/ 0 w 2641017"/>
              <a:gd name="connsiteY4" fmla="*/ 2638499 h 2638499"/>
              <a:gd name="connsiteX0" fmla="*/ 0 w 2641017"/>
              <a:gd name="connsiteY0" fmla="*/ 3172890 h 3172890"/>
              <a:gd name="connsiteX1" fmla="*/ 1946898 w 2641017"/>
              <a:gd name="connsiteY1" fmla="*/ 0 h 3172890"/>
              <a:gd name="connsiteX2" fmla="*/ 2641017 w 2641017"/>
              <a:gd name="connsiteY2" fmla="*/ 534391 h 3172890"/>
              <a:gd name="connsiteX3" fmla="*/ 2597989 w 2641017"/>
              <a:gd name="connsiteY3" fmla="*/ 1154846 h 3172890"/>
              <a:gd name="connsiteX4" fmla="*/ 0 w 2641017"/>
              <a:gd name="connsiteY4" fmla="*/ 3172890 h 3172890"/>
              <a:gd name="connsiteX0" fmla="*/ 343432 w 694119"/>
              <a:gd name="connsiteY0" fmla="*/ 817523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343432 w 694119"/>
              <a:gd name="connsiteY4" fmla="*/ 817523 h 1154846"/>
              <a:gd name="connsiteX0" fmla="*/ 467557 w 694119"/>
              <a:gd name="connsiteY0" fmla="*/ 59614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467557 w 694119"/>
              <a:gd name="connsiteY4" fmla="*/ 596140 h 1154846"/>
              <a:gd name="connsiteX0" fmla="*/ 235170 w 694119"/>
              <a:gd name="connsiteY0" fmla="*/ 46715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235170 w 694119"/>
              <a:gd name="connsiteY4" fmla="*/ 467150 h 1154846"/>
              <a:gd name="connsiteX0" fmla="*/ 0 w 458949"/>
              <a:gd name="connsiteY0" fmla="*/ 210452 h 898148"/>
              <a:gd name="connsiteX1" fmla="*/ 256480 w 458949"/>
              <a:gd name="connsiteY1" fmla="*/ 0 h 898148"/>
              <a:gd name="connsiteX2" fmla="*/ 458949 w 458949"/>
              <a:gd name="connsiteY2" fmla="*/ 277693 h 898148"/>
              <a:gd name="connsiteX3" fmla="*/ 415921 w 458949"/>
              <a:gd name="connsiteY3" fmla="*/ 898148 h 898148"/>
              <a:gd name="connsiteX4" fmla="*/ 0 w 458949"/>
              <a:gd name="connsiteY4" fmla="*/ 210452 h 898148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67586 w 510614"/>
              <a:gd name="connsiteY3" fmla="*/ 1034303 h 1034303"/>
              <a:gd name="connsiteX4" fmla="*/ 51665 w 510614"/>
              <a:gd name="connsiteY4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86309 w 510614"/>
              <a:gd name="connsiteY3" fmla="*/ 431420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263134 w 510614"/>
              <a:gd name="connsiteY3" fmla="*/ 43427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510614 w 562579"/>
              <a:gd name="connsiteY2" fmla="*/ 413848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348862 w 562579"/>
              <a:gd name="connsiteY2" fmla="*/ 184532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477607"/>
              <a:gd name="connsiteY0" fmla="*/ 346607 h 1034303"/>
              <a:gd name="connsiteX1" fmla="*/ 0 w 477607"/>
              <a:gd name="connsiteY1" fmla="*/ 0 h 1034303"/>
              <a:gd name="connsiteX2" fmla="*/ 348862 w 477607"/>
              <a:gd name="connsiteY2" fmla="*/ 184532 h 1034303"/>
              <a:gd name="connsiteX3" fmla="*/ 477607 w 477607"/>
              <a:gd name="connsiteY3" fmla="*/ 361806 h 1034303"/>
              <a:gd name="connsiteX4" fmla="*/ 467586 w 477607"/>
              <a:gd name="connsiteY4" fmla="*/ 1034303 h 1034303"/>
              <a:gd name="connsiteX5" fmla="*/ 51665 w 477607"/>
              <a:gd name="connsiteY5" fmla="*/ 346607 h 1034303"/>
              <a:gd name="connsiteX0" fmla="*/ 78461 w 504403"/>
              <a:gd name="connsiteY0" fmla="*/ 327206 h 1014902"/>
              <a:gd name="connsiteX1" fmla="*/ 0 w 504403"/>
              <a:gd name="connsiteY1" fmla="*/ 0 h 1014902"/>
              <a:gd name="connsiteX2" fmla="*/ 375658 w 504403"/>
              <a:gd name="connsiteY2" fmla="*/ 165131 h 1014902"/>
              <a:gd name="connsiteX3" fmla="*/ 504403 w 504403"/>
              <a:gd name="connsiteY3" fmla="*/ 342405 h 1014902"/>
              <a:gd name="connsiteX4" fmla="*/ 494382 w 504403"/>
              <a:gd name="connsiteY4" fmla="*/ 1014902 h 1014902"/>
              <a:gd name="connsiteX5" fmla="*/ 78461 w 504403"/>
              <a:gd name="connsiteY5" fmla="*/ 327206 h 1014902"/>
              <a:gd name="connsiteX0" fmla="*/ 78461 w 504403"/>
              <a:gd name="connsiteY0" fmla="*/ 327206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8461 w 504403"/>
              <a:gd name="connsiteY6" fmla="*/ 327206 h 1014902"/>
              <a:gd name="connsiteX0" fmla="*/ 220898 w 504403"/>
              <a:gd name="connsiteY0" fmla="*/ 340680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127304 w 504403"/>
              <a:gd name="connsiteY1" fmla="*/ 149886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70862 w 504403"/>
              <a:gd name="connsiteY0" fmla="*/ 279592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404935 w 504403"/>
              <a:gd name="connsiteY3" fmla="*/ 175465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403" h="1014902">
                <a:moveTo>
                  <a:pt x="70862" y="279592"/>
                </a:moveTo>
                <a:lnTo>
                  <a:pt x="57607" y="119089"/>
                </a:lnTo>
                <a:lnTo>
                  <a:pt x="0" y="0"/>
                </a:lnTo>
                <a:lnTo>
                  <a:pt x="404935" y="175465"/>
                </a:lnTo>
                <a:lnTo>
                  <a:pt x="504403" y="342405"/>
                </a:lnTo>
                <a:lnTo>
                  <a:pt x="494382" y="1014902"/>
                </a:lnTo>
                <a:lnTo>
                  <a:pt x="70862" y="279592"/>
                </a:lnTo>
                <a:close/>
              </a:path>
            </a:pathLst>
          </a:custGeom>
          <a:solidFill>
            <a:srgbClr val="30ACE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arallelogram 5"/>
          <p:cNvSpPr/>
          <p:nvPr/>
        </p:nvSpPr>
        <p:spPr>
          <a:xfrm rot="3969698">
            <a:off x="5413735" y="2980435"/>
            <a:ext cx="614190" cy="516883"/>
          </a:xfrm>
          <a:custGeom>
            <a:avLst/>
            <a:gdLst>
              <a:gd name="connsiteX0" fmla="*/ 0 w 1383632"/>
              <a:gd name="connsiteY0" fmla="*/ 537025 h 537025"/>
              <a:gd name="connsiteX1" fmla="*/ 440237 w 1383632"/>
              <a:gd name="connsiteY1" fmla="*/ 0 h 537025"/>
              <a:gd name="connsiteX2" fmla="*/ 1383632 w 1383632"/>
              <a:gd name="connsiteY2" fmla="*/ 0 h 537025"/>
              <a:gd name="connsiteX3" fmla="*/ 943395 w 1383632"/>
              <a:gd name="connsiteY3" fmla="*/ 537025 h 537025"/>
              <a:gd name="connsiteX4" fmla="*/ 0 w 1383632"/>
              <a:gd name="connsiteY4" fmla="*/ 537025 h 537025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943395 w 2652022"/>
              <a:gd name="connsiteY3" fmla="*/ 2633637 h 2633637"/>
              <a:gd name="connsiteX4" fmla="*/ 0 w 2652022"/>
              <a:gd name="connsiteY4" fmla="*/ 2633637 h 2633637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2597989 w 2652022"/>
              <a:gd name="connsiteY3" fmla="*/ 615593 h 2633637"/>
              <a:gd name="connsiteX4" fmla="*/ 0 w 2652022"/>
              <a:gd name="connsiteY4" fmla="*/ 2633637 h 2633637"/>
              <a:gd name="connsiteX0" fmla="*/ 0 w 2641017"/>
              <a:gd name="connsiteY0" fmla="*/ 2638499 h 2638499"/>
              <a:gd name="connsiteX1" fmla="*/ 440237 w 2641017"/>
              <a:gd name="connsiteY1" fmla="*/ 2101474 h 2638499"/>
              <a:gd name="connsiteX2" fmla="*/ 2641017 w 2641017"/>
              <a:gd name="connsiteY2" fmla="*/ 0 h 2638499"/>
              <a:gd name="connsiteX3" fmla="*/ 2597989 w 2641017"/>
              <a:gd name="connsiteY3" fmla="*/ 620455 h 2638499"/>
              <a:gd name="connsiteX4" fmla="*/ 0 w 2641017"/>
              <a:gd name="connsiteY4" fmla="*/ 2638499 h 2638499"/>
              <a:gd name="connsiteX0" fmla="*/ 0 w 2641017"/>
              <a:gd name="connsiteY0" fmla="*/ 3172890 h 3172890"/>
              <a:gd name="connsiteX1" fmla="*/ 1946898 w 2641017"/>
              <a:gd name="connsiteY1" fmla="*/ 0 h 3172890"/>
              <a:gd name="connsiteX2" fmla="*/ 2641017 w 2641017"/>
              <a:gd name="connsiteY2" fmla="*/ 534391 h 3172890"/>
              <a:gd name="connsiteX3" fmla="*/ 2597989 w 2641017"/>
              <a:gd name="connsiteY3" fmla="*/ 1154846 h 3172890"/>
              <a:gd name="connsiteX4" fmla="*/ 0 w 2641017"/>
              <a:gd name="connsiteY4" fmla="*/ 3172890 h 3172890"/>
              <a:gd name="connsiteX0" fmla="*/ 343432 w 694119"/>
              <a:gd name="connsiteY0" fmla="*/ 817523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343432 w 694119"/>
              <a:gd name="connsiteY4" fmla="*/ 817523 h 1154846"/>
              <a:gd name="connsiteX0" fmla="*/ 467557 w 694119"/>
              <a:gd name="connsiteY0" fmla="*/ 59614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467557 w 694119"/>
              <a:gd name="connsiteY4" fmla="*/ 596140 h 1154846"/>
              <a:gd name="connsiteX0" fmla="*/ 235170 w 694119"/>
              <a:gd name="connsiteY0" fmla="*/ 46715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235170 w 694119"/>
              <a:gd name="connsiteY4" fmla="*/ 467150 h 1154846"/>
              <a:gd name="connsiteX0" fmla="*/ 0 w 458949"/>
              <a:gd name="connsiteY0" fmla="*/ 210452 h 898148"/>
              <a:gd name="connsiteX1" fmla="*/ 256480 w 458949"/>
              <a:gd name="connsiteY1" fmla="*/ 0 h 898148"/>
              <a:gd name="connsiteX2" fmla="*/ 458949 w 458949"/>
              <a:gd name="connsiteY2" fmla="*/ 277693 h 898148"/>
              <a:gd name="connsiteX3" fmla="*/ 415921 w 458949"/>
              <a:gd name="connsiteY3" fmla="*/ 898148 h 898148"/>
              <a:gd name="connsiteX4" fmla="*/ 0 w 458949"/>
              <a:gd name="connsiteY4" fmla="*/ 210452 h 898148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67586 w 510614"/>
              <a:gd name="connsiteY3" fmla="*/ 1034303 h 1034303"/>
              <a:gd name="connsiteX4" fmla="*/ 51665 w 510614"/>
              <a:gd name="connsiteY4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86309 w 510614"/>
              <a:gd name="connsiteY3" fmla="*/ 431420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263134 w 510614"/>
              <a:gd name="connsiteY3" fmla="*/ 43427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510614 w 562579"/>
              <a:gd name="connsiteY2" fmla="*/ 413848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348862 w 562579"/>
              <a:gd name="connsiteY2" fmla="*/ 184532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477607"/>
              <a:gd name="connsiteY0" fmla="*/ 346607 h 1034303"/>
              <a:gd name="connsiteX1" fmla="*/ 0 w 477607"/>
              <a:gd name="connsiteY1" fmla="*/ 0 h 1034303"/>
              <a:gd name="connsiteX2" fmla="*/ 348862 w 477607"/>
              <a:gd name="connsiteY2" fmla="*/ 184532 h 1034303"/>
              <a:gd name="connsiteX3" fmla="*/ 477607 w 477607"/>
              <a:gd name="connsiteY3" fmla="*/ 361806 h 1034303"/>
              <a:gd name="connsiteX4" fmla="*/ 467586 w 477607"/>
              <a:gd name="connsiteY4" fmla="*/ 1034303 h 1034303"/>
              <a:gd name="connsiteX5" fmla="*/ 51665 w 477607"/>
              <a:gd name="connsiteY5" fmla="*/ 346607 h 1034303"/>
              <a:gd name="connsiteX0" fmla="*/ 78461 w 504403"/>
              <a:gd name="connsiteY0" fmla="*/ 327206 h 1014902"/>
              <a:gd name="connsiteX1" fmla="*/ 0 w 504403"/>
              <a:gd name="connsiteY1" fmla="*/ 0 h 1014902"/>
              <a:gd name="connsiteX2" fmla="*/ 375658 w 504403"/>
              <a:gd name="connsiteY2" fmla="*/ 165131 h 1014902"/>
              <a:gd name="connsiteX3" fmla="*/ 504403 w 504403"/>
              <a:gd name="connsiteY3" fmla="*/ 342405 h 1014902"/>
              <a:gd name="connsiteX4" fmla="*/ 494382 w 504403"/>
              <a:gd name="connsiteY4" fmla="*/ 1014902 h 1014902"/>
              <a:gd name="connsiteX5" fmla="*/ 78461 w 504403"/>
              <a:gd name="connsiteY5" fmla="*/ 327206 h 1014902"/>
              <a:gd name="connsiteX0" fmla="*/ 78461 w 504403"/>
              <a:gd name="connsiteY0" fmla="*/ 327206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8461 w 504403"/>
              <a:gd name="connsiteY6" fmla="*/ 327206 h 1014902"/>
              <a:gd name="connsiteX0" fmla="*/ 220898 w 504403"/>
              <a:gd name="connsiteY0" fmla="*/ 340680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127304 w 504403"/>
              <a:gd name="connsiteY1" fmla="*/ 149886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70862 w 504403"/>
              <a:gd name="connsiteY0" fmla="*/ 279592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404935 w 504403"/>
              <a:gd name="connsiteY3" fmla="*/ 175465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494382"/>
              <a:gd name="connsiteY0" fmla="*/ 371133 h 1106443"/>
              <a:gd name="connsiteX1" fmla="*/ 57607 w 494382"/>
              <a:gd name="connsiteY1" fmla="*/ 210630 h 1106443"/>
              <a:gd name="connsiteX2" fmla="*/ 0 w 494382"/>
              <a:gd name="connsiteY2" fmla="*/ 91541 h 1106443"/>
              <a:gd name="connsiteX3" fmla="*/ 404935 w 494382"/>
              <a:gd name="connsiteY3" fmla="*/ 267006 h 1106443"/>
              <a:gd name="connsiteX4" fmla="*/ 258781 w 494382"/>
              <a:gd name="connsiteY4" fmla="*/ 0 h 1106443"/>
              <a:gd name="connsiteX5" fmla="*/ 494382 w 494382"/>
              <a:gd name="connsiteY5" fmla="*/ 1106443 h 1106443"/>
              <a:gd name="connsiteX6" fmla="*/ 70862 w 494382"/>
              <a:gd name="connsiteY6" fmla="*/ 371133 h 1106443"/>
              <a:gd name="connsiteX0" fmla="*/ 282749 w 616822"/>
              <a:gd name="connsiteY0" fmla="*/ 618095 h 618095"/>
              <a:gd name="connsiteX1" fmla="*/ 269494 w 616822"/>
              <a:gd name="connsiteY1" fmla="*/ 457592 h 618095"/>
              <a:gd name="connsiteX2" fmla="*/ 211887 w 616822"/>
              <a:gd name="connsiteY2" fmla="*/ 338503 h 618095"/>
              <a:gd name="connsiteX3" fmla="*/ 616822 w 616822"/>
              <a:gd name="connsiteY3" fmla="*/ 513968 h 618095"/>
              <a:gd name="connsiteX4" fmla="*/ 470668 w 616822"/>
              <a:gd name="connsiteY4" fmla="*/ 246962 h 618095"/>
              <a:gd name="connsiteX5" fmla="*/ 0 w 616822"/>
              <a:gd name="connsiteY5" fmla="*/ 0 h 618095"/>
              <a:gd name="connsiteX6" fmla="*/ 282749 w 616822"/>
              <a:gd name="connsiteY6" fmla="*/ 618095 h 618095"/>
              <a:gd name="connsiteX0" fmla="*/ 70862 w 404935"/>
              <a:gd name="connsiteY0" fmla="*/ 439951 h 439951"/>
              <a:gd name="connsiteX1" fmla="*/ 57607 w 404935"/>
              <a:gd name="connsiteY1" fmla="*/ 279448 h 439951"/>
              <a:gd name="connsiteX2" fmla="*/ 0 w 404935"/>
              <a:gd name="connsiteY2" fmla="*/ 160359 h 439951"/>
              <a:gd name="connsiteX3" fmla="*/ 404935 w 404935"/>
              <a:gd name="connsiteY3" fmla="*/ 335824 h 439951"/>
              <a:gd name="connsiteX4" fmla="*/ 258781 w 404935"/>
              <a:gd name="connsiteY4" fmla="*/ 68818 h 439951"/>
              <a:gd name="connsiteX5" fmla="*/ 256101 w 404935"/>
              <a:gd name="connsiteY5" fmla="*/ 0 h 439951"/>
              <a:gd name="connsiteX6" fmla="*/ 70862 w 404935"/>
              <a:gd name="connsiteY6" fmla="*/ 439951 h 439951"/>
              <a:gd name="connsiteX0" fmla="*/ 0 w 614190"/>
              <a:gd name="connsiteY0" fmla="*/ 0 h 516883"/>
              <a:gd name="connsiteX1" fmla="*/ 266862 w 614190"/>
              <a:gd name="connsiteY1" fmla="*/ 460507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65356 w 614190"/>
              <a:gd name="connsiteY5" fmla="*/ 181059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266862 w 614190"/>
              <a:gd name="connsiteY1" fmla="*/ 460507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181813 w 614190"/>
              <a:gd name="connsiteY1" fmla="*/ 152180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204457 w 614190"/>
              <a:gd name="connsiteY1" fmla="*/ 336609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4190" h="516883">
                <a:moveTo>
                  <a:pt x="0" y="0"/>
                </a:moveTo>
                <a:lnTo>
                  <a:pt x="204457" y="336609"/>
                </a:lnTo>
                <a:lnTo>
                  <a:pt x="209255" y="341418"/>
                </a:lnTo>
                <a:lnTo>
                  <a:pt x="614190" y="516883"/>
                </a:lnTo>
                <a:lnTo>
                  <a:pt x="468036" y="249877"/>
                </a:lnTo>
                <a:lnTo>
                  <a:pt x="475082" y="206183"/>
                </a:lnTo>
                <a:lnTo>
                  <a:pt x="0" y="0"/>
                </a:lnTo>
                <a:close/>
              </a:path>
            </a:pathLst>
          </a:custGeom>
          <a:solidFill>
            <a:srgbClr val="30ACE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arallelogram 5"/>
          <p:cNvSpPr/>
          <p:nvPr/>
        </p:nvSpPr>
        <p:spPr>
          <a:xfrm rot="3969698">
            <a:off x="5602058" y="2843376"/>
            <a:ext cx="590958" cy="378992"/>
          </a:xfrm>
          <a:custGeom>
            <a:avLst/>
            <a:gdLst>
              <a:gd name="connsiteX0" fmla="*/ 0 w 1383632"/>
              <a:gd name="connsiteY0" fmla="*/ 537025 h 537025"/>
              <a:gd name="connsiteX1" fmla="*/ 440237 w 1383632"/>
              <a:gd name="connsiteY1" fmla="*/ 0 h 537025"/>
              <a:gd name="connsiteX2" fmla="*/ 1383632 w 1383632"/>
              <a:gd name="connsiteY2" fmla="*/ 0 h 537025"/>
              <a:gd name="connsiteX3" fmla="*/ 943395 w 1383632"/>
              <a:gd name="connsiteY3" fmla="*/ 537025 h 537025"/>
              <a:gd name="connsiteX4" fmla="*/ 0 w 1383632"/>
              <a:gd name="connsiteY4" fmla="*/ 537025 h 537025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943395 w 2652022"/>
              <a:gd name="connsiteY3" fmla="*/ 2633637 h 2633637"/>
              <a:gd name="connsiteX4" fmla="*/ 0 w 2652022"/>
              <a:gd name="connsiteY4" fmla="*/ 2633637 h 2633637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2597989 w 2652022"/>
              <a:gd name="connsiteY3" fmla="*/ 615593 h 2633637"/>
              <a:gd name="connsiteX4" fmla="*/ 0 w 2652022"/>
              <a:gd name="connsiteY4" fmla="*/ 2633637 h 2633637"/>
              <a:gd name="connsiteX0" fmla="*/ 0 w 2641017"/>
              <a:gd name="connsiteY0" fmla="*/ 2638499 h 2638499"/>
              <a:gd name="connsiteX1" fmla="*/ 440237 w 2641017"/>
              <a:gd name="connsiteY1" fmla="*/ 2101474 h 2638499"/>
              <a:gd name="connsiteX2" fmla="*/ 2641017 w 2641017"/>
              <a:gd name="connsiteY2" fmla="*/ 0 h 2638499"/>
              <a:gd name="connsiteX3" fmla="*/ 2597989 w 2641017"/>
              <a:gd name="connsiteY3" fmla="*/ 620455 h 2638499"/>
              <a:gd name="connsiteX4" fmla="*/ 0 w 2641017"/>
              <a:gd name="connsiteY4" fmla="*/ 2638499 h 2638499"/>
              <a:gd name="connsiteX0" fmla="*/ 0 w 2641017"/>
              <a:gd name="connsiteY0" fmla="*/ 3172890 h 3172890"/>
              <a:gd name="connsiteX1" fmla="*/ 1946898 w 2641017"/>
              <a:gd name="connsiteY1" fmla="*/ 0 h 3172890"/>
              <a:gd name="connsiteX2" fmla="*/ 2641017 w 2641017"/>
              <a:gd name="connsiteY2" fmla="*/ 534391 h 3172890"/>
              <a:gd name="connsiteX3" fmla="*/ 2597989 w 2641017"/>
              <a:gd name="connsiteY3" fmla="*/ 1154846 h 3172890"/>
              <a:gd name="connsiteX4" fmla="*/ 0 w 2641017"/>
              <a:gd name="connsiteY4" fmla="*/ 3172890 h 3172890"/>
              <a:gd name="connsiteX0" fmla="*/ 343432 w 694119"/>
              <a:gd name="connsiteY0" fmla="*/ 817523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343432 w 694119"/>
              <a:gd name="connsiteY4" fmla="*/ 817523 h 1154846"/>
              <a:gd name="connsiteX0" fmla="*/ 467557 w 694119"/>
              <a:gd name="connsiteY0" fmla="*/ 59614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467557 w 694119"/>
              <a:gd name="connsiteY4" fmla="*/ 596140 h 1154846"/>
              <a:gd name="connsiteX0" fmla="*/ 235170 w 694119"/>
              <a:gd name="connsiteY0" fmla="*/ 46715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235170 w 694119"/>
              <a:gd name="connsiteY4" fmla="*/ 467150 h 1154846"/>
              <a:gd name="connsiteX0" fmla="*/ 0 w 458949"/>
              <a:gd name="connsiteY0" fmla="*/ 210452 h 898148"/>
              <a:gd name="connsiteX1" fmla="*/ 256480 w 458949"/>
              <a:gd name="connsiteY1" fmla="*/ 0 h 898148"/>
              <a:gd name="connsiteX2" fmla="*/ 458949 w 458949"/>
              <a:gd name="connsiteY2" fmla="*/ 277693 h 898148"/>
              <a:gd name="connsiteX3" fmla="*/ 415921 w 458949"/>
              <a:gd name="connsiteY3" fmla="*/ 898148 h 898148"/>
              <a:gd name="connsiteX4" fmla="*/ 0 w 458949"/>
              <a:gd name="connsiteY4" fmla="*/ 210452 h 898148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67586 w 510614"/>
              <a:gd name="connsiteY3" fmla="*/ 1034303 h 1034303"/>
              <a:gd name="connsiteX4" fmla="*/ 51665 w 510614"/>
              <a:gd name="connsiteY4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86309 w 510614"/>
              <a:gd name="connsiteY3" fmla="*/ 431420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263134 w 510614"/>
              <a:gd name="connsiteY3" fmla="*/ 43427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510614 w 562579"/>
              <a:gd name="connsiteY2" fmla="*/ 413848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348862 w 562579"/>
              <a:gd name="connsiteY2" fmla="*/ 184532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477607"/>
              <a:gd name="connsiteY0" fmla="*/ 346607 h 1034303"/>
              <a:gd name="connsiteX1" fmla="*/ 0 w 477607"/>
              <a:gd name="connsiteY1" fmla="*/ 0 h 1034303"/>
              <a:gd name="connsiteX2" fmla="*/ 348862 w 477607"/>
              <a:gd name="connsiteY2" fmla="*/ 184532 h 1034303"/>
              <a:gd name="connsiteX3" fmla="*/ 477607 w 477607"/>
              <a:gd name="connsiteY3" fmla="*/ 361806 h 1034303"/>
              <a:gd name="connsiteX4" fmla="*/ 467586 w 477607"/>
              <a:gd name="connsiteY4" fmla="*/ 1034303 h 1034303"/>
              <a:gd name="connsiteX5" fmla="*/ 51665 w 477607"/>
              <a:gd name="connsiteY5" fmla="*/ 346607 h 1034303"/>
              <a:gd name="connsiteX0" fmla="*/ 78461 w 504403"/>
              <a:gd name="connsiteY0" fmla="*/ 327206 h 1014902"/>
              <a:gd name="connsiteX1" fmla="*/ 0 w 504403"/>
              <a:gd name="connsiteY1" fmla="*/ 0 h 1014902"/>
              <a:gd name="connsiteX2" fmla="*/ 375658 w 504403"/>
              <a:gd name="connsiteY2" fmla="*/ 165131 h 1014902"/>
              <a:gd name="connsiteX3" fmla="*/ 504403 w 504403"/>
              <a:gd name="connsiteY3" fmla="*/ 342405 h 1014902"/>
              <a:gd name="connsiteX4" fmla="*/ 494382 w 504403"/>
              <a:gd name="connsiteY4" fmla="*/ 1014902 h 1014902"/>
              <a:gd name="connsiteX5" fmla="*/ 78461 w 504403"/>
              <a:gd name="connsiteY5" fmla="*/ 327206 h 1014902"/>
              <a:gd name="connsiteX0" fmla="*/ 78461 w 504403"/>
              <a:gd name="connsiteY0" fmla="*/ 327206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8461 w 504403"/>
              <a:gd name="connsiteY6" fmla="*/ 327206 h 1014902"/>
              <a:gd name="connsiteX0" fmla="*/ 220898 w 504403"/>
              <a:gd name="connsiteY0" fmla="*/ 340680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127304 w 504403"/>
              <a:gd name="connsiteY1" fmla="*/ 149886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70862 w 504403"/>
              <a:gd name="connsiteY0" fmla="*/ 279592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404935 w 504403"/>
              <a:gd name="connsiteY3" fmla="*/ 175465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494382"/>
              <a:gd name="connsiteY0" fmla="*/ 371133 h 1106443"/>
              <a:gd name="connsiteX1" fmla="*/ 57607 w 494382"/>
              <a:gd name="connsiteY1" fmla="*/ 210630 h 1106443"/>
              <a:gd name="connsiteX2" fmla="*/ 0 w 494382"/>
              <a:gd name="connsiteY2" fmla="*/ 91541 h 1106443"/>
              <a:gd name="connsiteX3" fmla="*/ 404935 w 494382"/>
              <a:gd name="connsiteY3" fmla="*/ 267006 h 1106443"/>
              <a:gd name="connsiteX4" fmla="*/ 258781 w 494382"/>
              <a:gd name="connsiteY4" fmla="*/ 0 h 1106443"/>
              <a:gd name="connsiteX5" fmla="*/ 494382 w 494382"/>
              <a:gd name="connsiteY5" fmla="*/ 1106443 h 1106443"/>
              <a:gd name="connsiteX6" fmla="*/ 70862 w 494382"/>
              <a:gd name="connsiteY6" fmla="*/ 371133 h 1106443"/>
              <a:gd name="connsiteX0" fmla="*/ 282749 w 616822"/>
              <a:gd name="connsiteY0" fmla="*/ 618095 h 618095"/>
              <a:gd name="connsiteX1" fmla="*/ 269494 w 616822"/>
              <a:gd name="connsiteY1" fmla="*/ 457592 h 618095"/>
              <a:gd name="connsiteX2" fmla="*/ 211887 w 616822"/>
              <a:gd name="connsiteY2" fmla="*/ 338503 h 618095"/>
              <a:gd name="connsiteX3" fmla="*/ 616822 w 616822"/>
              <a:gd name="connsiteY3" fmla="*/ 513968 h 618095"/>
              <a:gd name="connsiteX4" fmla="*/ 470668 w 616822"/>
              <a:gd name="connsiteY4" fmla="*/ 246962 h 618095"/>
              <a:gd name="connsiteX5" fmla="*/ 0 w 616822"/>
              <a:gd name="connsiteY5" fmla="*/ 0 h 618095"/>
              <a:gd name="connsiteX6" fmla="*/ 282749 w 616822"/>
              <a:gd name="connsiteY6" fmla="*/ 618095 h 618095"/>
              <a:gd name="connsiteX0" fmla="*/ 70862 w 404935"/>
              <a:gd name="connsiteY0" fmla="*/ 439951 h 439951"/>
              <a:gd name="connsiteX1" fmla="*/ 57607 w 404935"/>
              <a:gd name="connsiteY1" fmla="*/ 279448 h 439951"/>
              <a:gd name="connsiteX2" fmla="*/ 0 w 404935"/>
              <a:gd name="connsiteY2" fmla="*/ 160359 h 439951"/>
              <a:gd name="connsiteX3" fmla="*/ 404935 w 404935"/>
              <a:gd name="connsiteY3" fmla="*/ 335824 h 439951"/>
              <a:gd name="connsiteX4" fmla="*/ 258781 w 404935"/>
              <a:gd name="connsiteY4" fmla="*/ 68818 h 439951"/>
              <a:gd name="connsiteX5" fmla="*/ 256101 w 404935"/>
              <a:gd name="connsiteY5" fmla="*/ 0 h 439951"/>
              <a:gd name="connsiteX6" fmla="*/ 70862 w 404935"/>
              <a:gd name="connsiteY6" fmla="*/ 439951 h 439951"/>
              <a:gd name="connsiteX0" fmla="*/ 0 w 614190"/>
              <a:gd name="connsiteY0" fmla="*/ 0 h 516883"/>
              <a:gd name="connsiteX1" fmla="*/ 266862 w 614190"/>
              <a:gd name="connsiteY1" fmla="*/ 460507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65356 w 614190"/>
              <a:gd name="connsiteY5" fmla="*/ 181059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266862 w 614190"/>
              <a:gd name="connsiteY1" fmla="*/ 460507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181813 w 614190"/>
              <a:gd name="connsiteY1" fmla="*/ 152180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204457 w 614190"/>
              <a:gd name="connsiteY1" fmla="*/ 336609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204457 w 614190"/>
              <a:gd name="connsiteY1" fmla="*/ 336609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86777 w 614190"/>
              <a:gd name="connsiteY4" fmla="*/ 83734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486777"/>
              <a:gd name="connsiteY0" fmla="*/ 7275 h 348693"/>
              <a:gd name="connsiteX1" fmla="*/ 204457 w 486777"/>
              <a:gd name="connsiteY1" fmla="*/ 343884 h 348693"/>
              <a:gd name="connsiteX2" fmla="*/ 209255 w 486777"/>
              <a:gd name="connsiteY2" fmla="*/ 348693 h 348693"/>
              <a:gd name="connsiteX3" fmla="*/ 46564 w 486777"/>
              <a:gd name="connsiteY3" fmla="*/ 0 h 348693"/>
              <a:gd name="connsiteX4" fmla="*/ 486777 w 486777"/>
              <a:gd name="connsiteY4" fmla="*/ 91009 h 348693"/>
              <a:gd name="connsiteX5" fmla="*/ 475082 w 486777"/>
              <a:gd name="connsiteY5" fmla="*/ 213458 h 348693"/>
              <a:gd name="connsiteX6" fmla="*/ 0 w 486777"/>
              <a:gd name="connsiteY6" fmla="*/ 7275 h 348693"/>
              <a:gd name="connsiteX0" fmla="*/ 104181 w 590958"/>
              <a:gd name="connsiteY0" fmla="*/ 172809 h 514227"/>
              <a:gd name="connsiteX1" fmla="*/ 308638 w 590958"/>
              <a:gd name="connsiteY1" fmla="*/ 509418 h 514227"/>
              <a:gd name="connsiteX2" fmla="*/ 313436 w 590958"/>
              <a:gd name="connsiteY2" fmla="*/ 514227 h 514227"/>
              <a:gd name="connsiteX3" fmla="*/ 0 w 590958"/>
              <a:gd name="connsiteY3" fmla="*/ 0 h 514227"/>
              <a:gd name="connsiteX4" fmla="*/ 590958 w 590958"/>
              <a:gd name="connsiteY4" fmla="*/ 256543 h 514227"/>
              <a:gd name="connsiteX5" fmla="*/ 579263 w 590958"/>
              <a:gd name="connsiteY5" fmla="*/ 378992 h 514227"/>
              <a:gd name="connsiteX6" fmla="*/ 104181 w 590958"/>
              <a:gd name="connsiteY6" fmla="*/ 172809 h 514227"/>
              <a:gd name="connsiteX0" fmla="*/ 104181 w 590958"/>
              <a:gd name="connsiteY0" fmla="*/ 172809 h 509418"/>
              <a:gd name="connsiteX1" fmla="*/ 308638 w 590958"/>
              <a:gd name="connsiteY1" fmla="*/ 509418 h 509418"/>
              <a:gd name="connsiteX2" fmla="*/ 0 w 590958"/>
              <a:gd name="connsiteY2" fmla="*/ 0 h 509418"/>
              <a:gd name="connsiteX3" fmla="*/ 590958 w 590958"/>
              <a:gd name="connsiteY3" fmla="*/ 256543 h 509418"/>
              <a:gd name="connsiteX4" fmla="*/ 579263 w 590958"/>
              <a:gd name="connsiteY4" fmla="*/ 378992 h 509418"/>
              <a:gd name="connsiteX5" fmla="*/ 104181 w 590958"/>
              <a:gd name="connsiteY5" fmla="*/ 172809 h 509418"/>
              <a:gd name="connsiteX0" fmla="*/ 104181 w 590958"/>
              <a:gd name="connsiteY0" fmla="*/ 172809 h 378992"/>
              <a:gd name="connsiteX1" fmla="*/ 0 w 590958"/>
              <a:gd name="connsiteY1" fmla="*/ 0 h 378992"/>
              <a:gd name="connsiteX2" fmla="*/ 590958 w 590958"/>
              <a:gd name="connsiteY2" fmla="*/ 256543 h 378992"/>
              <a:gd name="connsiteX3" fmla="*/ 579263 w 590958"/>
              <a:gd name="connsiteY3" fmla="*/ 378992 h 378992"/>
              <a:gd name="connsiteX4" fmla="*/ 104181 w 590958"/>
              <a:gd name="connsiteY4" fmla="*/ 172809 h 3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58" h="378992">
                <a:moveTo>
                  <a:pt x="104181" y="172809"/>
                </a:moveTo>
                <a:lnTo>
                  <a:pt x="0" y="0"/>
                </a:lnTo>
                <a:lnTo>
                  <a:pt x="590958" y="256543"/>
                </a:lnTo>
                <a:lnTo>
                  <a:pt x="579263" y="378992"/>
                </a:lnTo>
                <a:lnTo>
                  <a:pt x="104181" y="172809"/>
                </a:lnTo>
                <a:close/>
              </a:path>
            </a:pathLst>
          </a:custGeom>
          <a:solidFill>
            <a:srgbClr val="30ACE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arallelogram 5"/>
          <p:cNvSpPr/>
          <p:nvPr/>
        </p:nvSpPr>
        <p:spPr>
          <a:xfrm rot="3969698">
            <a:off x="5696718" y="2541077"/>
            <a:ext cx="779594" cy="620334"/>
          </a:xfrm>
          <a:custGeom>
            <a:avLst/>
            <a:gdLst>
              <a:gd name="connsiteX0" fmla="*/ 0 w 1383632"/>
              <a:gd name="connsiteY0" fmla="*/ 537025 h 537025"/>
              <a:gd name="connsiteX1" fmla="*/ 440237 w 1383632"/>
              <a:gd name="connsiteY1" fmla="*/ 0 h 537025"/>
              <a:gd name="connsiteX2" fmla="*/ 1383632 w 1383632"/>
              <a:gd name="connsiteY2" fmla="*/ 0 h 537025"/>
              <a:gd name="connsiteX3" fmla="*/ 943395 w 1383632"/>
              <a:gd name="connsiteY3" fmla="*/ 537025 h 537025"/>
              <a:gd name="connsiteX4" fmla="*/ 0 w 1383632"/>
              <a:gd name="connsiteY4" fmla="*/ 537025 h 537025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943395 w 2652022"/>
              <a:gd name="connsiteY3" fmla="*/ 2633637 h 2633637"/>
              <a:gd name="connsiteX4" fmla="*/ 0 w 2652022"/>
              <a:gd name="connsiteY4" fmla="*/ 2633637 h 2633637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2597989 w 2652022"/>
              <a:gd name="connsiteY3" fmla="*/ 615593 h 2633637"/>
              <a:gd name="connsiteX4" fmla="*/ 0 w 2652022"/>
              <a:gd name="connsiteY4" fmla="*/ 2633637 h 2633637"/>
              <a:gd name="connsiteX0" fmla="*/ 0 w 2641017"/>
              <a:gd name="connsiteY0" fmla="*/ 2638499 h 2638499"/>
              <a:gd name="connsiteX1" fmla="*/ 440237 w 2641017"/>
              <a:gd name="connsiteY1" fmla="*/ 2101474 h 2638499"/>
              <a:gd name="connsiteX2" fmla="*/ 2641017 w 2641017"/>
              <a:gd name="connsiteY2" fmla="*/ 0 h 2638499"/>
              <a:gd name="connsiteX3" fmla="*/ 2597989 w 2641017"/>
              <a:gd name="connsiteY3" fmla="*/ 620455 h 2638499"/>
              <a:gd name="connsiteX4" fmla="*/ 0 w 2641017"/>
              <a:gd name="connsiteY4" fmla="*/ 2638499 h 2638499"/>
              <a:gd name="connsiteX0" fmla="*/ 0 w 2641017"/>
              <a:gd name="connsiteY0" fmla="*/ 3172890 h 3172890"/>
              <a:gd name="connsiteX1" fmla="*/ 1946898 w 2641017"/>
              <a:gd name="connsiteY1" fmla="*/ 0 h 3172890"/>
              <a:gd name="connsiteX2" fmla="*/ 2641017 w 2641017"/>
              <a:gd name="connsiteY2" fmla="*/ 534391 h 3172890"/>
              <a:gd name="connsiteX3" fmla="*/ 2597989 w 2641017"/>
              <a:gd name="connsiteY3" fmla="*/ 1154846 h 3172890"/>
              <a:gd name="connsiteX4" fmla="*/ 0 w 2641017"/>
              <a:gd name="connsiteY4" fmla="*/ 3172890 h 3172890"/>
              <a:gd name="connsiteX0" fmla="*/ 343432 w 694119"/>
              <a:gd name="connsiteY0" fmla="*/ 817523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343432 w 694119"/>
              <a:gd name="connsiteY4" fmla="*/ 817523 h 1154846"/>
              <a:gd name="connsiteX0" fmla="*/ 467557 w 694119"/>
              <a:gd name="connsiteY0" fmla="*/ 59614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467557 w 694119"/>
              <a:gd name="connsiteY4" fmla="*/ 596140 h 1154846"/>
              <a:gd name="connsiteX0" fmla="*/ 235170 w 694119"/>
              <a:gd name="connsiteY0" fmla="*/ 46715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235170 w 694119"/>
              <a:gd name="connsiteY4" fmla="*/ 467150 h 1154846"/>
              <a:gd name="connsiteX0" fmla="*/ 0 w 458949"/>
              <a:gd name="connsiteY0" fmla="*/ 210452 h 898148"/>
              <a:gd name="connsiteX1" fmla="*/ 256480 w 458949"/>
              <a:gd name="connsiteY1" fmla="*/ 0 h 898148"/>
              <a:gd name="connsiteX2" fmla="*/ 458949 w 458949"/>
              <a:gd name="connsiteY2" fmla="*/ 277693 h 898148"/>
              <a:gd name="connsiteX3" fmla="*/ 415921 w 458949"/>
              <a:gd name="connsiteY3" fmla="*/ 898148 h 898148"/>
              <a:gd name="connsiteX4" fmla="*/ 0 w 458949"/>
              <a:gd name="connsiteY4" fmla="*/ 210452 h 898148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67586 w 510614"/>
              <a:gd name="connsiteY3" fmla="*/ 1034303 h 1034303"/>
              <a:gd name="connsiteX4" fmla="*/ 51665 w 510614"/>
              <a:gd name="connsiteY4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86309 w 510614"/>
              <a:gd name="connsiteY3" fmla="*/ 431420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263134 w 510614"/>
              <a:gd name="connsiteY3" fmla="*/ 43427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510614 w 562579"/>
              <a:gd name="connsiteY2" fmla="*/ 413848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348862 w 562579"/>
              <a:gd name="connsiteY2" fmla="*/ 184532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477607"/>
              <a:gd name="connsiteY0" fmla="*/ 346607 h 1034303"/>
              <a:gd name="connsiteX1" fmla="*/ 0 w 477607"/>
              <a:gd name="connsiteY1" fmla="*/ 0 h 1034303"/>
              <a:gd name="connsiteX2" fmla="*/ 348862 w 477607"/>
              <a:gd name="connsiteY2" fmla="*/ 184532 h 1034303"/>
              <a:gd name="connsiteX3" fmla="*/ 477607 w 477607"/>
              <a:gd name="connsiteY3" fmla="*/ 361806 h 1034303"/>
              <a:gd name="connsiteX4" fmla="*/ 467586 w 477607"/>
              <a:gd name="connsiteY4" fmla="*/ 1034303 h 1034303"/>
              <a:gd name="connsiteX5" fmla="*/ 51665 w 477607"/>
              <a:gd name="connsiteY5" fmla="*/ 346607 h 1034303"/>
              <a:gd name="connsiteX0" fmla="*/ 78461 w 504403"/>
              <a:gd name="connsiteY0" fmla="*/ 327206 h 1014902"/>
              <a:gd name="connsiteX1" fmla="*/ 0 w 504403"/>
              <a:gd name="connsiteY1" fmla="*/ 0 h 1014902"/>
              <a:gd name="connsiteX2" fmla="*/ 375658 w 504403"/>
              <a:gd name="connsiteY2" fmla="*/ 165131 h 1014902"/>
              <a:gd name="connsiteX3" fmla="*/ 504403 w 504403"/>
              <a:gd name="connsiteY3" fmla="*/ 342405 h 1014902"/>
              <a:gd name="connsiteX4" fmla="*/ 494382 w 504403"/>
              <a:gd name="connsiteY4" fmla="*/ 1014902 h 1014902"/>
              <a:gd name="connsiteX5" fmla="*/ 78461 w 504403"/>
              <a:gd name="connsiteY5" fmla="*/ 327206 h 1014902"/>
              <a:gd name="connsiteX0" fmla="*/ 78461 w 504403"/>
              <a:gd name="connsiteY0" fmla="*/ 327206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8461 w 504403"/>
              <a:gd name="connsiteY6" fmla="*/ 327206 h 1014902"/>
              <a:gd name="connsiteX0" fmla="*/ 220898 w 504403"/>
              <a:gd name="connsiteY0" fmla="*/ 340680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127304 w 504403"/>
              <a:gd name="connsiteY1" fmla="*/ 149886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70862 w 504403"/>
              <a:gd name="connsiteY0" fmla="*/ 279592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404935 w 504403"/>
              <a:gd name="connsiteY3" fmla="*/ 175465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494382"/>
              <a:gd name="connsiteY0" fmla="*/ 371133 h 1106443"/>
              <a:gd name="connsiteX1" fmla="*/ 57607 w 494382"/>
              <a:gd name="connsiteY1" fmla="*/ 210630 h 1106443"/>
              <a:gd name="connsiteX2" fmla="*/ 0 w 494382"/>
              <a:gd name="connsiteY2" fmla="*/ 91541 h 1106443"/>
              <a:gd name="connsiteX3" fmla="*/ 404935 w 494382"/>
              <a:gd name="connsiteY3" fmla="*/ 267006 h 1106443"/>
              <a:gd name="connsiteX4" fmla="*/ 258781 w 494382"/>
              <a:gd name="connsiteY4" fmla="*/ 0 h 1106443"/>
              <a:gd name="connsiteX5" fmla="*/ 494382 w 494382"/>
              <a:gd name="connsiteY5" fmla="*/ 1106443 h 1106443"/>
              <a:gd name="connsiteX6" fmla="*/ 70862 w 494382"/>
              <a:gd name="connsiteY6" fmla="*/ 371133 h 1106443"/>
              <a:gd name="connsiteX0" fmla="*/ 282749 w 616822"/>
              <a:gd name="connsiteY0" fmla="*/ 618095 h 618095"/>
              <a:gd name="connsiteX1" fmla="*/ 269494 w 616822"/>
              <a:gd name="connsiteY1" fmla="*/ 457592 h 618095"/>
              <a:gd name="connsiteX2" fmla="*/ 211887 w 616822"/>
              <a:gd name="connsiteY2" fmla="*/ 338503 h 618095"/>
              <a:gd name="connsiteX3" fmla="*/ 616822 w 616822"/>
              <a:gd name="connsiteY3" fmla="*/ 513968 h 618095"/>
              <a:gd name="connsiteX4" fmla="*/ 470668 w 616822"/>
              <a:gd name="connsiteY4" fmla="*/ 246962 h 618095"/>
              <a:gd name="connsiteX5" fmla="*/ 0 w 616822"/>
              <a:gd name="connsiteY5" fmla="*/ 0 h 618095"/>
              <a:gd name="connsiteX6" fmla="*/ 282749 w 616822"/>
              <a:gd name="connsiteY6" fmla="*/ 618095 h 618095"/>
              <a:gd name="connsiteX0" fmla="*/ 70862 w 404935"/>
              <a:gd name="connsiteY0" fmla="*/ 439951 h 439951"/>
              <a:gd name="connsiteX1" fmla="*/ 57607 w 404935"/>
              <a:gd name="connsiteY1" fmla="*/ 279448 h 439951"/>
              <a:gd name="connsiteX2" fmla="*/ 0 w 404935"/>
              <a:gd name="connsiteY2" fmla="*/ 160359 h 439951"/>
              <a:gd name="connsiteX3" fmla="*/ 404935 w 404935"/>
              <a:gd name="connsiteY3" fmla="*/ 335824 h 439951"/>
              <a:gd name="connsiteX4" fmla="*/ 258781 w 404935"/>
              <a:gd name="connsiteY4" fmla="*/ 68818 h 439951"/>
              <a:gd name="connsiteX5" fmla="*/ 256101 w 404935"/>
              <a:gd name="connsiteY5" fmla="*/ 0 h 439951"/>
              <a:gd name="connsiteX6" fmla="*/ 70862 w 404935"/>
              <a:gd name="connsiteY6" fmla="*/ 439951 h 439951"/>
              <a:gd name="connsiteX0" fmla="*/ 0 w 614190"/>
              <a:gd name="connsiteY0" fmla="*/ 0 h 516883"/>
              <a:gd name="connsiteX1" fmla="*/ 266862 w 614190"/>
              <a:gd name="connsiteY1" fmla="*/ 460507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65356 w 614190"/>
              <a:gd name="connsiteY5" fmla="*/ 181059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266862 w 614190"/>
              <a:gd name="connsiteY1" fmla="*/ 460507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181813 w 614190"/>
              <a:gd name="connsiteY1" fmla="*/ 152180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204457 w 614190"/>
              <a:gd name="connsiteY1" fmla="*/ 336609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204457 w 614190"/>
              <a:gd name="connsiteY1" fmla="*/ 336609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86777 w 614190"/>
              <a:gd name="connsiteY4" fmla="*/ 83734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486777"/>
              <a:gd name="connsiteY0" fmla="*/ 7275 h 348693"/>
              <a:gd name="connsiteX1" fmla="*/ 204457 w 486777"/>
              <a:gd name="connsiteY1" fmla="*/ 343884 h 348693"/>
              <a:gd name="connsiteX2" fmla="*/ 209255 w 486777"/>
              <a:gd name="connsiteY2" fmla="*/ 348693 h 348693"/>
              <a:gd name="connsiteX3" fmla="*/ 46564 w 486777"/>
              <a:gd name="connsiteY3" fmla="*/ 0 h 348693"/>
              <a:gd name="connsiteX4" fmla="*/ 486777 w 486777"/>
              <a:gd name="connsiteY4" fmla="*/ 91009 h 348693"/>
              <a:gd name="connsiteX5" fmla="*/ 475082 w 486777"/>
              <a:gd name="connsiteY5" fmla="*/ 213458 h 348693"/>
              <a:gd name="connsiteX6" fmla="*/ 0 w 486777"/>
              <a:gd name="connsiteY6" fmla="*/ 7275 h 348693"/>
              <a:gd name="connsiteX0" fmla="*/ 104181 w 590958"/>
              <a:gd name="connsiteY0" fmla="*/ 172809 h 514227"/>
              <a:gd name="connsiteX1" fmla="*/ 308638 w 590958"/>
              <a:gd name="connsiteY1" fmla="*/ 509418 h 514227"/>
              <a:gd name="connsiteX2" fmla="*/ 313436 w 590958"/>
              <a:gd name="connsiteY2" fmla="*/ 514227 h 514227"/>
              <a:gd name="connsiteX3" fmla="*/ 0 w 590958"/>
              <a:gd name="connsiteY3" fmla="*/ 0 h 514227"/>
              <a:gd name="connsiteX4" fmla="*/ 590958 w 590958"/>
              <a:gd name="connsiteY4" fmla="*/ 256543 h 514227"/>
              <a:gd name="connsiteX5" fmla="*/ 579263 w 590958"/>
              <a:gd name="connsiteY5" fmla="*/ 378992 h 514227"/>
              <a:gd name="connsiteX6" fmla="*/ 104181 w 590958"/>
              <a:gd name="connsiteY6" fmla="*/ 172809 h 514227"/>
              <a:gd name="connsiteX0" fmla="*/ 104181 w 590958"/>
              <a:gd name="connsiteY0" fmla="*/ 172809 h 509418"/>
              <a:gd name="connsiteX1" fmla="*/ 308638 w 590958"/>
              <a:gd name="connsiteY1" fmla="*/ 509418 h 509418"/>
              <a:gd name="connsiteX2" fmla="*/ 0 w 590958"/>
              <a:gd name="connsiteY2" fmla="*/ 0 h 509418"/>
              <a:gd name="connsiteX3" fmla="*/ 590958 w 590958"/>
              <a:gd name="connsiteY3" fmla="*/ 256543 h 509418"/>
              <a:gd name="connsiteX4" fmla="*/ 579263 w 590958"/>
              <a:gd name="connsiteY4" fmla="*/ 378992 h 509418"/>
              <a:gd name="connsiteX5" fmla="*/ 104181 w 590958"/>
              <a:gd name="connsiteY5" fmla="*/ 172809 h 509418"/>
              <a:gd name="connsiteX0" fmla="*/ 104181 w 590958"/>
              <a:gd name="connsiteY0" fmla="*/ 172809 h 378992"/>
              <a:gd name="connsiteX1" fmla="*/ 0 w 590958"/>
              <a:gd name="connsiteY1" fmla="*/ 0 h 378992"/>
              <a:gd name="connsiteX2" fmla="*/ 590958 w 590958"/>
              <a:gd name="connsiteY2" fmla="*/ 256543 h 378992"/>
              <a:gd name="connsiteX3" fmla="*/ 579263 w 590958"/>
              <a:gd name="connsiteY3" fmla="*/ 378992 h 378992"/>
              <a:gd name="connsiteX4" fmla="*/ 104181 w 590958"/>
              <a:gd name="connsiteY4" fmla="*/ 172809 h 378992"/>
              <a:gd name="connsiteX0" fmla="*/ 104181 w 604638"/>
              <a:gd name="connsiteY0" fmla="*/ 172809 h 256543"/>
              <a:gd name="connsiteX1" fmla="*/ 0 w 604638"/>
              <a:gd name="connsiteY1" fmla="*/ 0 h 256543"/>
              <a:gd name="connsiteX2" fmla="*/ 590958 w 604638"/>
              <a:gd name="connsiteY2" fmla="*/ 256543 h 256543"/>
              <a:gd name="connsiteX3" fmla="*/ 604638 w 604638"/>
              <a:gd name="connsiteY3" fmla="*/ 150697 h 256543"/>
              <a:gd name="connsiteX4" fmla="*/ 104181 w 604638"/>
              <a:gd name="connsiteY4" fmla="*/ 172809 h 256543"/>
              <a:gd name="connsiteX0" fmla="*/ 279035 w 604638"/>
              <a:gd name="connsiteY0" fmla="*/ 0 h 396978"/>
              <a:gd name="connsiteX1" fmla="*/ 0 w 604638"/>
              <a:gd name="connsiteY1" fmla="*/ 140435 h 396978"/>
              <a:gd name="connsiteX2" fmla="*/ 590958 w 604638"/>
              <a:gd name="connsiteY2" fmla="*/ 396978 h 396978"/>
              <a:gd name="connsiteX3" fmla="*/ 604638 w 604638"/>
              <a:gd name="connsiteY3" fmla="*/ 291132 h 396978"/>
              <a:gd name="connsiteX4" fmla="*/ 279035 w 604638"/>
              <a:gd name="connsiteY4" fmla="*/ 0 h 396978"/>
              <a:gd name="connsiteX0" fmla="*/ 279035 w 590958"/>
              <a:gd name="connsiteY0" fmla="*/ 0 h 396978"/>
              <a:gd name="connsiteX1" fmla="*/ 0 w 590958"/>
              <a:gd name="connsiteY1" fmla="*/ 140435 h 396978"/>
              <a:gd name="connsiteX2" fmla="*/ 590958 w 590958"/>
              <a:gd name="connsiteY2" fmla="*/ 396978 h 396978"/>
              <a:gd name="connsiteX3" fmla="*/ 525821 w 590958"/>
              <a:gd name="connsiteY3" fmla="*/ 292752 h 396978"/>
              <a:gd name="connsiteX4" fmla="*/ 279035 w 590958"/>
              <a:gd name="connsiteY4" fmla="*/ 0 h 396978"/>
              <a:gd name="connsiteX0" fmla="*/ 279035 w 596736"/>
              <a:gd name="connsiteY0" fmla="*/ 0 h 396978"/>
              <a:gd name="connsiteX1" fmla="*/ 0 w 596736"/>
              <a:gd name="connsiteY1" fmla="*/ 140435 h 396978"/>
              <a:gd name="connsiteX2" fmla="*/ 590958 w 596736"/>
              <a:gd name="connsiteY2" fmla="*/ 396978 h 396978"/>
              <a:gd name="connsiteX3" fmla="*/ 596736 w 596736"/>
              <a:gd name="connsiteY3" fmla="*/ 326690 h 396978"/>
              <a:gd name="connsiteX4" fmla="*/ 279035 w 596736"/>
              <a:gd name="connsiteY4" fmla="*/ 0 h 396978"/>
              <a:gd name="connsiteX0" fmla="*/ 279035 w 596736"/>
              <a:gd name="connsiteY0" fmla="*/ 0 h 396978"/>
              <a:gd name="connsiteX1" fmla="*/ 276772 w 596736"/>
              <a:gd name="connsiteY1" fmla="*/ 3163 h 396978"/>
              <a:gd name="connsiteX2" fmla="*/ 0 w 596736"/>
              <a:gd name="connsiteY2" fmla="*/ 140435 h 396978"/>
              <a:gd name="connsiteX3" fmla="*/ 590958 w 596736"/>
              <a:gd name="connsiteY3" fmla="*/ 396978 h 396978"/>
              <a:gd name="connsiteX4" fmla="*/ 596736 w 596736"/>
              <a:gd name="connsiteY4" fmla="*/ 326690 h 396978"/>
              <a:gd name="connsiteX5" fmla="*/ 279035 w 596736"/>
              <a:gd name="connsiteY5" fmla="*/ 0 h 396978"/>
              <a:gd name="connsiteX0" fmla="*/ 441986 w 596736"/>
              <a:gd name="connsiteY0" fmla="*/ 0 h 512418"/>
              <a:gd name="connsiteX1" fmla="*/ 276772 w 596736"/>
              <a:gd name="connsiteY1" fmla="*/ 118603 h 512418"/>
              <a:gd name="connsiteX2" fmla="*/ 0 w 596736"/>
              <a:gd name="connsiteY2" fmla="*/ 255875 h 512418"/>
              <a:gd name="connsiteX3" fmla="*/ 590958 w 596736"/>
              <a:gd name="connsiteY3" fmla="*/ 512418 h 512418"/>
              <a:gd name="connsiteX4" fmla="*/ 596736 w 596736"/>
              <a:gd name="connsiteY4" fmla="*/ 442130 h 512418"/>
              <a:gd name="connsiteX5" fmla="*/ 441986 w 596736"/>
              <a:gd name="connsiteY5" fmla="*/ 0 h 512418"/>
              <a:gd name="connsiteX0" fmla="*/ 639078 w 793828"/>
              <a:gd name="connsiteY0" fmla="*/ 93378 h 605796"/>
              <a:gd name="connsiteX1" fmla="*/ 0 w 793828"/>
              <a:gd name="connsiteY1" fmla="*/ 0 h 605796"/>
              <a:gd name="connsiteX2" fmla="*/ 197092 w 793828"/>
              <a:gd name="connsiteY2" fmla="*/ 349253 h 605796"/>
              <a:gd name="connsiteX3" fmla="*/ 788050 w 793828"/>
              <a:gd name="connsiteY3" fmla="*/ 605796 h 605796"/>
              <a:gd name="connsiteX4" fmla="*/ 793828 w 793828"/>
              <a:gd name="connsiteY4" fmla="*/ 535508 h 605796"/>
              <a:gd name="connsiteX5" fmla="*/ 639078 w 793828"/>
              <a:gd name="connsiteY5" fmla="*/ 93378 h 605796"/>
              <a:gd name="connsiteX0" fmla="*/ 452320 w 793828"/>
              <a:gd name="connsiteY0" fmla="*/ 268589 h 605796"/>
              <a:gd name="connsiteX1" fmla="*/ 0 w 793828"/>
              <a:gd name="connsiteY1" fmla="*/ 0 h 605796"/>
              <a:gd name="connsiteX2" fmla="*/ 197092 w 793828"/>
              <a:gd name="connsiteY2" fmla="*/ 349253 h 605796"/>
              <a:gd name="connsiteX3" fmla="*/ 788050 w 793828"/>
              <a:gd name="connsiteY3" fmla="*/ 605796 h 605796"/>
              <a:gd name="connsiteX4" fmla="*/ 793828 w 793828"/>
              <a:gd name="connsiteY4" fmla="*/ 535508 h 605796"/>
              <a:gd name="connsiteX5" fmla="*/ 452320 w 793828"/>
              <a:gd name="connsiteY5" fmla="*/ 268589 h 605796"/>
              <a:gd name="connsiteX0" fmla="*/ 481698 w 793828"/>
              <a:gd name="connsiteY0" fmla="*/ 213883 h 605796"/>
              <a:gd name="connsiteX1" fmla="*/ 0 w 793828"/>
              <a:gd name="connsiteY1" fmla="*/ 0 h 605796"/>
              <a:gd name="connsiteX2" fmla="*/ 197092 w 793828"/>
              <a:gd name="connsiteY2" fmla="*/ 349253 h 605796"/>
              <a:gd name="connsiteX3" fmla="*/ 788050 w 793828"/>
              <a:gd name="connsiteY3" fmla="*/ 605796 h 605796"/>
              <a:gd name="connsiteX4" fmla="*/ 793828 w 793828"/>
              <a:gd name="connsiteY4" fmla="*/ 535508 h 605796"/>
              <a:gd name="connsiteX5" fmla="*/ 481698 w 793828"/>
              <a:gd name="connsiteY5" fmla="*/ 213883 h 605796"/>
              <a:gd name="connsiteX0" fmla="*/ 484889 w 797019"/>
              <a:gd name="connsiteY0" fmla="*/ 236120 h 628033"/>
              <a:gd name="connsiteX1" fmla="*/ 0 w 797019"/>
              <a:gd name="connsiteY1" fmla="*/ 0 h 628033"/>
              <a:gd name="connsiteX2" fmla="*/ 200283 w 797019"/>
              <a:gd name="connsiteY2" fmla="*/ 371490 h 628033"/>
              <a:gd name="connsiteX3" fmla="*/ 791241 w 797019"/>
              <a:gd name="connsiteY3" fmla="*/ 628033 h 628033"/>
              <a:gd name="connsiteX4" fmla="*/ 797019 w 797019"/>
              <a:gd name="connsiteY4" fmla="*/ 557745 h 628033"/>
              <a:gd name="connsiteX5" fmla="*/ 484889 w 797019"/>
              <a:gd name="connsiteY5" fmla="*/ 236120 h 628033"/>
              <a:gd name="connsiteX0" fmla="*/ 493601 w 805731"/>
              <a:gd name="connsiteY0" fmla="*/ 239970 h 631883"/>
              <a:gd name="connsiteX1" fmla="*/ 0 w 805731"/>
              <a:gd name="connsiteY1" fmla="*/ 0 h 631883"/>
              <a:gd name="connsiteX2" fmla="*/ 208995 w 805731"/>
              <a:gd name="connsiteY2" fmla="*/ 375340 h 631883"/>
              <a:gd name="connsiteX3" fmla="*/ 799953 w 805731"/>
              <a:gd name="connsiteY3" fmla="*/ 631883 h 631883"/>
              <a:gd name="connsiteX4" fmla="*/ 805731 w 805731"/>
              <a:gd name="connsiteY4" fmla="*/ 561595 h 631883"/>
              <a:gd name="connsiteX5" fmla="*/ 493601 w 805731"/>
              <a:gd name="connsiteY5" fmla="*/ 239970 h 631883"/>
              <a:gd name="connsiteX0" fmla="*/ 496996 w 809126"/>
              <a:gd name="connsiteY0" fmla="*/ 244074 h 635987"/>
              <a:gd name="connsiteX1" fmla="*/ 3395 w 809126"/>
              <a:gd name="connsiteY1" fmla="*/ 4104 h 635987"/>
              <a:gd name="connsiteX2" fmla="*/ 0 w 809126"/>
              <a:gd name="connsiteY2" fmla="*/ 0 h 635987"/>
              <a:gd name="connsiteX3" fmla="*/ 212390 w 809126"/>
              <a:gd name="connsiteY3" fmla="*/ 379444 h 635987"/>
              <a:gd name="connsiteX4" fmla="*/ 803348 w 809126"/>
              <a:gd name="connsiteY4" fmla="*/ 635987 h 635987"/>
              <a:gd name="connsiteX5" fmla="*/ 809126 w 809126"/>
              <a:gd name="connsiteY5" fmla="*/ 565699 h 635987"/>
              <a:gd name="connsiteX6" fmla="*/ 496996 w 809126"/>
              <a:gd name="connsiteY6" fmla="*/ 244074 h 635987"/>
              <a:gd name="connsiteX0" fmla="*/ 493601 w 805731"/>
              <a:gd name="connsiteY0" fmla="*/ 239970 h 631883"/>
              <a:gd name="connsiteX1" fmla="*/ 0 w 805731"/>
              <a:gd name="connsiteY1" fmla="*/ 0 h 631883"/>
              <a:gd name="connsiteX2" fmla="*/ 47969 w 805731"/>
              <a:gd name="connsiteY2" fmla="*/ 156569 h 631883"/>
              <a:gd name="connsiteX3" fmla="*/ 208995 w 805731"/>
              <a:gd name="connsiteY3" fmla="*/ 375340 h 631883"/>
              <a:gd name="connsiteX4" fmla="*/ 799953 w 805731"/>
              <a:gd name="connsiteY4" fmla="*/ 631883 h 631883"/>
              <a:gd name="connsiteX5" fmla="*/ 805731 w 805731"/>
              <a:gd name="connsiteY5" fmla="*/ 561595 h 631883"/>
              <a:gd name="connsiteX6" fmla="*/ 493601 w 805731"/>
              <a:gd name="connsiteY6" fmla="*/ 239970 h 631883"/>
              <a:gd name="connsiteX0" fmla="*/ 467464 w 779594"/>
              <a:gd name="connsiteY0" fmla="*/ 228421 h 620334"/>
              <a:gd name="connsiteX1" fmla="*/ 0 w 779594"/>
              <a:gd name="connsiteY1" fmla="*/ 0 h 620334"/>
              <a:gd name="connsiteX2" fmla="*/ 21832 w 779594"/>
              <a:gd name="connsiteY2" fmla="*/ 145020 h 620334"/>
              <a:gd name="connsiteX3" fmla="*/ 182858 w 779594"/>
              <a:gd name="connsiteY3" fmla="*/ 363791 h 620334"/>
              <a:gd name="connsiteX4" fmla="*/ 773816 w 779594"/>
              <a:gd name="connsiteY4" fmla="*/ 620334 h 620334"/>
              <a:gd name="connsiteX5" fmla="*/ 779594 w 779594"/>
              <a:gd name="connsiteY5" fmla="*/ 550046 h 620334"/>
              <a:gd name="connsiteX6" fmla="*/ 467464 w 779594"/>
              <a:gd name="connsiteY6" fmla="*/ 228421 h 620334"/>
              <a:gd name="connsiteX0" fmla="*/ 467464 w 779594"/>
              <a:gd name="connsiteY0" fmla="*/ 228421 h 620334"/>
              <a:gd name="connsiteX1" fmla="*/ 0 w 779594"/>
              <a:gd name="connsiteY1" fmla="*/ 0 h 620334"/>
              <a:gd name="connsiteX2" fmla="*/ 97913 w 779594"/>
              <a:gd name="connsiteY2" fmla="*/ 108347 h 620334"/>
              <a:gd name="connsiteX3" fmla="*/ 182858 w 779594"/>
              <a:gd name="connsiteY3" fmla="*/ 363791 h 620334"/>
              <a:gd name="connsiteX4" fmla="*/ 773816 w 779594"/>
              <a:gd name="connsiteY4" fmla="*/ 620334 h 620334"/>
              <a:gd name="connsiteX5" fmla="*/ 779594 w 779594"/>
              <a:gd name="connsiteY5" fmla="*/ 550046 h 620334"/>
              <a:gd name="connsiteX6" fmla="*/ 467464 w 779594"/>
              <a:gd name="connsiteY6" fmla="*/ 228421 h 620334"/>
              <a:gd name="connsiteX0" fmla="*/ 467464 w 779594"/>
              <a:gd name="connsiteY0" fmla="*/ 228421 h 620334"/>
              <a:gd name="connsiteX1" fmla="*/ 0 w 779594"/>
              <a:gd name="connsiteY1" fmla="*/ 0 h 620334"/>
              <a:gd name="connsiteX2" fmla="*/ 809 w 779594"/>
              <a:gd name="connsiteY2" fmla="*/ 39408 h 620334"/>
              <a:gd name="connsiteX3" fmla="*/ 182858 w 779594"/>
              <a:gd name="connsiteY3" fmla="*/ 363791 h 620334"/>
              <a:gd name="connsiteX4" fmla="*/ 773816 w 779594"/>
              <a:gd name="connsiteY4" fmla="*/ 620334 h 620334"/>
              <a:gd name="connsiteX5" fmla="*/ 779594 w 779594"/>
              <a:gd name="connsiteY5" fmla="*/ 550046 h 620334"/>
              <a:gd name="connsiteX6" fmla="*/ 467464 w 779594"/>
              <a:gd name="connsiteY6" fmla="*/ 228421 h 62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594" h="620334">
                <a:moveTo>
                  <a:pt x="467464" y="228421"/>
                </a:moveTo>
                <a:lnTo>
                  <a:pt x="0" y="0"/>
                </a:lnTo>
                <a:cubicBezTo>
                  <a:pt x="270" y="13136"/>
                  <a:pt x="539" y="26272"/>
                  <a:pt x="809" y="39408"/>
                </a:cubicBezTo>
                <a:lnTo>
                  <a:pt x="182858" y="363791"/>
                </a:lnTo>
                <a:lnTo>
                  <a:pt x="773816" y="620334"/>
                </a:lnTo>
                <a:lnTo>
                  <a:pt x="779594" y="550046"/>
                </a:lnTo>
                <a:lnTo>
                  <a:pt x="467464" y="228421"/>
                </a:lnTo>
                <a:close/>
              </a:path>
            </a:pathLst>
          </a:custGeom>
          <a:solidFill>
            <a:srgbClr val="30ACE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7262635" y="4361787"/>
            <a:ext cx="145042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267890" y="5092256"/>
            <a:ext cx="145042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52128" y="5822719"/>
            <a:ext cx="145042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31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Systematics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15894"/>
            <a:ext cx="7804515" cy="490494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Charge drift</a:t>
            </a:r>
          </a:p>
          <a:p>
            <a:pPr lvl="1"/>
            <a:r>
              <a:rPr lang="en-US" dirty="0" smtClean="0"/>
              <a:t>&lt; 2 x 10</a:t>
            </a:r>
            <a:r>
              <a:rPr lang="en-US" baseline="30000" dirty="0" smtClean="0"/>
              <a:t>-4</a:t>
            </a:r>
            <a:r>
              <a:rPr lang="en-US" dirty="0" smtClean="0"/>
              <a:t>, mitigated by thermal isolation of BCMs and addition of new low-power Faraday Cup (comparable to E06-010 and E08-027</a:t>
            </a:r>
          </a:p>
          <a:p>
            <a:r>
              <a:rPr lang="en-US" dirty="0" smtClean="0"/>
              <a:t>Beam drift</a:t>
            </a:r>
          </a:p>
          <a:p>
            <a:pPr lvl="1"/>
            <a:r>
              <a:rPr lang="en-US" dirty="0" smtClean="0"/>
              <a:t>&lt; 6 x 10</a:t>
            </a:r>
            <a:r>
              <a:rPr lang="en-US" baseline="30000" dirty="0" smtClean="0"/>
              <a:t>-4</a:t>
            </a:r>
            <a:r>
              <a:rPr lang="en-US" dirty="0" smtClean="0"/>
              <a:t>/cycle, mitigated by taking multiple cycles</a:t>
            </a:r>
          </a:p>
          <a:p>
            <a:r>
              <a:rPr lang="en-US" dirty="0" smtClean="0"/>
              <a:t>Trigger and tracking drift</a:t>
            </a:r>
          </a:p>
          <a:p>
            <a:pPr lvl="1"/>
            <a:r>
              <a:rPr lang="en-US" dirty="0" smtClean="0"/>
              <a:t>&lt; 2.2 x 10</a:t>
            </a:r>
            <a:r>
              <a:rPr lang="en-US" baseline="30000" dirty="0" smtClean="0"/>
              <a:t>-4</a:t>
            </a:r>
            <a:r>
              <a:rPr lang="en-US" dirty="0" smtClean="0"/>
              <a:t>, similar to </a:t>
            </a:r>
            <a:r>
              <a:rPr lang="en-US" dirty="0" err="1" smtClean="0"/>
              <a:t>Transversity</a:t>
            </a:r>
            <a:r>
              <a:rPr lang="en-US" dirty="0" smtClean="0"/>
              <a:t> in Hall A</a:t>
            </a:r>
          </a:p>
          <a:p>
            <a:r>
              <a:rPr lang="en-US" dirty="0" smtClean="0"/>
              <a:t>Target dilution and length</a:t>
            </a:r>
          </a:p>
          <a:p>
            <a:pPr lvl="1"/>
            <a:r>
              <a:rPr lang="en-US" dirty="0" smtClean="0"/>
              <a:t>~ 1 x 10</a:t>
            </a:r>
            <a:r>
              <a:rPr lang="en-US" baseline="30000" dirty="0" smtClean="0"/>
              <a:t>-4</a:t>
            </a:r>
            <a:r>
              <a:rPr lang="en-US" dirty="0" smtClean="0"/>
              <a:t>, </a:t>
            </a:r>
          </a:p>
          <a:p>
            <a:r>
              <a:rPr lang="en-US" dirty="0" smtClean="0"/>
              <a:t>Luminosity</a:t>
            </a:r>
          </a:p>
          <a:p>
            <a:pPr lvl="1"/>
            <a:r>
              <a:rPr lang="en-US" dirty="0" smtClean="0"/>
              <a:t>~ 1 x 10</a:t>
            </a:r>
            <a:r>
              <a:rPr lang="en-US" baseline="30000" dirty="0" smtClean="0"/>
              <a:t>-4</a:t>
            </a:r>
            <a:r>
              <a:rPr lang="en-US" dirty="0" smtClean="0"/>
              <a:t>, monitored with the Hall C </a:t>
            </a:r>
            <a:r>
              <a:rPr lang="en-US" dirty="0" err="1" smtClean="0"/>
              <a:t>Lumi</a:t>
            </a:r>
            <a:endParaRPr lang="en-US" dirty="0" smtClean="0"/>
          </a:p>
          <a:p>
            <a:r>
              <a:rPr lang="en-US" dirty="0" smtClean="0"/>
              <a:t>Unpolarized measurement with polarized beam</a:t>
            </a:r>
          </a:p>
          <a:p>
            <a:pPr lvl="1"/>
            <a:r>
              <a:rPr lang="en-US" dirty="0" smtClean="0"/>
              <a:t>~ 2.2 x 10</a:t>
            </a:r>
            <a:r>
              <a:rPr lang="en-US" baseline="30000" dirty="0" smtClean="0"/>
              <a:t>-5</a:t>
            </a:r>
            <a:r>
              <a:rPr lang="en-US" dirty="0" smtClean="0"/>
              <a:t>, using parity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3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310997"/>
            <a:ext cx="7704667" cy="766805"/>
          </a:xfrm>
        </p:spPr>
        <p:txBody>
          <a:bodyPr/>
          <a:lstStyle/>
          <a:p>
            <a:r>
              <a:rPr lang="en-US" dirty="0" smtClean="0"/>
              <a:t>Spin-1 in B-field leads to three Zeeman sublevels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982133" y="3030187"/>
            <a:ext cx="2999755" cy="845018"/>
            <a:chOff x="1219200" y="2895600"/>
            <a:chExt cx="3962400" cy="1116216"/>
          </a:xfrm>
        </p:grpSpPr>
        <p:cxnSp>
          <p:nvCxnSpPr>
            <p:cNvPr id="6" name="Straight Connector 11"/>
            <p:cNvCxnSpPr>
              <a:cxnSpLocks noChangeShapeType="1"/>
            </p:cNvCxnSpPr>
            <p:nvPr/>
          </p:nvCxnSpPr>
          <p:spPr bwMode="auto">
            <a:xfrm>
              <a:off x="3048000" y="2895600"/>
              <a:ext cx="21336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12"/>
            <p:cNvCxnSpPr>
              <a:cxnSpLocks noChangeShapeType="1"/>
            </p:cNvCxnSpPr>
            <p:nvPr/>
          </p:nvCxnSpPr>
          <p:spPr bwMode="auto">
            <a:xfrm flipV="1">
              <a:off x="2222500" y="3505199"/>
              <a:ext cx="29591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13"/>
            <p:cNvCxnSpPr>
              <a:cxnSpLocks noChangeShapeType="1"/>
            </p:cNvCxnSpPr>
            <p:nvPr/>
          </p:nvCxnSpPr>
          <p:spPr bwMode="auto">
            <a:xfrm>
              <a:off x="3055286" y="4011816"/>
              <a:ext cx="21263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18"/>
            <p:cNvCxnSpPr>
              <a:cxnSpLocks noChangeShapeType="1"/>
            </p:cNvCxnSpPr>
            <p:nvPr/>
          </p:nvCxnSpPr>
          <p:spPr bwMode="auto">
            <a:xfrm rot="10800000" flipV="1">
              <a:off x="2209800" y="2895600"/>
              <a:ext cx="838200" cy="609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22"/>
            <p:cNvCxnSpPr>
              <a:cxnSpLocks noChangeShapeType="1"/>
            </p:cNvCxnSpPr>
            <p:nvPr/>
          </p:nvCxnSpPr>
          <p:spPr bwMode="auto">
            <a:xfrm flipH="1" flipV="1">
              <a:off x="2209800" y="3505200"/>
              <a:ext cx="838200" cy="5050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25"/>
            <p:cNvCxnSpPr>
              <a:cxnSpLocks noChangeShapeType="1"/>
            </p:cNvCxnSpPr>
            <p:nvPr/>
          </p:nvCxnSpPr>
          <p:spPr bwMode="auto">
            <a:xfrm rot="10800000">
              <a:off x="1219200" y="3505200"/>
              <a:ext cx="9906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3" t="25636" r="13473" b="38764"/>
          <a:stretch/>
        </p:blipFill>
        <p:spPr>
          <a:xfrm>
            <a:off x="5072414" y="2270658"/>
            <a:ext cx="3383280" cy="228600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845503" y="2102498"/>
            <a:ext cx="8073732" cy="2638540"/>
          </a:xfrm>
          <a:prstGeom prst="roundRect">
            <a:avLst/>
          </a:prstGeom>
          <a:noFill/>
          <a:ln w="28575">
            <a:solidFill>
              <a:srgbClr val="30A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034941" y="2821959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m=+1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033103" y="3304869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m=0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033103" y="3668425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m=-1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688172" y="241249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7180" y="2829303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672785" y="2531845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422643" y="3749476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87545" y="4862859"/>
            <a:ext cx="82974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Vector Polarization		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z</a:t>
            </a:r>
            <a:r>
              <a:rPr lang="en-US" sz="2400" dirty="0" smtClean="0"/>
              <a:t>: (n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- n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)					(-1 &lt;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z</a:t>
            </a:r>
            <a:r>
              <a:rPr lang="en-US" sz="2400" dirty="0" smtClean="0"/>
              <a:t> &lt; +1)</a:t>
            </a: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Tensor Polarization		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zz</a:t>
            </a:r>
            <a:r>
              <a:rPr lang="en-US" sz="2400" dirty="0" smtClean="0"/>
              <a:t>: (n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- n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) – (n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-n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)		(-2 &lt;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zz</a:t>
            </a:r>
            <a:r>
              <a:rPr lang="en-US" sz="2400" i="1" dirty="0" smtClean="0"/>
              <a:t> </a:t>
            </a:r>
            <a:r>
              <a:rPr lang="en-US" sz="2400" dirty="0" smtClean="0"/>
              <a:t>&lt; +1)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169449" y="6256673"/>
            <a:ext cx="1303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 smtClean="0"/>
              <a:t>Normalization</a:t>
            </a:r>
          </a:p>
          <a:p>
            <a:pPr algn="ctr"/>
            <a:r>
              <a:rPr lang="en-US" sz="1400" dirty="0" smtClean="0"/>
              <a:t>(n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 + n</a:t>
            </a:r>
            <a:r>
              <a:rPr lang="en-US" sz="1400" baseline="30000" dirty="0" smtClean="0"/>
              <a:t>-</a:t>
            </a:r>
            <a:r>
              <a:rPr lang="en-US" sz="1400" dirty="0" smtClean="0"/>
              <a:t> + n</a:t>
            </a:r>
            <a:r>
              <a:rPr lang="en-US" sz="1400" baseline="30000" dirty="0" smtClean="0"/>
              <a:t>0</a:t>
            </a:r>
            <a:r>
              <a:rPr lang="en-US" sz="1400" dirty="0" smtClean="0"/>
              <a:t>) = 1</a:t>
            </a:r>
            <a:endParaRPr lang="en-US" sz="1400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982133" y="228599"/>
            <a:ext cx="7704667" cy="770020"/>
          </a:xfrm>
        </p:spPr>
        <p:txBody>
          <a:bodyPr/>
          <a:lstStyle/>
          <a:p>
            <a:r>
              <a:rPr lang="en-US" dirty="0" smtClean="0"/>
              <a:t>Spin-1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5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Contributions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86" y="1459562"/>
            <a:ext cx="7151560" cy="2425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69" y="4317833"/>
            <a:ext cx="7807594" cy="157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53090" y="2433636"/>
            <a:ext cx="3430538" cy="239159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33487" y="2438400"/>
            <a:ext cx="3430538" cy="239159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317827"/>
            <a:ext cx="7704667" cy="752712"/>
          </a:xfrm>
        </p:spPr>
        <p:txBody>
          <a:bodyPr/>
          <a:lstStyle/>
          <a:p>
            <a:r>
              <a:rPr lang="en-US" dirty="0" smtClean="0"/>
              <a:t>Assuming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zz</a:t>
            </a:r>
            <a:r>
              <a:rPr lang="en-US" dirty="0" smtClean="0"/>
              <a:t>=20%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3" y="2389747"/>
            <a:ext cx="4179715" cy="2941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67" y="2392160"/>
            <a:ext cx="4173929" cy="294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48325" y="2438400"/>
            <a:ext cx="3430538" cy="239159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38250" y="2438400"/>
            <a:ext cx="3430538" cy="239159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317827"/>
            <a:ext cx="7704667" cy="752712"/>
          </a:xfrm>
        </p:spPr>
        <p:txBody>
          <a:bodyPr/>
          <a:lstStyle/>
          <a:p>
            <a:r>
              <a:rPr lang="en-US" dirty="0" smtClean="0"/>
              <a:t>Assuming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zz</a:t>
            </a:r>
            <a:r>
              <a:rPr lang="en-US" dirty="0" smtClean="0"/>
              <a:t>=30%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3" y="2385138"/>
            <a:ext cx="4179715" cy="2941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519" y="2396423"/>
            <a:ext cx="4173929" cy="294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954730"/>
            <a:ext cx="7704667" cy="5395436"/>
          </a:xfrm>
        </p:spPr>
        <p:txBody>
          <a:bodyPr>
            <a:normAutofit/>
          </a:bodyPr>
          <a:lstStyle/>
          <a:p>
            <a:r>
              <a:rPr lang="en-US" dirty="0" smtClean="0"/>
              <a:t>All conventional models predict 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~0 at moderate </a:t>
            </a:r>
            <a:r>
              <a:rPr lang="en-US" i="1" dirty="0" smtClean="0"/>
              <a:t>x</a:t>
            </a:r>
          </a:p>
          <a:p>
            <a:r>
              <a:rPr lang="en-US" dirty="0" smtClean="0"/>
              <a:t>Large, non-zero values of 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 in this region would serve as clean signatures of exotic effects in nuclei</a:t>
            </a:r>
          </a:p>
          <a:p>
            <a:r>
              <a:rPr lang="en-US" dirty="0" smtClean="0"/>
              <a:t>First data showed intriguing behavior, but are only ~2</a:t>
            </a:r>
            <a:r>
              <a:rPr lang="el-GR" dirty="0" smtClean="0"/>
              <a:t>σ</a:t>
            </a:r>
            <a:r>
              <a:rPr lang="en-US" dirty="0" smtClean="0"/>
              <a:t> from zero</a:t>
            </a:r>
          </a:p>
          <a:p>
            <a:r>
              <a:rPr lang="en-US" dirty="0" smtClean="0"/>
              <a:t>HMS/SHMS from Hall C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954730"/>
            <a:ext cx="7704667" cy="5395436"/>
          </a:xfrm>
        </p:spPr>
        <p:txBody>
          <a:bodyPr>
            <a:normAutofit/>
          </a:bodyPr>
          <a:lstStyle/>
          <a:p>
            <a:r>
              <a:rPr lang="en-US" dirty="0" smtClean="0"/>
              <a:t>All conventional models predict 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~0 at moderate </a:t>
            </a:r>
            <a:r>
              <a:rPr lang="en-US" i="1" dirty="0" smtClean="0"/>
              <a:t>x</a:t>
            </a:r>
          </a:p>
          <a:p>
            <a:r>
              <a:rPr lang="en-US" dirty="0" smtClean="0"/>
              <a:t>Large, non-zero values of 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 in this region would serve as clean signatures of exotic effects in nuclei</a:t>
            </a:r>
          </a:p>
          <a:p>
            <a:r>
              <a:rPr lang="en-US" dirty="0" smtClean="0"/>
              <a:t>First data showed intriguing behavior, but are only ~2</a:t>
            </a:r>
            <a:r>
              <a:rPr lang="el-GR" dirty="0" smtClean="0"/>
              <a:t>σ</a:t>
            </a:r>
            <a:r>
              <a:rPr lang="en-US" dirty="0" smtClean="0"/>
              <a:t> from zero</a:t>
            </a:r>
          </a:p>
          <a:p>
            <a:r>
              <a:rPr lang="en-US" dirty="0" smtClean="0"/>
              <a:t>HMS/SHMS from Hall C</a:t>
            </a:r>
          </a:p>
          <a:p>
            <a:r>
              <a:rPr lang="en-US" dirty="0" smtClean="0"/>
              <a:t>Novel type of experiment at Jefferson Lab</a:t>
            </a:r>
          </a:p>
          <a:p>
            <a:r>
              <a:rPr lang="en-US" dirty="0" smtClean="0"/>
              <a:t>With 30 days of beam-time we can perform a very precise measurement of 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 for 0.1 &lt; </a:t>
            </a:r>
            <a:r>
              <a:rPr lang="en-US" i="1" dirty="0" smtClean="0"/>
              <a:t>x</a:t>
            </a:r>
            <a:r>
              <a:rPr lang="en-US" dirty="0" smtClean="0"/>
              <a:t> &lt; 0.6 with much smaller kinematic binning than HERMES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2.7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 smtClean="0"/>
              <a:t> </a:t>
            </a:r>
            <a:r>
              <a:rPr lang="en-US" sz="2400" dirty="0"/>
              <a:t>for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zz</a:t>
            </a:r>
            <a:r>
              <a:rPr lang="en-US" sz="2400" dirty="0"/>
              <a:t>=20%,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3.6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 smtClean="0"/>
              <a:t> </a:t>
            </a:r>
            <a:r>
              <a:rPr lang="en-US" sz="2400" dirty="0"/>
              <a:t>for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zz</a:t>
            </a:r>
            <a:r>
              <a:rPr lang="en-US" sz="2400" dirty="0"/>
              <a:t>=30% at </a:t>
            </a:r>
            <a:r>
              <a:rPr lang="en-US" sz="2400" i="1" dirty="0"/>
              <a:t>x</a:t>
            </a:r>
            <a:r>
              <a:rPr lang="en-US" sz="2400" dirty="0"/>
              <a:t>=0.49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Back-Ups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95414" y="3943346"/>
            <a:ext cx="3410908" cy="186690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57864" y="3938586"/>
            <a:ext cx="3334706" cy="188118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57872" y="1290637"/>
            <a:ext cx="3334706" cy="195738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85888" y="1290639"/>
            <a:ext cx="3415237" cy="195738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92" y="1246865"/>
            <a:ext cx="8325748" cy="50658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Kinematics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7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Close-Kumano Sum Rule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Integrating model calculations in the </a:t>
            </a:r>
            <a:r>
              <a:rPr lang="en-US" i="1" dirty="0" smtClean="0"/>
              <a:t>x</a:t>
            </a:r>
            <a:r>
              <a:rPr lang="en-US" dirty="0" smtClean="0"/>
              <a:t> range we will measure</a:t>
            </a:r>
          </a:p>
          <a:p>
            <a:r>
              <a:rPr lang="en-US" dirty="0" smtClean="0"/>
              <a:t>Miller </a:t>
            </a:r>
            <a:r>
              <a:rPr lang="en-US" dirty="0"/>
              <a:t>(0.15 &lt; </a:t>
            </a:r>
            <a:r>
              <a:rPr lang="en-US" i="1" dirty="0"/>
              <a:t>x</a:t>
            </a:r>
            <a:r>
              <a:rPr lang="en-US" dirty="0"/>
              <a:t> &lt; 0.5)</a:t>
            </a:r>
            <a:endParaRPr lang="en-US" dirty="0" smtClean="0"/>
          </a:p>
          <a:p>
            <a:pPr lvl="1"/>
            <a:r>
              <a:rPr lang="en-US" dirty="0" smtClean="0"/>
              <a:t>-0.0001</a:t>
            </a:r>
            <a:endParaRPr lang="en-US" dirty="0"/>
          </a:p>
          <a:p>
            <a:r>
              <a:rPr lang="en-US" dirty="0" err="1" smtClean="0"/>
              <a:t>Sargsian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0.245 </a:t>
            </a:r>
            <a:r>
              <a:rPr lang="en-US" dirty="0"/>
              <a:t>&lt; </a:t>
            </a:r>
            <a:r>
              <a:rPr lang="en-US" i="1" dirty="0"/>
              <a:t>x</a:t>
            </a:r>
            <a:r>
              <a:rPr lang="en-US" dirty="0"/>
              <a:t> &lt; 0.5)</a:t>
            </a:r>
            <a:endParaRPr lang="en-US" dirty="0" smtClean="0"/>
          </a:p>
          <a:p>
            <a:pPr lvl="1"/>
            <a:r>
              <a:rPr lang="en-US" dirty="0" smtClean="0"/>
              <a:t>-0.0002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Polarization</a:t>
            </a:r>
            <a:r>
              <a:rPr lang="en-US" dirty="0"/>
              <a:t> </a:t>
            </a:r>
            <a:r>
              <a:rPr lang="en-US" dirty="0" smtClean="0"/>
              <a:t>Without Hole-Burning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UVA has achieved vector polarization &gt; 50%</a:t>
            </a:r>
          </a:p>
          <a:p>
            <a:r>
              <a:rPr lang="en-US" dirty="0" smtClean="0"/>
              <a:t>Polarization measured using line shape fitting</a:t>
            </a:r>
          </a:p>
          <a:p>
            <a:pPr lvl="1"/>
            <a:r>
              <a:rPr lang="en-US" dirty="0" smtClean="0"/>
              <a:t>Vector polarization from NMR signal</a:t>
            </a:r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Determine tensor polarization from vector polarization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With development, we expect to achieve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zz</a:t>
            </a:r>
            <a:r>
              <a:rPr lang="en-US" dirty="0" smtClean="0"/>
              <a:t> ~ 20%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37" y="4590637"/>
            <a:ext cx="3162070" cy="415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803" y="2904302"/>
            <a:ext cx="3100394" cy="7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63" y="3914899"/>
            <a:ext cx="6748671" cy="2906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Scattering from Deuteron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049" y="1094874"/>
            <a:ext cx="3316951" cy="18011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Construct the most general Tensor W consistent with Lorentz and gauge invariance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9" name="Rounded Rectangle 28"/>
          <p:cNvSpPr>
            <a:spLocks noChangeArrowheads="1"/>
          </p:cNvSpPr>
          <p:nvPr/>
        </p:nvSpPr>
        <p:spPr bwMode="auto">
          <a:xfrm>
            <a:off x="866774" y="1143000"/>
            <a:ext cx="4960275" cy="299112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0ACE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3293493" y="2896022"/>
            <a:ext cx="678541" cy="666079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990315" y="2149552"/>
            <a:ext cx="1815444" cy="1384"/>
          </a:xfrm>
          <a:prstGeom prst="line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2689438" y="2149552"/>
            <a:ext cx="1044123" cy="965190"/>
          </a:xfrm>
          <a:custGeom>
            <a:avLst/>
            <a:gdLst>
              <a:gd name="T0" fmla="*/ 2147483646 w 664"/>
              <a:gd name="T1" fmla="*/ 0 h 576"/>
              <a:gd name="T2" fmla="*/ 2147483646 w 664"/>
              <a:gd name="T3" fmla="*/ 2147483646 h 576"/>
              <a:gd name="T4" fmla="*/ 2147483646 w 664"/>
              <a:gd name="T5" fmla="*/ 2147483646 h 576"/>
              <a:gd name="T6" fmla="*/ 2147483646 w 664"/>
              <a:gd name="T7" fmla="*/ 2147483646 h 576"/>
              <a:gd name="T8" fmla="*/ 2147483646 w 664"/>
              <a:gd name="T9" fmla="*/ 2147483646 h 576"/>
              <a:gd name="T10" fmla="*/ 2147483646 w 664"/>
              <a:gd name="T11" fmla="*/ 2147483646 h 576"/>
              <a:gd name="T12" fmla="*/ 2147483646 w 664"/>
              <a:gd name="T13" fmla="*/ 2147483646 h 576"/>
              <a:gd name="T14" fmla="*/ 2147483646 w 664"/>
              <a:gd name="T15" fmla="*/ 2147483646 h 576"/>
              <a:gd name="T16" fmla="*/ 2147483646 w 664"/>
              <a:gd name="T17" fmla="*/ 2147483646 h 576"/>
              <a:gd name="T18" fmla="*/ 2147483646 w 664"/>
              <a:gd name="T19" fmla="*/ 2147483646 h 5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64"/>
              <a:gd name="T31" fmla="*/ 0 h 576"/>
              <a:gd name="T32" fmla="*/ 664 w 664"/>
              <a:gd name="T33" fmla="*/ 576 h 5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64" h="576">
                <a:moveTo>
                  <a:pt x="72" y="0"/>
                </a:moveTo>
                <a:cubicBezTo>
                  <a:pt x="36" y="64"/>
                  <a:pt x="0" y="128"/>
                  <a:pt x="24" y="144"/>
                </a:cubicBezTo>
                <a:cubicBezTo>
                  <a:pt x="48" y="160"/>
                  <a:pt x="184" y="80"/>
                  <a:pt x="216" y="96"/>
                </a:cubicBezTo>
                <a:cubicBezTo>
                  <a:pt x="248" y="112"/>
                  <a:pt x="192" y="224"/>
                  <a:pt x="216" y="240"/>
                </a:cubicBezTo>
                <a:cubicBezTo>
                  <a:pt x="240" y="256"/>
                  <a:pt x="336" y="168"/>
                  <a:pt x="360" y="192"/>
                </a:cubicBezTo>
                <a:cubicBezTo>
                  <a:pt x="384" y="216"/>
                  <a:pt x="336" y="360"/>
                  <a:pt x="360" y="384"/>
                </a:cubicBezTo>
                <a:cubicBezTo>
                  <a:pt x="384" y="408"/>
                  <a:pt x="480" y="320"/>
                  <a:pt x="504" y="336"/>
                </a:cubicBezTo>
                <a:cubicBezTo>
                  <a:pt x="528" y="352"/>
                  <a:pt x="480" y="464"/>
                  <a:pt x="504" y="480"/>
                </a:cubicBezTo>
                <a:cubicBezTo>
                  <a:pt x="528" y="496"/>
                  <a:pt x="632" y="416"/>
                  <a:pt x="648" y="432"/>
                </a:cubicBezTo>
                <a:cubicBezTo>
                  <a:pt x="664" y="448"/>
                  <a:pt x="608" y="552"/>
                  <a:pt x="600" y="576"/>
                </a:cubicBezTo>
              </a:path>
            </a:pathLst>
          </a:custGeom>
          <a:noFill/>
          <a:ln w="19050">
            <a:solidFill>
              <a:srgbClr val="30ACE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cxnSp>
        <p:nvCxnSpPr>
          <p:cNvPr id="9" name="AutoShape 6"/>
          <p:cNvCxnSpPr>
            <a:cxnSpLocks noChangeShapeType="1"/>
          </p:cNvCxnSpPr>
          <p:nvPr/>
        </p:nvCxnSpPr>
        <p:spPr bwMode="auto">
          <a:xfrm flipV="1">
            <a:off x="2760061" y="1563790"/>
            <a:ext cx="1129979" cy="598224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7"/>
          <p:cNvCxnSpPr>
            <a:cxnSpLocks noChangeShapeType="1"/>
          </p:cNvCxnSpPr>
          <p:nvPr/>
        </p:nvCxnSpPr>
        <p:spPr bwMode="auto">
          <a:xfrm flipV="1">
            <a:off x="4155918" y="3159055"/>
            <a:ext cx="997040" cy="132939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8"/>
          <p:cNvCxnSpPr>
            <a:cxnSpLocks noChangeShapeType="1"/>
          </p:cNvCxnSpPr>
          <p:nvPr/>
        </p:nvCxnSpPr>
        <p:spPr bwMode="auto">
          <a:xfrm>
            <a:off x="4155918" y="3358463"/>
            <a:ext cx="1063510" cy="0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9"/>
          <p:cNvCxnSpPr>
            <a:cxnSpLocks noChangeShapeType="1"/>
          </p:cNvCxnSpPr>
          <p:nvPr/>
        </p:nvCxnSpPr>
        <p:spPr bwMode="auto">
          <a:xfrm>
            <a:off x="4155918" y="3424932"/>
            <a:ext cx="997040" cy="199408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0"/>
          <p:cNvCxnSpPr>
            <a:cxnSpLocks noChangeShapeType="1"/>
          </p:cNvCxnSpPr>
          <p:nvPr/>
        </p:nvCxnSpPr>
        <p:spPr bwMode="auto">
          <a:xfrm flipV="1">
            <a:off x="1962429" y="3424932"/>
            <a:ext cx="1528795" cy="265877"/>
          </a:xfrm>
          <a:prstGeom prst="straightConnector1">
            <a:avLst/>
          </a:prstGeom>
          <a:noFill/>
          <a:ln w="571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3491224" y="2095545"/>
            <a:ext cx="480518" cy="50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3100">
                <a:latin typeface="Symbol" panose="05050102010706020507" pitchFamily="18" charset="2"/>
              </a:rPr>
              <a:t>g*</a:t>
            </a:r>
          </a:p>
        </p:txBody>
      </p:sp>
      <p:sp>
        <p:nvSpPr>
          <p:cNvPr id="21" name="Oval 3"/>
          <p:cNvSpPr>
            <a:spLocks noChangeArrowheads="1"/>
          </p:cNvSpPr>
          <p:nvPr/>
        </p:nvSpPr>
        <p:spPr bwMode="auto">
          <a:xfrm>
            <a:off x="3484661" y="3049784"/>
            <a:ext cx="678541" cy="66607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11499" y="1322402"/>
            <a:ext cx="408584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e'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364770" y="1599492"/>
            <a:ext cx="338669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24242" y="3444619"/>
            <a:ext cx="401592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26407" y="3135497"/>
            <a:ext cx="477101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5852101" y="3135140"/>
            <a:ext cx="3368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Frankfurt and </a:t>
            </a:r>
            <a:r>
              <a:rPr lang="en-US" dirty="0" err="1" smtClean="0"/>
              <a:t>Strickman</a:t>
            </a:r>
            <a:r>
              <a:rPr lang="en-US" dirty="0" smtClean="0"/>
              <a:t> (1983)</a:t>
            </a:r>
          </a:p>
          <a:p>
            <a:r>
              <a:rPr lang="en-US" dirty="0" err="1" smtClean="0"/>
              <a:t>Hoodbhoy</a:t>
            </a:r>
            <a:r>
              <a:rPr lang="en-US" dirty="0" smtClean="0"/>
              <a:t>, Jaffe, </a:t>
            </a:r>
            <a:r>
              <a:rPr lang="en-US" dirty="0" err="1" smtClean="0"/>
              <a:t>Manohar</a:t>
            </a:r>
            <a:r>
              <a:rPr lang="en-US" dirty="0" smtClean="0"/>
              <a:t> (1989)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317827"/>
            <a:ext cx="7704667" cy="752712"/>
          </a:xfrm>
        </p:spPr>
        <p:txBody>
          <a:bodyPr/>
          <a:lstStyle/>
          <a:p>
            <a:r>
              <a:rPr lang="en-US" dirty="0" smtClean="0"/>
              <a:t>Assuming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zz</a:t>
            </a:r>
            <a:r>
              <a:rPr lang="en-US" dirty="0" smtClean="0"/>
              <a:t>=15%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6" y="2381457"/>
            <a:ext cx="4325191" cy="3046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95" y="2388776"/>
            <a:ext cx="4309481" cy="303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317827"/>
            <a:ext cx="7704667" cy="752712"/>
          </a:xfrm>
        </p:spPr>
        <p:txBody>
          <a:bodyPr/>
          <a:lstStyle/>
          <a:p>
            <a:r>
              <a:rPr lang="en-US" dirty="0" smtClean="0"/>
              <a:t>Assuming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zz</a:t>
            </a:r>
            <a:r>
              <a:rPr lang="en-US" dirty="0" smtClean="0"/>
              <a:t>=20%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0" y="2388768"/>
            <a:ext cx="4336979" cy="30203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84" y="2388768"/>
            <a:ext cx="4328974" cy="30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0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317827"/>
            <a:ext cx="7704667" cy="752712"/>
          </a:xfrm>
        </p:spPr>
        <p:txBody>
          <a:bodyPr/>
          <a:lstStyle/>
          <a:p>
            <a:r>
              <a:rPr lang="en-US" dirty="0" smtClean="0"/>
              <a:t>Assuming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zz</a:t>
            </a:r>
            <a:r>
              <a:rPr lang="en-US" dirty="0" smtClean="0"/>
              <a:t>=30%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6" y="2388767"/>
            <a:ext cx="4320127" cy="3038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279" y="2388767"/>
            <a:ext cx="4312152" cy="303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63" y="3914899"/>
            <a:ext cx="6748671" cy="2906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Scattering from Deuteron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049" y="1094874"/>
            <a:ext cx="3316951" cy="18011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Construct the most general Tensor W consistent with Lorentz and gauge invariance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9" name="Rounded Rectangle 28"/>
          <p:cNvSpPr>
            <a:spLocks noChangeArrowheads="1"/>
          </p:cNvSpPr>
          <p:nvPr/>
        </p:nvSpPr>
        <p:spPr bwMode="auto">
          <a:xfrm>
            <a:off x="866774" y="1143000"/>
            <a:ext cx="4960275" cy="299112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0ACE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3293493" y="2896022"/>
            <a:ext cx="678541" cy="666079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990315" y="2149552"/>
            <a:ext cx="1815444" cy="1384"/>
          </a:xfrm>
          <a:prstGeom prst="line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2689438" y="2149552"/>
            <a:ext cx="1044123" cy="965190"/>
          </a:xfrm>
          <a:custGeom>
            <a:avLst/>
            <a:gdLst>
              <a:gd name="T0" fmla="*/ 2147483646 w 664"/>
              <a:gd name="T1" fmla="*/ 0 h 576"/>
              <a:gd name="T2" fmla="*/ 2147483646 w 664"/>
              <a:gd name="T3" fmla="*/ 2147483646 h 576"/>
              <a:gd name="T4" fmla="*/ 2147483646 w 664"/>
              <a:gd name="T5" fmla="*/ 2147483646 h 576"/>
              <a:gd name="T6" fmla="*/ 2147483646 w 664"/>
              <a:gd name="T7" fmla="*/ 2147483646 h 576"/>
              <a:gd name="T8" fmla="*/ 2147483646 w 664"/>
              <a:gd name="T9" fmla="*/ 2147483646 h 576"/>
              <a:gd name="T10" fmla="*/ 2147483646 w 664"/>
              <a:gd name="T11" fmla="*/ 2147483646 h 576"/>
              <a:gd name="T12" fmla="*/ 2147483646 w 664"/>
              <a:gd name="T13" fmla="*/ 2147483646 h 576"/>
              <a:gd name="T14" fmla="*/ 2147483646 w 664"/>
              <a:gd name="T15" fmla="*/ 2147483646 h 576"/>
              <a:gd name="T16" fmla="*/ 2147483646 w 664"/>
              <a:gd name="T17" fmla="*/ 2147483646 h 576"/>
              <a:gd name="T18" fmla="*/ 2147483646 w 664"/>
              <a:gd name="T19" fmla="*/ 2147483646 h 5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64"/>
              <a:gd name="T31" fmla="*/ 0 h 576"/>
              <a:gd name="T32" fmla="*/ 664 w 664"/>
              <a:gd name="T33" fmla="*/ 576 h 5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64" h="576">
                <a:moveTo>
                  <a:pt x="72" y="0"/>
                </a:moveTo>
                <a:cubicBezTo>
                  <a:pt x="36" y="64"/>
                  <a:pt x="0" y="128"/>
                  <a:pt x="24" y="144"/>
                </a:cubicBezTo>
                <a:cubicBezTo>
                  <a:pt x="48" y="160"/>
                  <a:pt x="184" y="80"/>
                  <a:pt x="216" y="96"/>
                </a:cubicBezTo>
                <a:cubicBezTo>
                  <a:pt x="248" y="112"/>
                  <a:pt x="192" y="224"/>
                  <a:pt x="216" y="240"/>
                </a:cubicBezTo>
                <a:cubicBezTo>
                  <a:pt x="240" y="256"/>
                  <a:pt x="336" y="168"/>
                  <a:pt x="360" y="192"/>
                </a:cubicBezTo>
                <a:cubicBezTo>
                  <a:pt x="384" y="216"/>
                  <a:pt x="336" y="360"/>
                  <a:pt x="360" y="384"/>
                </a:cubicBezTo>
                <a:cubicBezTo>
                  <a:pt x="384" y="408"/>
                  <a:pt x="480" y="320"/>
                  <a:pt x="504" y="336"/>
                </a:cubicBezTo>
                <a:cubicBezTo>
                  <a:pt x="528" y="352"/>
                  <a:pt x="480" y="464"/>
                  <a:pt x="504" y="480"/>
                </a:cubicBezTo>
                <a:cubicBezTo>
                  <a:pt x="528" y="496"/>
                  <a:pt x="632" y="416"/>
                  <a:pt x="648" y="432"/>
                </a:cubicBezTo>
                <a:cubicBezTo>
                  <a:pt x="664" y="448"/>
                  <a:pt x="608" y="552"/>
                  <a:pt x="600" y="576"/>
                </a:cubicBezTo>
              </a:path>
            </a:pathLst>
          </a:custGeom>
          <a:noFill/>
          <a:ln w="19050">
            <a:solidFill>
              <a:srgbClr val="30ACE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cxnSp>
        <p:nvCxnSpPr>
          <p:cNvPr id="9" name="AutoShape 6"/>
          <p:cNvCxnSpPr>
            <a:cxnSpLocks noChangeShapeType="1"/>
          </p:cNvCxnSpPr>
          <p:nvPr/>
        </p:nvCxnSpPr>
        <p:spPr bwMode="auto">
          <a:xfrm flipV="1">
            <a:off x="2760061" y="1563790"/>
            <a:ext cx="1129979" cy="598224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7"/>
          <p:cNvCxnSpPr>
            <a:cxnSpLocks noChangeShapeType="1"/>
          </p:cNvCxnSpPr>
          <p:nvPr/>
        </p:nvCxnSpPr>
        <p:spPr bwMode="auto">
          <a:xfrm flipV="1">
            <a:off x="4155918" y="3159055"/>
            <a:ext cx="997040" cy="132939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8"/>
          <p:cNvCxnSpPr>
            <a:cxnSpLocks noChangeShapeType="1"/>
          </p:cNvCxnSpPr>
          <p:nvPr/>
        </p:nvCxnSpPr>
        <p:spPr bwMode="auto">
          <a:xfrm>
            <a:off x="4155918" y="3358463"/>
            <a:ext cx="1063510" cy="0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9"/>
          <p:cNvCxnSpPr>
            <a:cxnSpLocks noChangeShapeType="1"/>
          </p:cNvCxnSpPr>
          <p:nvPr/>
        </p:nvCxnSpPr>
        <p:spPr bwMode="auto">
          <a:xfrm>
            <a:off x="4155918" y="3424932"/>
            <a:ext cx="997040" cy="199408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0"/>
          <p:cNvCxnSpPr>
            <a:cxnSpLocks noChangeShapeType="1"/>
          </p:cNvCxnSpPr>
          <p:nvPr/>
        </p:nvCxnSpPr>
        <p:spPr bwMode="auto">
          <a:xfrm flipV="1">
            <a:off x="1962429" y="3424932"/>
            <a:ext cx="1528795" cy="265877"/>
          </a:xfrm>
          <a:prstGeom prst="straightConnector1">
            <a:avLst/>
          </a:prstGeom>
          <a:noFill/>
          <a:ln w="571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3491224" y="2095545"/>
            <a:ext cx="480518" cy="50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3100">
                <a:latin typeface="Symbol" panose="05050102010706020507" pitchFamily="18" charset="2"/>
              </a:rPr>
              <a:t>g*</a:t>
            </a:r>
          </a:p>
        </p:txBody>
      </p:sp>
      <p:sp>
        <p:nvSpPr>
          <p:cNvPr id="21" name="Oval 3"/>
          <p:cNvSpPr>
            <a:spLocks noChangeArrowheads="1"/>
          </p:cNvSpPr>
          <p:nvPr/>
        </p:nvSpPr>
        <p:spPr bwMode="auto">
          <a:xfrm>
            <a:off x="3484661" y="3049784"/>
            <a:ext cx="678541" cy="66607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11499" y="1322402"/>
            <a:ext cx="408584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e'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364770" y="1599492"/>
            <a:ext cx="338669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24242" y="3444619"/>
            <a:ext cx="401592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26407" y="3135497"/>
            <a:ext cx="477101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5852101" y="3135140"/>
            <a:ext cx="3368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Frankfurt and </a:t>
            </a:r>
            <a:r>
              <a:rPr lang="en-US" dirty="0" err="1" smtClean="0"/>
              <a:t>Strickman</a:t>
            </a:r>
            <a:r>
              <a:rPr lang="en-US" dirty="0" smtClean="0"/>
              <a:t> (1983)</a:t>
            </a:r>
          </a:p>
          <a:p>
            <a:r>
              <a:rPr lang="en-US" dirty="0" err="1" smtClean="0"/>
              <a:t>Hoodbhoy</a:t>
            </a:r>
            <a:r>
              <a:rPr lang="en-US" dirty="0" smtClean="0"/>
              <a:t>, Jaffe, </a:t>
            </a:r>
            <a:r>
              <a:rPr lang="en-US" dirty="0" err="1" smtClean="0"/>
              <a:t>Manohar</a:t>
            </a:r>
            <a:r>
              <a:rPr lang="en-US" dirty="0" smtClean="0"/>
              <a:t> (1989)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66507" y="4264568"/>
            <a:ext cx="3250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Unpolarized Scattering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737569" y="4395782"/>
            <a:ext cx="433137" cy="433137"/>
          </a:xfrm>
          <a:prstGeom prst="ellipse">
            <a:avLst/>
          </a:prstGeom>
          <a:noFill/>
          <a:ln w="28575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708118" y="4391770"/>
            <a:ext cx="433137" cy="433137"/>
          </a:xfrm>
          <a:prstGeom prst="ellipse">
            <a:avLst/>
          </a:prstGeom>
          <a:noFill/>
          <a:ln w="28575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63" y="3914899"/>
            <a:ext cx="6748671" cy="2906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Scattering from Deuteron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049" y="1094874"/>
            <a:ext cx="3316951" cy="18011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Construct the most general Tensor W consistent with Lorentz and gauge invariance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9" name="Rounded Rectangle 28"/>
          <p:cNvSpPr>
            <a:spLocks noChangeArrowheads="1"/>
          </p:cNvSpPr>
          <p:nvPr/>
        </p:nvSpPr>
        <p:spPr bwMode="auto">
          <a:xfrm>
            <a:off x="866774" y="1143000"/>
            <a:ext cx="4960275" cy="299112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0ACE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3293493" y="2896022"/>
            <a:ext cx="678541" cy="666079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990315" y="2149552"/>
            <a:ext cx="1815444" cy="1384"/>
          </a:xfrm>
          <a:prstGeom prst="line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2689438" y="2149552"/>
            <a:ext cx="1044123" cy="965190"/>
          </a:xfrm>
          <a:custGeom>
            <a:avLst/>
            <a:gdLst>
              <a:gd name="T0" fmla="*/ 2147483646 w 664"/>
              <a:gd name="T1" fmla="*/ 0 h 576"/>
              <a:gd name="T2" fmla="*/ 2147483646 w 664"/>
              <a:gd name="T3" fmla="*/ 2147483646 h 576"/>
              <a:gd name="T4" fmla="*/ 2147483646 w 664"/>
              <a:gd name="T5" fmla="*/ 2147483646 h 576"/>
              <a:gd name="T6" fmla="*/ 2147483646 w 664"/>
              <a:gd name="T7" fmla="*/ 2147483646 h 576"/>
              <a:gd name="T8" fmla="*/ 2147483646 w 664"/>
              <a:gd name="T9" fmla="*/ 2147483646 h 576"/>
              <a:gd name="T10" fmla="*/ 2147483646 w 664"/>
              <a:gd name="T11" fmla="*/ 2147483646 h 576"/>
              <a:gd name="T12" fmla="*/ 2147483646 w 664"/>
              <a:gd name="T13" fmla="*/ 2147483646 h 576"/>
              <a:gd name="T14" fmla="*/ 2147483646 w 664"/>
              <a:gd name="T15" fmla="*/ 2147483646 h 576"/>
              <a:gd name="T16" fmla="*/ 2147483646 w 664"/>
              <a:gd name="T17" fmla="*/ 2147483646 h 576"/>
              <a:gd name="T18" fmla="*/ 2147483646 w 664"/>
              <a:gd name="T19" fmla="*/ 2147483646 h 5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64"/>
              <a:gd name="T31" fmla="*/ 0 h 576"/>
              <a:gd name="T32" fmla="*/ 664 w 664"/>
              <a:gd name="T33" fmla="*/ 576 h 5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64" h="576">
                <a:moveTo>
                  <a:pt x="72" y="0"/>
                </a:moveTo>
                <a:cubicBezTo>
                  <a:pt x="36" y="64"/>
                  <a:pt x="0" y="128"/>
                  <a:pt x="24" y="144"/>
                </a:cubicBezTo>
                <a:cubicBezTo>
                  <a:pt x="48" y="160"/>
                  <a:pt x="184" y="80"/>
                  <a:pt x="216" y="96"/>
                </a:cubicBezTo>
                <a:cubicBezTo>
                  <a:pt x="248" y="112"/>
                  <a:pt x="192" y="224"/>
                  <a:pt x="216" y="240"/>
                </a:cubicBezTo>
                <a:cubicBezTo>
                  <a:pt x="240" y="256"/>
                  <a:pt x="336" y="168"/>
                  <a:pt x="360" y="192"/>
                </a:cubicBezTo>
                <a:cubicBezTo>
                  <a:pt x="384" y="216"/>
                  <a:pt x="336" y="360"/>
                  <a:pt x="360" y="384"/>
                </a:cubicBezTo>
                <a:cubicBezTo>
                  <a:pt x="384" y="408"/>
                  <a:pt x="480" y="320"/>
                  <a:pt x="504" y="336"/>
                </a:cubicBezTo>
                <a:cubicBezTo>
                  <a:pt x="528" y="352"/>
                  <a:pt x="480" y="464"/>
                  <a:pt x="504" y="480"/>
                </a:cubicBezTo>
                <a:cubicBezTo>
                  <a:pt x="528" y="496"/>
                  <a:pt x="632" y="416"/>
                  <a:pt x="648" y="432"/>
                </a:cubicBezTo>
                <a:cubicBezTo>
                  <a:pt x="664" y="448"/>
                  <a:pt x="608" y="552"/>
                  <a:pt x="600" y="576"/>
                </a:cubicBezTo>
              </a:path>
            </a:pathLst>
          </a:custGeom>
          <a:noFill/>
          <a:ln w="19050">
            <a:solidFill>
              <a:srgbClr val="30ACE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cxnSp>
        <p:nvCxnSpPr>
          <p:cNvPr id="9" name="AutoShape 6"/>
          <p:cNvCxnSpPr>
            <a:cxnSpLocks noChangeShapeType="1"/>
          </p:cNvCxnSpPr>
          <p:nvPr/>
        </p:nvCxnSpPr>
        <p:spPr bwMode="auto">
          <a:xfrm flipV="1">
            <a:off x="2760061" y="1563790"/>
            <a:ext cx="1129979" cy="598224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7"/>
          <p:cNvCxnSpPr>
            <a:cxnSpLocks noChangeShapeType="1"/>
          </p:cNvCxnSpPr>
          <p:nvPr/>
        </p:nvCxnSpPr>
        <p:spPr bwMode="auto">
          <a:xfrm flipV="1">
            <a:off x="4155918" y="3159055"/>
            <a:ext cx="997040" cy="132939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8"/>
          <p:cNvCxnSpPr>
            <a:cxnSpLocks noChangeShapeType="1"/>
          </p:cNvCxnSpPr>
          <p:nvPr/>
        </p:nvCxnSpPr>
        <p:spPr bwMode="auto">
          <a:xfrm>
            <a:off x="4155918" y="3358463"/>
            <a:ext cx="1063510" cy="0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9"/>
          <p:cNvCxnSpPr>
            <a:cxnSpLocks noChangeShapeType="1"/>
          </p:cNvCxnSpPr>
          <p:nvPr/>
        </p:nvCxnSpPr>
        <p:spPr bwMode="auto">
          <a:xfrm>
            <a:off x="4155918" y="3424932"/>
            <a:ext cx="997040" cy="199408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0"/>
          <p:cNvCxnSpPr>
            <a:cxnSpLocks noChangeShapeType="1"/>
          </p:cNvCxnSpPr>
          <p:nvPr/>
        </p:nvCxnSpPr>
        <p:spPr bwMode="auto">
          <a:xfrm flipV="1">
            <a:off x="1962429" y="3424932"/>
            <a:ext cx="1528795" cy="265877"/>
          </a:xfrm>
          <a:prstGeom prst="straightConnector1">
            <a:avLst/>
          </a:prstGeom>
          <a:noFill/>
          <a:ln w="571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3491224" y="2095545"/>
            <a:ext cx="480518" cy="50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3100">
                <a:latin typeface="Symbol" panose="05050102010706020507" pitchFamily="18" charset="2"/>
              </a:rPr>
              <a:t>g*</a:t>
            </a:r>
          </a:p>
        </p:txBody>
      </p:sp>
      <p:sp>
        <p:nvSpPr>
          <p:cNvPr id="21" name="Oval 3"/>
          <p:cNvSpPr>
            <a:spLocks noChangeArrowheads="1"/>
          </p:cNvSpPr>
          <p:nvPr/>
        </p:nvSpPr>
        <p:spPr bwMode="auto">
          <a:xfrm>
            <a:off x="3484661" y="3049784"/>
            <a:ext cx="678541" cy="66607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11499" y="1322402"/>
            <a:ext cx="408584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e'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364770" y="1599492"/>
            <a:ext cx="338669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24242" y="3444619"/>
            <a:ext cx="401592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26407" y="3135497"/>
            <a:ext cx="477101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5852101" y="3135140"/>
            <a:ext cx="3368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Frankfurt and </a:t>
            </a:r>
            <a:r>
              <a:rPr lang="en-US" dirty="0" err="1" smtClean="0"/>
              <a:t>Strickman</a:t>
            </a:r>
            <a:r>
              <a:rPr lang="en-US" dirty="0" smtClean="0"/>
              <a:t> (1983)</a:t>
            </a:r>
          </a:p>
          <a:p>
            <a:r>
              <a:rPr lang="en-US" dirty="0" err="1" smtClean="0"/>
              <a:t>Hoodbhoy</a:t>
            </a:r>
            <a:r>
              <a:rPr lang="en-US" dirty="0" smtClean="0"/>
              <a:t>, Jaffe, </a:t>
            </a:r>
            <a:r>
              <a:rPr lang="en-US" dirty="0" err="1" smtClean="0"/>
              <a:t>Manohar</a:t>
            </a:r>
            <a:r>
              <a:rPr lang="en-US" dirty="0" smtClean="0"/>
              <a:t> (1989)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584656" y="4667150"/>
            <a:ext cx="25419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Doubly-Polarized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Scattering from 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Vector Polarized 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Target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821789" y="6068177"/>
            <a:ext cx="433137" cy="433137"/>
          </a:xfrm>
          <a:prstGeom prst="ellipse">
            <a:avLst/>
          </a:prstGeom>
          <a:noFill/>
          <a:ln w="28575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670641" y="6064165"/>
            <a:ext cx="433137" cy="433137"/>
          </a:xfrm>
          <a:prstGeom prst="ellipse">
            <a:avLst/>
          </a:prstGeom>
          <a:noFill/>
          <a:ln w="28575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ine 24"/>
          <p:cNvSpPr>
            <a:spLocks noChangeShapeType="1"/>
          </p:cNvSpPr>
          <p:nvPr/>
        </p:nvSpPr>
        <p:spPr bwMode="auto">
          <a:xfrm>
            <a:off x="1663700" y="2087228"/>
            <a:ext cx="533400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rot="10800000">
            <a:off x="1663700" y="2239628"/>
            <a:ext cx="533400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sp>
        <p:nvSpPr>
          <p:cNvPr id="44" name="Line 26"/>
          <p:cNvSpPr>
            <a:spLocks noChangeShapeType="1"/>
          </p:cNvSpPr>
          <p:nvPr/>
        </p:nvSpPr>
        <p:spPr bwMode="auto">
          <a:xfrm>
            <a:off x="3660938" y="3566335"/>
            <a:ext cx="406009" cy="1472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sp>
        <p:nvSpPr>
          <p:cNvPr id="45" name="Line 27"/>
          <p:cNvSpPr>
            <a:spLocks noChangeShapeType="1"/>
          </p:cNvSpPr>
          <p:nvPr/>
        </p:nvSpPr>
        <p:spPr bwMode="auto">
          <a:xfrm rot="16200000">
            <a:off x="3684129" y="3299883"/>
            <a:ext cx="35638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0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63" y="3914899"/>
            <a:ext cx="6748671" cy="2906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Scattering from Deuteron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049" y="1094874"/>
            <a:ext cx="3316951" cy="18011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Construct the most general Tensor W consistent with Lorentz and gauge invariance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9" name="Rounded Rectangle 28"/>
          <p:cNvSpPr>
            <a:spLocks noChangeArrowheads="1"/>
          </p:cNvSpPr>
          <p:nvPr/>
        </p:nvSpPr>
        <p:spPr bwMode="auto">
          <a:xfrm>
            <a:off x="866774" y="1143000"/>
            <a:ext cx="4960275" cy="299112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0ACE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3293493" y="2896022"/>
            <a:ext cx="678541" cy="666079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990315" y="2149552"/>
            <a:ext cx="1815444" cy="1384"/>
          </a:xfrm>
          <a:prstGeom prst="line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2689438" y="2149552"/>
            <a:ext cx="1044123" cy="965190"/>
          </a:xfrm>
          <a:custGeom>
            <a:avLst/>
            <a:gdLst>
              <a:gd name="T0" fmla="*/ 2147483646 w 664"/>
              <a:gd name="T1" fmla="*/ 0 h 576"/>
              <a:gd name="T2" fmla="*/ 2147483646 w 664"/>
              <a:gd name="T3" fmla="*/ 2147483646 h 576"/>
              <a:gd name="T4" fmla="*/ 2147483646 w 664"/>
              <a:gd name="T5" fmla="*/ 2147483646 h 576"/>
              <a:gd name="T6" fmla="*/ 2147483646 w 664"/>
              <a:gd name="T7" fmla="*/ 2147483646 h 576"/>
              <a:gd name="T8" fmla="*/ 2147483646 w 664"/>
              <a:gd name="T9" fmla="*/ 2147483646 h 576"/>
              <a:gd name="T10" fmla="*/ 2147483646 w 664"/>
              <a:gd name="T11" fmla="*/ 2147483646 h 576"/>
              <a:gd name="T12" fmla="*/ 2147483646 w 664"/>
              <a:gd name="T13" fmla="*/ 2147483646 h 576"/>
              <a:gd name="T14" fmla="*/ 2147483646 w 664"/>
              <a:gd name="T15" fmla="*/ 2147483646 h 576"/>
              <a:gd name="T16" fmla="*/ 2147483646 w 664"/>
              <a:gd name="T17" fmla="*/ 2147483646 h 576"/>
              <a:gd name="T18" fmla="*/ 2147483646 w 664"/>
              <a:gd name="T19" fmla="*/ 2147483646 h 5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64"/>
              <a:gd name="T31" fmla="*/ 0 h 576"/>
              <a:gd name="T32" fmla="*/ 664 w 664"/>
              <a:gd name="T33" fmla="*/ 576 h 5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64" h="576">
                <a:moveTo>
                  <a:pt x="72" y="0"/>
                </a:moveTo>
                <a:cubicBezTo>
                  <a:pt x="36" y="64"/>
                  <a:pt x="0" y="128"/>
                  <a:pt x="24" y="144"/>
                </a:cubicBezTo>
                <a:cubicBezTo>
                  <a:pt x="48" y="160"/>
                  <a:pt x="184" y="80"/>
                  <a:pt x="216" y="96"/>
                </a:cubicBezTo>
                <a:cubicBezTo>
                  <a:pt x="248" y="112"/>
                  <a:pt x="192" y="224"/>
                  <a:pt x="216" y="240"/>
                </a:cubicBezTo>
                <a:cubicBezTo>
                  <a:pt x="240" y="256"/>
                  <a:pt x="336" y="168"/>
                  <a:pt x="360" y="192"/>
                </a:cubicBezTo>
                <a:cubicBezTo>
                  <a:pt x="384" y="216"/>
                  <a:pt x="336" y="360"/>
                  <a:pt x="360" y="384"/>
                </a:cubicBezTo>
                <a:cubicBezTo>
                  <a:pt x="384" y="408"/>
                  <a:pt x="480" y="320"/>
                  <a:pt x="504" y="336"/>
                </a:cubicBezTo>
                <a:cubicBezTo>
                  <a:pt x="528" y="352"/>
                  <a:pt x="480" y="464"/>
                  <a:pt x="504" y="480"/>
                </a:cubicBezTo>
                <a:cubicBezTo>
                  <a:pt x="528" y="496"/>
                  <a:pt x="632" y="416"/>
                  <a:pt x="648" y="432"/>
                </a:cubicBezTo>
                <a:cubicBezTo>
                  <a:pt x="664" y="448"/>
                  <a:pt x="608" y="552"/>
                  <a:pt x="600" y="576"/>
                </a:cubicBezTo>
              </a:path>
            </a:pathLst>
          </a:custGeom>
          <a:noFill/>
          <a:ln w="19050">
            <a:solidFill>
              <a:srgbClr val="30ACE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cxnSp>
        <p:nvCxnSpPr>
          <p:cNvPr id="9" name="AutoShape 6"/>
          <p:cNvCxnSpPr>
            <a:cxnSpLocks noChangeShapeType="1"/>
          </p:cNvCxnSpPr>
          <p:nvPr/>
        </p:nvCxnSpPr>
        <p:spPr bwMode="auto">
          <a:xfrm flipV="1">
            <a:off x="2760061" y="1563790"/>
            <a:ext cx="1129979" cy="598224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7"/>
          <p:cNvCxnSpPr>
            <a:cxnSpLocks noChangeShapeType="1"/>
          </p:cNvCxnSpPr>
          <p:nvPr/>
        </p:nvCxnSpPr>
        <p:spPr bwMode="auto">
          <a:xfrm flipV="1">
            <a:off x="4155918" y="3159055"/>
            <a:ext cx="997040" cy="132939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8"/>
          <p:cNvCxnSpPr>
            <a:cxnSpLocks noChangeShapeType="1"/>
          </p:cNvCxnSpPr>
          <p:nvPr/>
        </p:nvCxnSpPr>
        <p:spPr bwMode="auto">
          <a:xfrm>
            <a:off x="4155918" y="3358463"/>
            <a:ext cx="1063510" cy="0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9"/>
          <p:cNvCxnSpPr>
            <a:cxnSpLocks noChangeShapeType="1"/>
          </p:cNvCxnSpPr>
          <p:nvPr/>
        </p:nvCxnSpPr>
        <p:spPr bwMode="auto">
          <a:xfrm>
            <a:off x="4155918" y="3424932"/>
            <a:ext cx="997040" cy="199408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0"/>
          <p:cNvCxnSpPr>
            <a:cxnSpLocks noChangeShapeType="1"/>
          </p:cNvCxnSpPr>
          <p:nvPr/>
        </p:nvCxnSpPr>
        <p:spPr bwMode="auto">
          <a:xfrm flipV="1">
            <a:off x="1962429" y="3424932"/>
            <a:ext cx="1528795" cy="265877"/>
          </a:xfrm>
          <a:prstGeom prst="straightConnector1">
            <a:avLst/>
          </a:prstGeom>
          <a:noFill/>
          <a:ln w="571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3491224" y="2095545"/>
            <a:ext cx="480518" cy="50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3100">
                <a:latin typeface="Symbol" panose="05050102010706020507" pitchFamily="18" charset="2"/>
              </a:rPr>
              <a:t>g*</a:t>
            </a:r>
          </a:p>
        </p:txBody>
      </p:sp>
      <p:sp>
        <p:nvSpPr>
          <p:cNvPr id="21" name="Oval 3"/>
          <p:cNvSpPr>
            <a:spLocks noChangeArrowheads="1"/>
          </p:cNvSpPr>
          <p:nvPr/>
        </p:nvSpPr>
        <p:spPr bwMode="auto">
          <a:xfrm>
            <a:off x="3484661" y="3049784"/>
            <a:ext cx="678541" cy="66607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11499" y="1322402"/>
            <a:ext cx="408584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e'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364770" y="1599492"/>
            <a:ext cx="338669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24242" y="3444619"/>
            <a:ext cx="401592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26407" y="3135497"/>
            <a:ext cx="477101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5852101" y="3135140"/>
            <a:ext cx="3368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Frankfurt and </a:t>
            </a:r>
            <a:r>
              <a:rPr lang="en-US" dirty="0" err="1" smtClean="0"/>
              <a:t>Strickman</a:t>
            </a:r>
            <a:r>
              <a:rPr lang="en-US" dirty="0" smtClean="0"/>
              <a:t> (1983)</a:t>
            </a:r>
          </a:p>
          <a:p>
            <a:r>
              <a:rPr lang="en-US" dirty="0" err="1" smtClean="0"/>
              <a:t>Hoodbhoy</a:t>
            </a:r>
            <a:r>
              <a:rPr lang="en-US" dirty="0" smtClean="0"/>
              <a:t>, Jaffe, </a:t>
            </a:r>
            <a:r>
              <a:rPr lang="en-US" dirty="0" err="1" smtClean="0"/>
              <a:t>Manohar</a:t>
            </a:r>
            <a:r>
              <a:rPr lang="en-US" dirty="0" smtClean="0"/>
              <a:t> (1989)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176486" y="4593159"/>
            <a:ext cx="2980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Unpolarized Beam &amp;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Tensor Polarized 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Target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89441" y="5021425"/>
            <a:ext cx="433137" cy="433137"/>
          </a:xfrm>
          <a:prstGeom prst="ellipse">
            <a:avLst/>
          </a:prstGeom>
          <a:noFill/>
          <a:ln w="28575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804372" y="5017413"/>
            <a:ext cx="433137" cy="433137"/>
          </a:xfrm>
          <a:prstGeom prst="ellipse">
            <a:avLst/>
          </a:prstGeom>
          <a:noFill/>
          <a:ln w="28575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ine 26"/>
          <p:cNvSpPr>
            <a:spLocks noChangeShapeType="1"/>
          </p:cNvSpPr>
          <p:nvPr/>
        </p:nvSpPr>
        <p:spPr bwMode="auto">
          <a:xfrm>
            <a:off x="3660938" y="3566335"/>
            <a:ext cx="406009" cy="1472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sp>
        <p:nvSpPr>
          <p:cNvPr id="45" name="Line 27"/>
          <p:cNvSpPr>
            <a:spLocks noChangeShapeType="1"/>
          </p:cNvSpPr>
          <p:nvPr/>
        </p:nvSpPr>
        <p:spPr bwMode="auto">
          <a:xfrm rot="16200000">
            <a:off x="3684129" y="3299883"/>
            <a:ext cx="35638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3106</TotalTime>
  <Words>2277</Words>
  <Application>Microsoft Office PowerPoint</Application>
  <PresentationFormat>On-screen Show (4:3)</PresentationFormat>
  <Paragraphs>608</Paragraphs>
  <Slides>62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ＭＳ Ｐゴシック</vt:lpstr>
      <vt:lpstr>Arial</vt:lpstr>
      <vt:lpstr>Calibri</vt:lpstr>
      <vt:lpstr>Chalkboard</vt:lpstr>
      <vt:lpstr>Corbel</vt:lpstr>
      <vt:lpstr>Symbol</vt:lpstr>
      <vt:lpstr>Times New Roman</vt:lpstr>
      <vt:lpstr>Parallax</vt:lpstr>
      <vt:lpstr>The Deuteron Polarized Tensor Structure Function b1 PAC 40 Defense</vt:lpstr>
      <vt:lpstr>PowerPoint Presentation</vt:lpstr>
      <vt:lpstr>Deuteron</vt:lpstr>
      <vt:lpstr>Deuteron</vt:lpstr>
      <vt:lpstr>Spin-1 System</vt:lpstr>
      <vt:lpstr>Inclusive Scattering from Deuteron</vt:lpstr>
      <vt:lpstr>Inclusive Scattering from Deuteron</vt:lpstr>
      <vt:lpstr>Inclusive Scattering from Deuteron</vt:lpstr>
      <vt:lpstr>Inclusive Scattering from Deuteron</vt:lpstr>
      <vt:lpstr>Inclusive Scattering from Deuteron</vt:lpstr>
      <vt:lpstr>b1 Structure Function</vt:lpstr>
      <vt:lpstr>b1 Structure Function</vt:lpstr>
      <vt:lpstr>b1 Structure Function</vt:lpstr>
      <vt:lpstr>b1 Structure Function</vt:lpstr>
      <vt:lpstr>b1 Structure Function</vt:lpstr>
      <vt:lpstr>PowerPoint Presentation</vt:lpstr>
      <vt:lpstr>World Data</vt:lpstr>
      <vt:lpstr>First Data from HERMES</vt:lpstr>
      <vt:lpstr>First Data from HERMES</vt:lpstr>
      <vt:lpstr>First Data from HERMES</vt:lpstr>
      <vt:lpstr>First Data from HERMES</vt:lpstr>
      <vt:lpstr>First Data from HERMES</vt:lpstr>
      <vt:lpstr>Close-Kumano Sum Rule</vt:lpstr>
      <vt:lpstr>Jefferson Lab Experimental Set-up</vt:lpstr>
      <vt:lpstr>JLab</vt:lpstr>
      <vt:lpstr>JLab</vt:lpstr>
      <vt:lpstr>Hall C Configuration</vt:lpstr>
      <vt:lpstr>Hall C Beamline</vt:lpstr>
      <vt:lpstr>Polarized Target</vt:lpstr>
      <vt:lpstr>Polarized Target</vt:lpstr>
      <vt:lpstr>Tensor Polarization Optimization</vt:lpstr>
      <vt:lpstr>Tensor Polarization Measurement</vt:lpstr>
      <vt:lpstr>Polarization Cycle</vt:lpstr>
      <vt:lpstr>Polarization Cycle</vt:lpstr>
      <vt:lpstr>Kinematics </vt:lpstr>
      <vt:lpstr>HERMES Kinematics</vt:lpstr>
      <vt:lpstr>HERMES Kinematics</vt:lpstr>
      <vt:lpstr>HERMES Kinematics</vt:lpstr>
      <vt:lpstr>HERMES Kinematics</vt:lpstr>
      <vt:lpstr>HERMES Kinematics</vt:lpstr>
      <vt:lpstr>HERMES Kinematics</vt:lpstr>
      <vt:lpstr>HERMES Kinematics</vt:lpstr>
      <vt:lpstr>HERMES Kinematics</vt:lpstr>
      <vt:lpstr>HERMES Kinematics</vt:lpstr>
      <vt:lpstr>HERMES Kinematics</vt:lpstr>
      <vt:lpstr>HERMES Kinematics</vt:lpstr>
      <vt:lpstr>HERMES Kinematics</vt:lpstr>
      <vt:lpstr>HERMES Kinematics</vt:lpstr>
      <vt:lpstr>Addressing Systematics</vt:lpstr>
      <vt:lpstr>Systematic Contributions</vt:lpstr>
      <vt:lpstr>Projected Results</vt:lpstr>
      <vt:lpstr>Projected Results</vt:lpstr>
      <vt:lpstr>Summary</vt:lpstr>
      <vt:lpstr>Summary</vt:lpstr>
      <vt:lpstr>PowerPoint Presentation</vt:lpstr>
      <vt:lpstr>Back-Ups</vt:lpstr>
      <vt:lpstr>Kinematics </vt:lpstr>
      <vt:lpstr>Close-Kumano Sum Rule Calculations</vt:lpstr>
      <vt:lpstr>Polarization Without Hole-Burning</vt:lpstr>
      <vt:lpstr>Projected Results</vt:lpstr>
      <vt:lpstr>Projected Results</vt:lpstr>
      <vt:lpstr>Projected Results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Deuteron Polarized Tensor Structure Function b1 PAC 40 Defense</dc:title>
  <dc:creator>Elena Long</dc:creator>
  <cp:lastModifiedBy>Elena Long</cp:lastModifiedBy>
  <cp:revision>226</cp:revision>
  <dcterms:created xsi:type="dcterms:W3CDTF">2013-06-06T15:14:37Z</dcterms:created>
  <dcterms:modified xsi:type="dcterms:W3CDTF">2013-06-17T00:57:38Z</dcterms:modified>
</cp:coreProperties>
</file>