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1" r:id="rId1"/>
    <p:sldMasterId id="2147483745" r:id="rId2"/>
  </p:sldMasterIdLst>
  <p:notesMasterIdLst>
    <p:notesMasterId r:id="rId57"/>
  </p:notesMasterIdLst>
  <p:handoutMasterIdLst>
    <p:handoutMasterId r:id="rId58"/>
  </p:handoutMasterIdLst>
  <p:sldIdLst>
    <p:sldId id="628" r:id="rId3"/>
    <p:sldId id="913" r:id="rId4"/>
    <p:sldId id="898" r:id="rId5"/>
    <p:sldId id="959" r:id="rId6"/>
    <p:sldId id="873" r:id="rId7"/>
    <p:sldId id="931" r:id="rId8"/>
    <p:sldId id="932" r:id="rId9"/>
    <p:sldId id="933" r:id="rId10"/>
    <p:sldId id="904" r:id="rId11"/>
    <p:sldId id="961" r:id="rId12"/>
    <p:sldId id="905" r:id="rId13"/>
    <p:sldId id="906" r:id="rId14"/>
    <p:sldId id="907" r:id="rId15"/>
    <p:sldId id="891" r:id="rId16"/>
    <p:sldId id="944" r:id="rId17"/>
    <p:sldId id="934" r:id="rId18"/>
    <p:sldId id="882" r:id="rId19"/>
    <p:sldId id="966" r:id="rId20"/>
    <p:sldId id="980" r:id="rId21"/>
    <p:sldId id="981" r:id="rId22"/>
    <p:sldId id="936" r:id="rId23"/>
    <p:sldId id="880" r:id="rId24"/>
    <p:sldId id="895" r:id="rId25"/>
    <p:sldId id="973" r:id="rId26"/>
    <p:sldId id="940" r:id="rId27"/>
    <p:sldId id="983" r:id="rId28"/>
    <p:sldId id="919" r:id="rId29"/>
    <p:sldId id="920" r:id="rId30"/>
    <p:sldId id="921" r:id="rId31"/>
    <p:sldId id="922" r:id="rId32"/>
    <p:sldId id="917" r:id="rId33"/>
    <p:sldId id="872" r:id="rId34"/>
    <p:sldId id="865" r:id="rId35"/>
    <p:sldId id="982" r:id="rId36"/>
    <p:sldId id="950" r:id="rId37"/>
    <p:sldId id="952" r:id="rId38"/>
    <p:sldId id="909" r:id="rId39"/>
    <p:sldId id="939" r:id="rId40"/>
    <p:sldId id="991" r:id="rId41"/>
    <p:sldId id="992" r:id="rId42"/>
    <p:sldId id="997" r:id="rId43"/>
    <p:sldId id="993" r:id="rId44"/>
    <p:sldId id="994" r:id="rId45"/>
    <p:sldId id="995" r:id="rId46"/>
    <p:sldId id="996" r:id="rId47"/>
    <p:sldId id="984" r:id="rId48"/>
    <p:sldId id="911" r:id="rId49"/>
    <p:sldId id="926" r:id="rId50"/>
    <p:sldId id="969" r:id="rId51"/>
    <p:sldId id="988" r:id="rId52"/>
    <p:sldId id="971" r:id="rId53"/>
    <p:sldId id="975" r:id="rId54"/>
    <p:sldId id="955" r:id="rId55"/>
    <p:sldId id="954" r:id="rId56"/>
  </p:sldIdLst>
  <p:sldSz cx="11430000" cy="8686800"/>
  <p:notesSz cx="10058400" cy="7772400"/>
  <p:custDataLst>
    <p:tags r:id="rId59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halkboard" charset="0"/>
        <a:ea typeface="ＭＳ Ｐゴシック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halkboard" charset="0"/>
        <a:ea typeface="ＭＳ Ｐゴシック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halkboard" charset="0"/>
        <a:ea typeface="ＭＳ Ｐゴシック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halkboard" charset="0"/>
        <a:ea typeface="ＭＳ Ｐゴシック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halkboard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Chalkboard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Chalkboard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Chalkboard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Chalkboard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>
          <p15:clr>
            <a:srgbClr val="A4A3A4"/>
          </p15:clr>
        </p15:guide>
        <p15:guide id="2" pos="4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95C64"/>
    <a:srgbClr val="FFD567"/>
    <a:srgbClr val="0000FF"/>
    <a:srgbClr val="000000"/>
    <a:srgbClr val="068C06"/>
    <a:srgbClr val="FF22FF"/>
    <a:srgbClr val="BDB1DC"/>
    <a:srgbClr val="D0C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18" y="66"/>
      </p:cViewPr>
      <p:guideLst>
        <p:guide orient="horz" pos="4608"/>
        <p:guide pos="4376"/>
      </p:guideLst>
    </p:cSldViewPr>
  </p:slideViewPr>
  <p:outlineViewPr>
    <p:cViewPr>
      <p:scale>
        <a:sx n="100" d="100"/>
        <a:sy n="100" d="1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8"/>
    </p:cViewPr>
  </p:sorterViewPr>
  <p:notesViewPr>
    <p:cSldViewPr>
      <p:cViewPr varScale="1">
        <p:scale>
          <a:sx n="96" d="100"/>
          <a:sy n="96" d="100"/>
        </p:scale>
        <p:origin x="-96" y="-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15000" y="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3914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15000" y="73914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9D3D14-CAA5-4DA9-A93E-0F204E66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0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5013" y="777875"/>
            <a:ext cx="3505200" cy="266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535113" y="3700463"/>
            <a:ext cx="69961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18092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300" kern="1200">
        <a:solidFill>
          <a:srgbClr val="000000"/>
        </a:solidFill>
        <a:latin typeface="Times New Roman" pitchFamily="22" charset="0"/>
        <a:ea typeface="ＭＳ Ｐゴシック" pitchFamily="-112" charset="-128"/>
        <a:cs typeface="ＭＳ Ｐゴシック" pitchFamily="-112" charset="-128"/>
      </a:defRPr>
    </a:lvl1pPr>
    <a:lvl2pPr marL="37931725" indent="-37474525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300" kern="1200">
        <a:solidFill>
          <a:srgbClr val="000000"/>
        </a:solidFill>
        <a:latin typeface="Times New Roman" pitchFamily="22" charset="0"/>
        <a:ea typeface="ＭＳ Ｐゴシック" pitchFamily="22" charset="-128"/>
        <a:cs typeface="+mn-cs"/>
      </a:defRPr>
    </a:lvl2pPr>
    <a:lvl3pPr marL="1141413" indent="-227013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300" kern="1200">
        <a:solidFill>
          <a:srgbClr val="000000"/>
        </a:solidFill>
        <a:latin typeface="Times New Roman" pitchFamily="22" charset="0"/>
        <a:ea typeface="ＭＳ Ｐゴシック" pitchFamily="22" charset="-128"/>
        <a:cs typeface="+mn-cs"/>
      </a:defRPr>
    </a:lvl3pPr>
    <a:lvl4pPr marL="1598613" indent="-227013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300" kern="1200">
        <a:solidFill>
          <a:srgbClr val="000000"/>
        </a:solidFill>
        <a:latin typeface="Times New Roman" pitchFamily="22" charset="0"/>
        <a:ea typeface="ＭＳ Ｐゴシック" pitchFamily="22" charset="-128"/>
        <a:cs typeface="+mn-cs"/>
      </a:defRPr>
    </a:lvl4pPr>
    <a:lvl5pPr marL="2055813" indent="-227013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300" kern="1200">
        <a:solidFill>
          <a:srgbClr val="000000"/>
        </a:solidFill>
        <a:latin typeface="Times New Roman" pitchFamily="22" charset="0"/>
        <a:ea typeface="ＭＳ Ｐゴシック" pitchFamily="22" charset="-128"/>
        <a:cs typeface="+mn-cs"/>
      </a:defRPr>
    </a:lvl5pPr>
    <a:lvl6pPr marL="2285061" algn="l" defTabSz="457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073" algn="l" defTabSz="457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086" algn="l" defTabSz="457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098" algn="l" defTabSz="457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32138" y="588963"/>
            <a:ext cx="3795712" cy="288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19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92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97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85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259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851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121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63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594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894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57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32138" y="588963"/>
            <a:ext cx="3795712" cy="288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427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834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32138" y="588963"/>
            <a:ext cx="3795712" cy="288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399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230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358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54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474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156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006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629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31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42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867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32138" y="588963"/>
            <a:ext cx="3795712" cy="288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895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216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408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2285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2242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39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8699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71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97538" y="7381875"/>
            <a:ext cx="4359275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fld id="{2C108EF8-B8AF-49B1-9D05-CF9187107EA3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387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97538" y="7381875"/>
            <a:ext cx="4359275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fld id="{B0969644-46C8-4CB5-ADF5-839A4726537E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30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97538" y="7381875"/>
            <a:ext cx="4359275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fld id="{2C1699AC-B12E-4114-B9E5-2A626B037A39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380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97538" y="7381875"/>
            <a:ext cx="4359275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fld id="{9FC19B7C-84F4-4F8F-A7ED-1D1FD05EEC00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414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2976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8479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8276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2393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6030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0940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1500" y="582613"/>
            <a:ext cx="3835400" cy="2914650"/>
          </a:xfrm>
          <a:ln/>
        </p:spPr>
      </p:sp>
      <p:sp>
        <p:nvSpPr>
          <p:cNvPr id="107523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97538" y="7381875"/>
            <a:ext cx="4359275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fld id="{804E1D80-FAEB-40CC-85B7-37917B42B9AA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8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351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8898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06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49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36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423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24200" y="609600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06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2895600"/>
            <a:ext cx="97155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4922843"/>
            <a:ext cx="8001000" cy="2219325"/>
          </a:xfrm>
        </p:spPr>
        <p:txBody>
          <a:bodyPr/>
          <a:lstStyle>
            <a:lvl1pPr marL="0" indent="0" algn="ctr">
              <a:buFont typeface="Wingdings" pitchFamily="2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343E-65D1-40EC-87B1-AB4D4AA1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6FB0-DB18-4C9E-A29E-89DFFEBD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43875" y="771530"/>
            <a:ext cx="2428875" cy="6950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71530"/>
            <a:ext cx="7134225" cy="6950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D6C28-8CD9-4E32-93BC-EED84FC8B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DDB2-60A9-4667-A5E6-D907F865CAC3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FA51-6C61-44D2-9E89-CE47AC45A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888A-C52D-4883-A249-429335EE0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1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5581650"/>
            <a:ext cx="9715500" cy="17256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88" y="3681418"/>
            <a:ext cx="9715500" cy="19002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37" indent="0">
              <a:buNone/>
              <a:defRPr sz="1400"/>
            </a:lvl4pPr>
            <a:lvl5pPr marL="1828051" indent="0">
              <a:buNone/>
              <a:defRPr sz="1400"/>
            </a:lvl5pPr>
            <a:lvl6pPr marL="2285061" indent="0">
              <a:buNone/>
              <a:defRPr sz="1400"/>
            </a:lvl6pPr>
            <a:lvl7pPr marL="2742073" indent="0">
              <a:buNone/>
              <a:defRPr sz="1400"/>
            </a:lvl7pPr>
            <a:lvl8pPr marL="3199086" indent="0">
              <a:buNone/>
              <a:defRPr sz="1400"/>
            </a:lvl8pPr>
            <a:lvl9pPr marL="3656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8249-8047-4740-9417-0BDBF311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6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509841"/>
            <a:ext cx="4781550" cy="521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2509841"/>
            <a:ext cx="4781550" cy="521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4EDE9-F8D1-4455-90DC-CB3D53D35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4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7663"/>
            <a:ext cx="10287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44688"/>
            <a:ext cx="5049838" cy="809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37" indent="0">
              <a:buNone/>
              <a:defRPr sz="1600" b="1"/>
            </a:lvl4pPr>
            <a:lvl5pPr marL="1828051" indent="0">
              <a:buNone/>
              <a:defRPr sz="1600" b="1"/>
            </a:lvl5pPr>
            <a:lvl6pPr marL="2285061" indent="0">
              <a:buNone/>
              <a:defRPr sz="1600" b="1"/>
            </a:lvl6pPr>
            <a:lvl7pPr marL="2742073" indent="0">
              <a:buNone/>
              <a:defRPr sz="1600" b="1"/>
            </a:lvl7pPr>
            <a:lvl8pPr marL="3199086" indent="0">
              <a:buNone/>
              <a:defRPr sz="1600" b="1"/>
            </a:lvl8pPr>
            <a:lvl9pPr marL="36560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754318"/>
            <a:ext cx="5049838" cy="500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7075" y="1944688"/>
            <a:ext cx="5051425" cy="809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37" indent="0">
              <a:buNone/>
              <a:defRPr sz="1600" b="1"/>
            </a:lvl4pPr>
            <a:lvl5pPr marL="1828051" indent="0">
              <a:buNone/>
              <a:defRPr sz="1600" b="1"/>
            </a:lvl5pPr>
            <a:lvl6pPr marL="2285061" indent="0">
              <a:buNone/>
              <a:defRPr sz="1600" b="1"/>
            </a:lvl6pPr>
            <a:lvl7pPr marL="2742073" indent="0">
              <a:buNone/>
              <a:defRPr sz="1600" b="1"/>
            </a:lvl7pPr>
            <a:lvl8pPr marL="3199086" indent="0">
              <a:buNone/>
              <a:defRPr sz="1600" b="1"/>
            </a:lvl8pPr>
            <a:lvl9pPr marL="36560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7075" y="2754318"/>
            <a:ext cx="5051425" cy="500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55FD7-4A57-4680-849F-CB032325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2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F10BC-5A59-4B58-A5CB-97BC0C5A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9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9D132-65EF-4C9C-B41A-467C2AE4C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5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6075"/>
            <a:ext cx="3760788" cy="14716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4" y="346075"/>
            <a:ext cx="6389688" cy="741362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817688"/>
            <a:ext cx="3760788" cy="594201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300"/>
            </a:lvl2pPr>
            <a:lvl3pPr marL="914024" indent="0">
              <a:buNone/>
              <a:defRPr sz="1000"/>
            </a:lvl3pPr>
            <a:lvl4pPr marL="1371037" indent="0">
              <a:buNone/>
              <a:defRPr sz="900"/>
            </a:lvl4pPr>
            <a:lvl5pPr marL="1828051" indent="0">
              <a:buNone/>
              <a:defRPr sz="900"/>
            </a:lvl5pPr>
            <a:lvl6pPr marL="2285061" indent="0">
              <a:buNone/>
              <a:defRPr sz="900"/>
            </a:lvl6pPr>
            <a:lvl7pPr marL="2742073" indent="0">
              <a:buNone/>
              <a:defRPr sz="900"/>
            </a:lvl7pPr>
            <a:lvl8pPr marL="3199086" indent="0">
              <a:buNone/>
              <a:defRPr sz="900"/>
            </a:lvl8pPr>
            <a:lvl9pPr marL="36560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79C7-4536-4CC7-8B4B-8B6D2990D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7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963" y="6080128"/>
            <a:ext cx="6858000" cy="7191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39963" y="776291"/>
            <a:ext cx="6858000" cy="5211762"/>
          </a:xfrm>
        </p:spPr>
        <p:txBody>
          <a:bodyPr/>
          <a:lstStyle>
            <a:lvl1pPr marL="0" indent="0">
              <a:buNone/>
              <a:defRPr sz="31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37" indent="0">
              <a:buNone/>
              <a:defRPr sz="2000"/>
            </a:lvl4pPr>
            <a:lvl5pPr marL="1828051" indent="0">
              <a:buNone/>
              <a:defRPr sz="2000"/>
            </a:lvl5pPr>
            <a:lvl6pPr marL="2285061" indent="0">
              <a:buNone/>
              <a:defRPr sz="2000"/>
            </a:lvl6pPr>
            <a:lvl7pPr marL="2742073" indent="0">
              <a:buNone/>
              <a:defRPr sz="2000"/>
            </a:lvl7pPr>
            <a:lvl8pPr marL="3199086" indent="0">
              <a:buNone/>
              <a:defRPr sz="2000"/>
            </a:lvl8pPr>
            <a:lvl9pPr marL="365609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963" y="6799264"/>
            <a:ext cx="6858000" cy="1019175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300"/>
            </a:lvl2pPr>
            <a:lvl3pPr marL="914024" indent="0">
              <a:buNone/>
              <a:defRPr sz="1000"/>
            </a:lvl3pPr>
            <a:lvl4pPr marL="1371037" indent="0">
              <a:buNone/>
              <a:defRPr sz="900"/>
            </a:lvl4pPr>
            <a:lvl5pPr marL="1828051" indent="0">
              <a:buNone/>
              <a:defRPr sz="900"/>
            </a:lvl5pPr>
            <a:lvl6pPr marL="2285061" indent="0">
              <a:buNone/>
              <a:defRPr sz="900"/>
            </a:lvl6pPr>
            <a:lvl7pPr marL="2742073" indent="0">
              <a:buNone/>
              <a:defRPr sz="900"/>
            </a:lvl7pPr>
            <a:lvl8pPr marL="3199086" indent="0">
              <a:buNone/>
              <a:defRPr sz="900"/>
            </a:lvl8pPr>
            <a:lvl9pPr marL="36560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576B-71E8-4C75-BF7C-2352962CB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771525"/>
            <a:ext cx="9715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14901" tIns="57454" rIns="114901" bIns="574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2509838"/>
            <a:ext cx="97155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14901" tIns="57454" rIns="114901" bIns="57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0" y="7915275"/>
            <a:ext cx="2381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14901" tIns="57454" rIns="114901" bIns="57454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K. Slifer Crimea07</a:t>
            </a:r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50" y="7915275"/>
            <a:ext cx="36195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14901" tIns="57454" rIns="114901" bIns="57454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7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00" y="7915275"/>
            <a:ext cx="2381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14901" tIns="57454" rIns="114901" bIns="57454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F80F5F-AE2E-49C5-8E20-21D20C923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114776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4776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Verdana" pitchFamily="22" charset="0"/>
          <a:ea typeface="ＭＳ Ｐゴシック" pitchFamily="22" charset="-128"/>
          <a:cs typeface="ＭＳ Ｐゴシック" pitchFamily="22" charset="-128"/>
        </a:defRPr>
      </a:lvl2pPr>
      <a:lvl3pPr algn="ctr" defTabSz="114776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Verdana" pitchFamily="22" charset="0"/>
          <a:ea typeface="ＭＳ Ｐゴシック" pitchFamily="22" charset="-128"/>
          <a:cs typeface="ＭＳ Ｐゴシック" pitchFamily="22" charset="-128"/>
        </a:defRPr>
      </a:lvl3pPr>
      <a:lvl4pPr algn="ctr" defTabSz="114776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Verdana" pitchFamily="22" charset="0"/>
          <a:ea typeface="ＭＳ Ｐゴシック" pitchFamily="22" charset="-128"/>
          <a:cs typeface="ＭＳ Ｐゴシック" pitchFamily="22" charset="-128"/>
        </a:defRPr>
      </a:lvl4pPr>
      <a:lvl5pPr algn="ctr" defTabSz="114776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Verdana" pitchFamily="22" charset="0"/>
          <a:ea typeface="ＭＳ Ｐゴシック" pitchFamily="22" charset="-128"/>
          <a:cs typeface="ＭＳ Ｐゴシック" pitchFamily="22" charset="-128"/>
        </a:defRPr>
      </a:lvl5pPr>
      <a:lvl6pPr marL="457011" algn="ctr" defTabSz="114887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Verdana" pitchFamily="22" charset="0"/>
          <a:ea typeface="ＭＳ Ｐゴシック" pitchFamily="22" charset="-128"/>
          <a:cs typeface="ＭＳ Ｐゴシック" pitchFamily="22" charset="-128"/>
        </a:defRPr>
      </a:lvl6pPr>
      <a:lvl7pPr marL="914024" algn="ctr" defTabSz="114887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Verdana" pitchFamily="22" charset="0"/>
          <a:ea typeface="ＭＳ Ｐゴシック" pitchFamily="22" charset="-128"/>
          <a:cs typeface="ＭＳ Ｐゴシック" pitchFamily="22" charset="-128"/>
        </a:defRPr>
      </a:lvl7pPr>
      <a:lvl8pPr marL="1371037" algn="ctr" defTabSz="114887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Verdana" pitchFamily="22" charset="0"/>
          <a:ea typeface="ＭＳ Ｐゴシック" pitchFamily="22" charset="-128"/>
          <a:cs typeface="ＭＳ Ｐゴシック" pitchFamily="22" charset="-128"/>
        </a:defRPr>
      </a:lvl8pPr>
      <a:lvl9pPr marL="1828051" algn="ctr" defTabSz="114887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Verdana" pitchFamily="22" charset="0"/>
          <a:ea typeface="ＭＳ Ｐゴシック" pitchFamily="22" charset="-128"/>
          <a:cs typeface="ＭＳ Ｐゴシック" pitchFamily="22" charset="-128"/>
        </a:defRPr>
      </a:lvl9pPr>
    </p:titleStyle>
    <p:bodyStyle>
      <a:lvl1pPr marL="430213" indent="-430213" algn="l" defTabSz="1147763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anose="05000000000000000000" pitchFamily="2" charset="2"/>
        <a:buChar char="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931863" indent="-357188" algn="l" defTabSz="1147763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anose="05000000000000000000" pitchFamily="2" charset="2"/>
        <a:buChar char=""/>
        <a:defRPr sz="3500">
          <a:solidFill>
            <a:schemeClr val="tx1"/>
          </a:solidFill>
          <a:latin typeface="+mn-lt"/>
          <a:ea typeface="+mn-ea"/>
        </a:defRPr>
      </a:lvl2pPr>
      <a:lvl3pPr marL="1435100" indent="-285750" algn="l" defTabSz="1147763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anose="05000000000000000000" pitchFamily="2" charset="2"/>
        <a:buChar char=""/>
        <a:defRPr sz="3000">
          <a:solidFill>
            <a:schemeClr val="tx1"/>
          </a:solidFill>
          <a:latin typeface="+mn-lt"/>
          <a:ea typeface="+mn-ea"/>
        </a:defRPr>
      </a:lvl3pPr>
      <a:lvl4pPr marL="2009775" indent="-285750" algn="l" defTabSz="1147763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anose="05000000000000000000" pitchFamily="2" charset="2"/>
        <a:buChar char=""/>
        <a:defRPr sz="2500">
          <a:solidFill>
            <a:schemeClr val="tx1"/>
          </a:solidFill>
          <a:latin typeface="+mn-lt"/>
          <a:ea typeface="+mn-ea"/>
        </a:defRPr>
      </a:lvl4pPr>
      <a:lvl5pPr marL="2584450" indent="-285750" algn="l" defTabSz="1147763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anose="05000000000000000000" pitchFamily="2" charset="2"/>
        <a:buChar char=""/>
        <a:defRPr sz="2500">
          <a:solidFill>
            <a:schemeClr val="tx1"/>
          </a:solidFill>
          <a:latin typeface="+mn-lt"/>
          <a:ea typeface="+mn-ea"/>
        </a:defRPr>
      </a:lvl5pPr>
      <a:lvl6pPr marL="3041987" indent="-287221" algn="l" defTabSz="1148878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2" charset="2"/>
        <a:buChar char=""/>
        <a:defRPr sz="2500">
          <a:solidFill>
            <a:schemeClr val="tx1"/>
          </a:solidFill>
          <a:latin typeface="+mn-lt"/>
          <a:ea typeface="+mn-ea"/>
        </a:defRPr>
      </a:lvl6pPr>
      <a:lvl7pPr marL="3499000" indent="-287221" algn="l" defTabSz="1148878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2" charset="2"/>
        <a:buChar char=""/>
        <a:defRPr sz="2500">
          <a:solidFill>
            <a:schemeClr val="tx1"/>
          </a:solidFill>
          <a:latin typeface="+mn-lt"/>
          <a:ea typeface="+mn-ea"/>
        </a:defRPr>
      </a:lvl7pPr>
      <a:lvl8pPr marL="3956013" indent="-287221" algn="l" defTabSz="1148878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2" charset="2"/>
        <a:buChar char=""/>
        <a:defRPr sz="2500">
          <a:solidFill>
            <a:schemeClr val="tx1"/>
          </a:solidFill>
          <a:latin typeface="+mn-lt"/>
          <a:ea typeface="+mn-ea"/>
        </a:defRPr>
      </a:lvl8pPr>
      <a:lvl9pPr marL="4413026" indent="-287221" algn="l" defTabSz="1148878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2" charset="2"/>
        <a:buChar char="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7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3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9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347663"/>
            <a:ext cx="1028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901" tIns="57454" rIns="114901" bIns="574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2027238"/>
            <a:ext cx="10287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901" tIns="57454" rIns="114901" bIns="57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8051800"/>
            <a:ext cx="2667000" cy="461963"/>
          </a:xfrm>
          <a:prstGeom prst="rect">
            <a:avLst/>
          </a:prstGeom>
        </p:spPr>
        <p:txBody>
          <a:bodyPr vert="horz" wrap="square" lIns="114901" tIns="57454" rIns="114901" bIns="57454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017ED9-4E85-4B9A-B47C-E43248216514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8051800"/>
            <a:ext cx="3619500" cy="461963"/>
          </a:xfrm>
          <a:prstGeom prst="rect">
            <a:avLst/>
          </a:prstGeom>
        </p:spPr>
        <p:txBody>
          <a:bodyPr vert="horz" wrap="square" lIns="114901" tIns="57454" rIns="114901" bIns="57454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8051800"/>
            <a:ext cx="2667000" cy="461963"/>
          </a:xfrm>
          <a:prstGeom prst="rect">
            <a:avLst/>
          </a:prstGeom>
        </p:spPr>
        <p:txBody>
          <a:bodyPr vert="horz" wrap="square" lIns="114901" tIns="57454" rIns="114901" bIns="57454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3B828D-0A57-4D2E-8514-C0BDC8054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573088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7308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57308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57308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57308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57308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57308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57308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573088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430213" indent="-430213" algn="l" defTabSz="5730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33450" indent="-358775" algn="l" defTabSz="5730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435100" indent="-285750" algn="l" defTabSz="5730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009775" indent="-285750" algn="l" defTabSz="5730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584450" indent="-285750" algn="l" defTabSz="5730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159806" indent="-287255" algn="l" defTabSz="57451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316" indent="-287255" algn="l" defTabSz="57451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826" indent="-287255" algn="l" defTabSz="57451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336" indent="-287255" algn="l" defTabSz="57451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10" algn="l" defTabSz="5745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20" algn="l" defTabSz="5745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31" algn="l" defTabSz="5745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39" algn="l" defTabSz="5745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51" algn="l" defTabSz="5745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60" algn="l" defTabSz="5745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72" algn="l" defTabSz="5745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81" algn="l" defTabSz="5745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814388"/>
            <a:ext cx="10553700" cy="2667000"/>
          </a:xfrm>
          <a:solidFill>
            <a:schemeClr val="tx1"/>
          </a:solidFill>
          <a:ln>
            <a:solidFill>
              <a:schemeClr val="bg2"/>
            </a:solidFill>
          </a:ln>
          <a:effectLst>
            <a:outerShdw blurRad="50800" dist="368299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000000"/>
                </a:solidFill>
                <a:latin typeface="Papyrus" panose="03070502060502030205" pitchFamily="66" charset="0"/>
              </a:rPr>
              <a:t>The Deuteron Polarized </a:t>
            </a:r>
            <a:br>
              <a:rPr lang="en-US" sz="5400" smtClean="0">
                <a:solidFill>
                  <a:srgbClr val="000000"/>
                </a:solidFill>
                <a:latin typeface="Papyrus" panose="03070502060502030205" pitchFamily="66" charset="0"/>
              </a:rPr>
            </a:br>
            <a:r>
              <a:rPr lang="en-US" sz="5400" smtClean="0">
                <a:solidFill>
                  <a:srgbClr val="000000"/>
                </a:solidFill>
                <a:latin typeface="Papyrus" panose="03070502060502030205" pitchFamily="66" charset="0"/>
              </a:rPr>
              <a:t>     ensor Structure Function b</a:t>
            </a:r>
            <a:r>
              <a:rPr lang="en-US" sz="5400" baseline="-25000" smtClean="0">
                <a:solidFill>
                  <a:srgbClr val="000000"/>
                </a:solidFill>
                <a:latin typeface="Papyrus" panose="03070502060502030205" pitchFamily="66" charset="0"/>
              </a:rPr>
              <a:t>1</a:t>
            </a:r>
            <a:r>
              <a:rPr lang="en-US" sz="5400" smtClean="0">
                <a:solidFill>
                  <a:srgbClr val="000000"/>
                </a:solidFill>
                <a:latin typeface="Papyrus" panose="03070502060502030205" pitchFamily="66" charset="0"/>
              </a:rPr>
              <a:t/>
            </a:r>
            <a:br>
              <a:rPr lang="en-US" sz="5400" smtClean="0">
                <a:solidFill>
                  <a:srgbClr val="000000"/>
                </a:solidFill>
                <a:latin typeface="Papyrus" panose="03070502060502030205" pitchFamily="66" charset="0"/>
              </a:rPr>
            </a:br>
            <a:r>
              <a:rPr lang="en-US" sz="2800" smtClean="0">
                <a:solidFill>
                  <a:srgbClr val="000000"/>
                </a:solidFill>
                <a:latin typeface="Papyrus" panose="03070502060502030205" pitchFamily="66" charset="0"/>
                <a:ea typeface="Times" panose="02020603050405020304" pitchFamily="18" charset="0"/>
              </a:rPr>
              <a:t>PAC 38 Defense</a:t>
            </a:r>
            <a:r>
              <a:rPr lang="en-US" sz="4000" smtClean="0">
                <a:latin typeface="Papyrus" panose="03070502060502030205" pitchFamily="66" charset="0"/>
                <a:ea typeface="Times" panose="02020603050405020304" pitchFamily="18" charset="0"/>
              </a:rPr>
              <a:t/>
            </a:r>
            <a:br>
              <a:rPr lang="en-US" sz="4000" smtClean="0">
                <a:latin typeface="Papyrus" panose="03070502060502030205" pitchFamily="66" charset="0"/>
                <a:ea typeface="Times" panose="02020603050405020304" pitchFamily="18" charset="0"/>
              </a:rPr>
            </a:br>
            <a:endParaRPr lang="en-US" sz="4000" b="1" baseline="300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5123" name="Picture 5" descr="tensor.jpg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583">
            <a:off x="850900" y="1844675"/>
            <a:ext cx="10048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Oval 23"/>
          <p:cNvSpPr>
            <a:spLocks noChangeAspect="1"/>
          </p:cNvSpPr>
          <p:nvPr/>
        </p:nvSpPr>
        <p:spPr bwMode="auto">
          <a:xfrm>
            <a:off x="7543800" y="5029200"/>
            <a:ext cx="260350" cy="5619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2081213" y="4813300"/>
            <a:ext cx="7596187" cy="2662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68299" dir="2700000" rotWithShape="0">
              <a:srgbClr val="808080">
                <a:alpha val="42999"/>
              </a:srgbClr>
            </a:outerShdw>
          </a:effectLst>
        </p:spPr>
        <p:txBody>
          <a:bodyPr wrap="none" lIns="91401" tIns="45702" rIns="91401" bIns="4570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3100" u="sng" smtClean="0">
                <a:latin typeface="Papyrus" panose="03070502060502030205" pitchFamily="66" charset="0"/>
                <a:ea typeface="Times" panose="02020603050405020304" pitchFamily="18" charset="0"/>
              </a:rPr>
              <a:t>PR12-11-110 Spokespeople</a:t>
            </a:r>
          </a:p>
          <a:p>
            <a:pPr algn="ctr">
              <a:defRPr/>
            </a:pPr>
            <a:endParaRPr lang="en-US" sz="2400" smtClean="0">
              <a:latin typeface="Papyrus" panose="03070502060502030205" pitchFamily="66" charset="0"/>
              <a:ea typeface="Times" panose="02020603050405020304" pitchFamily="18" charset="0"/>
            </a:endParaRPr>
          </a:p>
          <a:p>
            <a:pPr algn="ctr">
              <a:defRPr/>
            </a:pPr>
            <a:r>
              <a:rPr lang="en-US" sz="2800" smtClean="0">
                <a:latin typeface="Papyrus" panose="03070502060502030205" pitchFamily="66" charset="0"/>
                <a:ea typeface="Times" panose="02020603050405020304" pitchFamily="18" charset="0"/>
              </a:rPr>
              <a:t>Jian-Ping Chen,       Narbe Kalantarians</a:t>
            </a:r>
          </a:p>
          <a:p>
            <a:pPr algn="ctr">
              <a:defRPr/>
            </a:pPr>
            <a:r>
              <a:rPr lang="en-US" sz="2800" smtClean="0">
                <a:latin typeface="Papyrus" panose="03070502060502030205" pitchFamily="66" charset="0"/>
                <a:ea typeface="Times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800" smtClean="0">
                <a:latin typeface="Papyrus" panose="03070502060502030205" pitchFamily="66" charset="0"/>
                <a:ea typeface="Times" panose="02020603050405020304" pitchFamily="18" charset="0"/>
              </a:rPr>
              <a:t>Oscar Rondon,   Patricia Solvignon,  Karl Slifer</a:t>
            </a:r>
          </a:p>
          <a:p>
            <a:pPr algn="ctr">
              <a:defRPr/>
            </a:pPr>
            <a:endParaRPr lang="en-US" sz="2800" smtClean="0">
              <a:latin typeface="Papyrus" panose="03070502060502030205" pitchFamily="66" charset="0"/>
              <a:ea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Screen shot 2011-08-19 at 10.4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4394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1430000" cy="1025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lIns="114901" tIns="57454" rIns="114901" bIns="57454" anchor="ctr"/>
          <a:lstStyle>
            <a:lvl1pPr defTabSz="114776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114776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5500" smtClean="0">
                <a:solidFill>
                  <a:schemeClr val="tx2"/>
                </a:solidFill>
                <a:latin typeface="Papyrus" panose="03070502060502030205" pitchFamily="66" charset="0"/>
              </a:rPr>
              <a:t> b</a:t>
            </a:r>
            <a:r>
              <a:rPr lang="en-US" sz="5500" baseline="-25000" smtClean="0">
                <a:solidFill>
                  <a:schemeClr val="tx2"/>
                </a:solidFill>
                <a:latin typeface="Papyrus" panose="03070502060502030205" pitchFamily="66" charset="0"/>
              </a:rPr>
              <a:t>1 </a:t>
            </a:r>
            <a:r>
              <a:rPr lang="en-US" sz="5500" smtClean="0">
                <a:solidFill>
                  <a:schemeClr val="tx2"/>
                </a:solidFill>
                <a:latin typeface="Papyrus" panose="03070502060502030205" pitchFamily="66" charset="0"/>
              </a:rPr>
              <a:t>Structure Function</a:t>
            </a:r>
            <a:endParaRPr lang="en-US" sz="5500" baseline="-25000" smtClean="0">
              <a:solidFill>
                <a:schemeClr val="tx2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10255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mtClean="0">
                <a:latin typeface="Papyrus" panose="03070502060502030205" pitchFamily="66" charset="0"/>
              </a:rPr>
              <a:t>Inclusive Scattering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11430000" cy="1025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lIns="114901" tIns="57454" rIns="114901" bIns="57454" anchor="ctr"/>
          <a:lstStyle>
            <a:lvl1pPr defTabSz="114776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114776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5500" smtClean="0">
                <a:solidFill>
                  <a:schemeClr val="tx2"/>
                </a:solidFill>
                <a:latin typeface="Papyrus" panose="03070502060502030205" pitchFamily="66" charset="0"/>
              </a:rPr>
              <a:t> b</a:t>
            </a:r>
            <a:r>
              <a:rPr lang="en-US" sz="5500" baseline="-25000" smtClean="0">
                <a:solidFill>
                  <a:schemeClr val="tx2"/>
                </a:solidFill>
                <a:latin typeface="Papyrus" panose="03070502060502030205" pitchFamily="66" charset="0"/>
              </a:rPr>
              <a:t>1 </a:t>
            </a:r>
            <a:r>
              <a:rPr lang="en-US" sz="5500" smtClean="0">
                <a:solidFill>
                  <a:schemeClr val="tx2"/>
                </a:solidFill>
                <a:latin typeface="Papyrus" panose="03070502060502030205" pitchFamily="66" charset="0"/>
              </a:rPr>
              <a:t>Structure Function</a:t>
            </a:r>
            <a:endParaRPr lang="en-US" sz="5500" baseline="-25000" smtClean="0">
              <a:solidFill>
                <a:schemeClr val="tx2"/>
              </a:solidFill>
              <a:latin typeface="Papyrus" panose="03070502060502030205" pitchFamily="66" charset="0"/>
            </a:endParaRPr>
          </a:p>
        </p:txBody>
      </p:sp>
      <p:pic>
        <p:nvPicPr>
          <p:cNvPr id="25604" name="Picture 10" descr="Screen shot 2011-08-19 at 10.4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4394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33400" y="2330450"/>
            <a:ext cx="10496550" cy="165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q</a:t>
            </a:r>
            <a:r>
              <a:rPr lang="en-US" baseline="30000"/>
              <a:t>0</a:t>
            </a:r>
            <a:r>
              <a:rPr lang="en-US"/>
              <a:t> : Probability to scatter from a quark (any flavor) carrying momentum fraction x while</a:t>
            </a:r>
          </a:p>
          <a:p>
            <a:r>
              <a:rPr lang="en-US"/>
              <a:t>	the </a:t>
            </a:r>
            <a:r>
              <a:rPr lang="en-US" i="1"/>
              <a:t>Deuteron </a:t>
            </a:r>
            <a:r>
              <a:rPr lang="en-US"/>
              <a:t>is in state m=0</a:t>
            </a:r>
          </a:p>
          <a:p>
            <a:endParaRPr lang="en-US"/>
          </a:p>
          <a:p>
            <a:r>
              <a:rPr lang="en-US"/>
              <a:t>q</a:t>
            </a:r>
            <a:r>
              <a:rPr lang="en-US" baseline="30000"/>
              <a:t>1</a:t>
            </a:r>
            <a:r>
              <a:rPr lang="en-US"/>
              <a:t> : Probability to scatter from a quark (any flavor) carrying momentum fraction x while</a:t>
            </a:r>
          </a:p>
          <a:p>
            <a:r>
              <a:rPr lang="en-US"/>
              <a:t>	the </a:t>
            </a:r>
            <a:r>
              <a:rPr lang="en-US" i="1"/>
              <a:t>Deuteron </a:t>
            </a:r>
            <a:r>
              <a:rPr lang="en-US"/>
              <a:t>is in state |m|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Screen shot 2011-08-19 at 10.4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4394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533400" y="2330450"/>
            <a:ext cx="10496550" cy="165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7F7F7F"/>
                </a:solidFill>
              </a:rPr>
              <a:t>q</a:t>
            </a:r>
            <a:r>
              <a:rPr lang="en-US" baseline="30000">
                <a:solidFill>
                  <a:srgbClr val="7F7F7F"/>
                </a:solidFill>
              </a:rPr>
              <a:t>0</a:t>
            </a:r>
            <a:r>
              <a:rPr lang="en-US">
                <a:solidFill>
                  <a:srgbClr val="7F7F7F"/>
                </a:solidFill>
              </a:rPr>
              <a:t> : Probability to scatter from a quark (any flavor) carrying momentum fraction x while</a:t>
            </a:r>
          </a:p>
          <a:p>
            <a:r>
              <a:rPr lang="en-US">
                <a:solidFill>
                  <a:srgbClr val="7F7F7F"/>
                </a:solidFill>
              </a:rPr>
              <a:t>	the </a:t>
            </a:r>
            <a:r>
              <a:rPr lang="en-US" i="1">
                <a:solidFill>
                  <a:srgbClr val="7F7F7F"/>
                </a:solidFill>
              </a:rPr>
              <a:t>Deuteron </a:t>
            </a:r>
            <a:r>
              <a:rPr lang="en-US">
                <a:solidFill>
                  <a:srgbClr val="7F7F7F"/>
                </a:solidFill>
              </a:rPr>
              <a:t>is in state m=0</a:t>
            </a:r>
          </a:p>
          <a:p>
            <a:endParaRPr lang="en-US">
              <a:solidFill>
                <a:srgbClr val="7F7F7F"/>
              </a:solidFill>
            </a:endParaRPr>
          </a:p>
          <a:p>
            <a:r>
              <a:rPr lang="en-US">
                <a:solidFill>
                  <a:srgbClr val="7F7F7F"/>
                </a:solidFill>
              </a:rPr>
              <a:t>q</a:t>
            </a:r>
            <a:r>
              <a:rPr lang="en-US" baseline="30000">
                <a:solidFill>
                  <a:srgbClr val="7F7F7F"/>
                </a:solidFill>
              </a:rPr>
              <a:t>1</a:t>
            </a:r>
            <a:r>
              <a:rPr lang="en-US">
                <a:solidFill>
                  <a:srgbClr val="7F7F7F"/>
                </a:solidFill>
              </a:rPr>
              <a:t> : Probability to scatter from a quark (any flavor) carrying momentum fraction x while</a:t>
            </a:r>
          </a:p>
          <a:p>
            <a:r>
              <a:rPr lang="en-US">
                <a:solidFill>
                  <a:srgbClr val="7F7F7F"/>
                </a:solidFill>
              </a:rPr>
              <a:t>	the </a:t>
            </a:r>
            <a:r>
              <a:rPr lang="en-US" i="1">
                <a:solidFill>
                  <a:srgbClr val="7F7F7F"/>
                </a:solidFill>
              </a:rPr>
              <a:t>Deuteron </a:t>
            </a:r>
            <a:r>
              <a:rPr lang="en-US">
                <a:solidFill>
                  <a:srgbClr val="7F7F7F"/>
                </a:solidFill>
              </a:rPr>
              <a:t>is in state |m| = 1</a:t>
            </a:r>
          </a:p>
        </p:txBody>
      </p:sp>
      <p:pic>
        <p:nvPicPr>
          <p:cNvPr id="27652" name="Picture 5" descr="pic-v10-st16-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1981200" y="4191000"/>
            <a:ext cx="25066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pic-v10-st16-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4"/>
          <a:stretch>
            <a:fillRect/>
          </a:stretch>
        </p:blipFill>
        <p:spPr bwMode="auto">
          <a:xfrm>
            <a:off x="6781800" y="4191000"/>
            <a:ext cx="23701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11430000" cy="1025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lIns="114901" tIns="57454" rIns="114901" bIns="57454" anchor="ctr"/>
          <a:lstStyle>
            <a:lvl1pPr defTabSz="114776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114776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5500" smtClean="0">
                <a:solidFill>
                  <a:schemeClr val="tx2"/>
                </a:solidFill>
                <a:latin typeface="Papyrus" panose="03070502060502030205" pitchFamily="66" charset="0"/>
              </a:rPr>
              <a:t> b</a:t>
            </a:r>
            <a:r>
              <a:rPr lang="en-US" sz="5500" baseline="-25000" smtClean="0">
                <a:solidFill>
                  <a:schemeClr val="tx2"/>
                </a:solidFill>
                <a:latin typeface="Papyrus" panose="03070502060502030205" pitchFamily="66" charset="0"/>
              </a:rPr>
              <a:t>1 </a:t>
            </a:r>
            <a:r>
              <a:rPr lang="en-US" sz="5500" smtClean="0">
                <a:solidFill>
                  <a:schemeClr val="tx2"/>
                </a:solidFill>
                <a:latin typeface="Papyrus" panose="03070502060502030205" pitchFamily="66" charset="0"/>
              </a:rPr>
              <a:t>Structure Function</a:t>
            </a:r>
            <a:endParaRPr lang="en-US" sz="5500" baseline="-25000" smtClean="0">
              <a:solidFill>
                <a:schemeClr val="tx2"/>
              </a:solidFill>
              <a:latin typeface="Papyrus" panose="03070502060502030205" pitchFamily="66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029200" y="5181600"/>
            <a:ext cx="1219200" cy="228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Screen shot 2011-08-19 at 10.4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4394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533400" y="2330450"/>
            <a:ext cx="10496550" cy="165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7F7F7F"/>
                </a:solidFill>
              </a:rPr>
              <a:t>q</a:t>
            </a:r>
            <a:r>
              <a:rPr lang="en-US" baseline="30000">
                <a:solidFill>
                  <a:srgbClr val="7F7F7F"/>
                </a:solidFill>
              </a:rPr>
              <a:t>0</a:t>
            </a:r>
            <a:r>
              <a:rPr lang="en-US">
                <a:solidFill>
                  <a:srgbClr val="7F7F7F"/>
                </a:solidFill>
              </a:rPr>
              <a:t> : Probability to scatter from a quark (any flavor) carrying momentum fraction x while</a:t>
            </a:r>
          </a:p>
          <a:p>
            <a:r>
              <a:rPr lang="en-US">
                <a:solidFill>
                  <a:srgbClr val="7F7F7F"/>
                </a:solidFill>
              </a:rPr>
              <a:t>	the </a:t>
            </a:r>
            <a:r>
              <a:rPr lang="en-US" i="1">
                <a:solidFill>
                  <a:srgbClr val="7F7F7F"/>
                </a:solidFill>
              </a:rPr>
              <a:t>Deuteron </a:t>
            </a:r>
            <a:r>
              <a:rPr lang="en-US">
                <a:solidFill>
                  <a:srgbClr val="7F7F7F"/>
                </a:solidFill>
              </a:rPr>
              <a:t>is in state m=0</a:t>
            </a:r>
          </a:p>
          <a:p>
            <a:endParaRPr lang="en-US">
              <a:solidFill>
                <a:srgbClr val="7F7F7F"/>
              </a:solidFill>
            </a:endParaRPr>
          </a:p>
          <a:p>
            <a:r>
              <a:rPr lang="en-US">
                <a:solidFill>
                  <a:srgbClr val="7F7F7F"/>
                </a:solidFill>
              </a:rPr>
              <a:t>q</a:t>
            </a:r>
            <a:r>
              <a:rPr lang="en-US" baseline="30000">
                <a:solidFill>
                  <a:srgbClr val="7F7F7F"/>
                </a:solidFill>
              </a:rPr>
              <a:t>1</a:t>
            </a:r>
            <a:r>
              <a:rPr lang="en-US">
                <a:solidFill>
                  <a:srgbClr val="7F7F7F"/>
                </a:solidFill>
              </a:rPr>
              <a:t> : Probability to scatter from a quark (any flavor) carrying momentum fraction x while</a:t>
            </a:r>
          </a:p>
          <a:p>
            <a:r>
              <a:rPr lang="en-US">
                <a:solidFill>
                  <a:srgbClr val="7F7F7F"/>
                </a:solidFill>
              </a:rPr>
              <a:t>	the </a:t>
            </a:r>
            <a:r>
              <a:rPr lang="en-US" i="1">
                <a:solidFill>
                  <a:srgbClr val="7F7F7F"/>
                </a:solidFill>
              </a:rPr>
              <a:t>Deuteron </a:t>
            </a:r>
            <a:r>
              <a:rPr lang="en-US">
                <a:solidFill>
                  <a:srgbClr val="7F7F7F"/>
                </a:solidFill>
              </a:rPr>
              <a:t>is in state |m| = 1</a:t>
            </a:r>
          </a:p>
        </p:txBody>
      </p:sp>
      <p:pic>
        <p:nvPicPr>
          <p:cNvPr id="29700" name="Picture 5" descr="pic-v10-st16-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1981200" y="4191000"/>
            <a:ext cx="25066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pic-v10-st16-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4"/>
          <a:stretch>
            <a:fillRect/>
          </a:stretch>
        </p:blipFill>
        <p:spPr bwMode="auto">
          <a:xfrm>
            <a:off x="6781800" y="4191000"/>
            <a:ext cx="23701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8"/>
          <p:cNvSpPr txBox="1">
            <a:spLocks noChangeArrowheads="1"/>
          </p:cNvSpPr>
          <p:nvPr/>
        </p:nvSpPr>
        <p:spPr bwMode="auto">
          <a:xfrm>
            <a:off x="762000" y="6902450"/>
            <a:ext cx="98282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u="sng"/>
              <a:t>Nice mix of nuclear and quark physics</a:t>
            </a:r>
          </a:p>
          <a:p>
            <a:pPr algn="ctr"/>
            <a:endParaRPr lang="en-US"/>
          </a:p>
          <a:p>
            <a:pPr algn="ctr"/>
            <a:r>
              <a:rPr lang="en-US"/>
              <a:t>measured in DIS (so probing quarks), but depends solely on the deuteron spin state</a:t>
            </a:r>
          </a:p>
          <a:p>
            <a:pPr algn="ctr"/>
            <a:endParaRPr lang="en-US"/>
          </a:p>
          <a:p>
            <a:pPr algn="ctr"/>
            <a:r>
              <a:rPr lang="en-US" sz="2400">
                <a:solidFill>
                  <a:srgbClr val="FF0000"/>
                </a:solidFill>
              </a:rPr>
              <a:t>Investigate nuclear effects at the level of partons!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11430000" cy="1025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lIns="114901" tIns="57454" rIns="114901" bIns="57454" anchor="ctr"/>
          <a:lstStyle>
            <a:lvl1pPr defTabSz="114776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114776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5500" smtClean="0">
                <a:solidFill>
                  <a:schemeClr val="tx2"/>
                </a:solidFill>
                <a:latin typeface="Papyrus" panose="03070502060502030205" pitchFamily="66" charset="0"/>
              </a:rPr>
              <a:t> b</a:t>
            </a:r>
            <a:r>
              <a:rPr lang="en-US" sz="5500" baseline="-25000" smtClean="0">
                <a:solidFill>
                  <a:schemeClr val="tx2"/>
                </a:solidFill>
                <a:latin typeface="Papyrus" panose="03070502060502030205" pitchFamily="66" charset="0"/>
              </a:rPr>
              <a:t>1 </a:t>
            </a:r>
            <a:r>
              <a:rPr lang="en-US" sz="5500" smtClean="0">
                <a:solidFill>
                  <a:schemeClr val="tx2"/>
                </a:solidFill>
                <a:latin typeface="Papyrus" panose="03070502060502030205" pitchFamily="66" charset="0"/>
              </a:rPr>
              <a:t>Structure Function</a:t>
            </a:r>
            <a:endParaRPr lang="en-US" sz="5500" baseline="-25000" smtClean="0">
              <a:solidFill>
                <a:schemeClr val="tx2"/>
              </a:solidFill>
              <a:latin typeface="Papyrus" panose="03070502060502030205" pitchFamily="66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029200" y="5181600"/>
            <a:ext cx="1219200" cy="228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10255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mtClean="0">
                <a:latin typeface="Papyrus" panose="03070502060502030205" pitchFamily="66" charset="0"/>
              </a:rPr>
              <a:t>b</a:t>
            </a:r>
            <a:r>
              <a:rPr lang="en-US" baseline="-25000" smtClean="0">
                <a:latin typeface="Papyrus" panose="03070502060502030205" pitchFamily="66" charset="0"/>
              </a:rPr>
              <a:t>1</a:t>
            </a:r>
            <a:r>
              <a:rPr lang="en-US" smtClean="0">
                <a:latin typeface="Papyrus" panose="03070502060502030205" pitchFamily="66" charset="0"/>
              </a:rPr>
              <a:t> Structure Function</a:t>
            </a:r>
          </a:p>
        </p:txBody>
      </p:sp>
      <p:sp>
        <p:nvSpPr>
          <p:cNvPr id="31747" name="TextBox 36"/>
          <p:cNvSpPr txBox="1">
            <a:spLocks noChangeArrowheads="1"/>
          </p:cNvSpPr>
          <p:nvPr/>
        </p:nvSpPr>
        <p:spPr bwMode="auto">
          <a:xfrm>
            <a:off x="1524000" y="1524000"/>
            <a:ext cx="751998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 sz="2800" baseline="-25000"/>
          </a:p>
          <a:p>
            <a:r>
              <a:rPr lang="en-US" sz="2800"/>
              <a:t>b</a:t>
            </a:r>
            <a:r>
              <a:rPr lang="en-US" sz="2800" baseline="-25000"/>
              <a:t>1</a:t>
            </a:r>
            <a:r>
              <a:rPr lang="en-US" sz="2800"/>
              <a:t> vanishes in the absence of nuclear effects</a:t>
            </a:r>
            <a:r>
              <a:rPr lang="en-US" sz="2800" baseline="-25000"/>
              <a:t>  </a:t>
            </a:r>
            <a:endParaRPr lang="en-US" sz="2800" baseline="-25000">
              <a:solidFill>
                <a:srgbClr val="0A0AFF"/>
              </a:solidFill>
            </a:endParaRPr>
          </a:p>
        </p:txBody>
      </p:sp>
      <p:grpSp>
        <p:nvGrpSpPr>
          <p:cNvPr id="31748" name="Group 10"/>
          <p:cNvGrpSpPr>
            <a:grpSpLocks/>
          </p:cNvGrpSpPr>
          <p:nvPr/>
        </p:nvGrpSpPr>
        <p:grpSpPr bwMode="auto">
          <a:xfrm>
            <a:off x="2590800" y="3298825"/>
            <a:ext cx="5638800" cy="1371600"/>
            <a:chOff x="2590800" y="6248400"/>
            <a:chExt cx="5638800" cy="1371600"/>
          </a:xfrm>
        </p:grpSpPr>
        <p:sp>
          <p:nvSpPr>
            <p:cNvPr id="31756" name="Oval 3"/>
            <p:cNvSpPr>
              <a:spLocks noChangeArrowheads="1"/>
            </p:cNvSpPr>
            <p:nvPr/>
          </p:nvSpPr>
          <p:spPr bwMode="auto">
            <a:xfrm>
              <a:off x="6003925" y="6553200"/>
              <a:ext cx="777875" cy="7635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31757" name="Oval 3"/>
            <p:cNvSpPr>
              <a:spLocks noChangeArrowheads="1"/>
            </p:cNvSpPr>
            <p:nvPr/>
          </p:nvSpPr>
          <p:spPr bwMode="auto">
            <a:xfrm>
              <a:off x="7451725" y="6553200"/>
              <a:ext cx="777875" cy="763588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/>
                <a:t>p</a:t>
              </a:r>
            </a:p>
          </p:txBody>
        </p:sp>
        <p:sp>
          <p:nvSpPr>
            <p:cNvPr id="31758" name="Oval 3"/>
            <p:cNvSpPr>
              <a:spLocks noChangeArrowheads="1"/>
            </p:cNvSpPr>
            <p:nvPr/>
          </p:nvSpPr>
          <p:spPr bwMode="auto">
            <a:xfrm>
              <a:off x="2590800" y="6248400"/>
              <a:ext cx="1397263" cy="1371600"/>
            </a:xfrm>
            <a:prstGeom prst="ellipse">
              <a:avLst/>
            </a:prstGeom>
            <a:solidFill>
              <a:srgbClr val="068C0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/>
                <a:t>deuteron</a:t>
              </a:r>
            </a:p>
          </p:txBody>
        </p:sp>
        <p:sp>
          <p:nvSpPr>
            <p:cNvPr id="31759" name="TextBox 8"/>
            <p:cNvSpPr txBox="1">
              <a:spLocks noChangeArrowheads="1"/>
            </p:cNvSpPr>
            <p:nvPr/>
          </p:nvSpPr>
          <p:spPr bwMode="auto">
            <a:xfrm>
              <a:off x="6992233" y="6686489"/>
              <a:ext cx="3229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/>
                <a:t>+</a:t>
              </a:r>
            </a:p>
          </p:txBody>
        </p:sp>
      </p:grpSp>
      <p:sp>
        <p:nvSpPr>
          <p:cNvPr id="31749" name="TextBox 16"/>
          <p:cNvSpPr txBox="1">
            <a:spLocks noChangeArrowheads="1"/>
          </p:cNvSpPr>
          <p:nvPr/>
        </p:nvSpPr>
        <p:spPr bwMode="auto">
          <a:xfrm>
            <a:off x="4495800" y="4800600"/>
            <a:ext cx="40989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Proton Neutron in relative S-state</a:t>
            </a:r>
          </a:p>
        </p:txBody>
      </p:sp>
      <p:sp>
        <p:nvSpPr>
          <p:cNvPr id="31750" name="TextBox 19"/>
          <p:cNvSpPr txBox="1">
            <a:spLocks noChangeArrowheads="1"/>
          </p:cNvSpPr>
          <p:nvPr/>
        </p:nvSpPr>
        <p:spPr bwMode="auto">
          <a:xfrm>
            <a:off x="2667000" y="2743200"/>
            <a:ext cx="9064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i.e. if...</a:t>
            </a:r>
          </a:p>
        </p:txBody>
      </p:sp>
      <p:sp>
        <p:nvSpPr>
          <p:cNvPr id="31751" name="TextBox 20"/>
          <p:cNvSpPr txBox="1">
            <a:spLocks noChangeArrowheads="1"/>
          </p:cNvSpPr>
          <p:nvPr/>
        </p:nvSpPr>
        <p:spPr bwMode="auto">
          <a:xfrm>
            <a:off x="4724400" y="3352800"/>
            <a:ext cx="55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6000"/>
              <a:t>=</a:t>
            </a:r>
          </a:p>
        </p:txBody>
      </p:sp>
      <p:sp>
        <p:nvSpPr>
          <p:cNvPr id="31752" name="TextBox 21"/>
          <p:cNvSpPr txBox="1">
            <a:spLocks noChangeArrowheads="1"/>
          </p:cNvSpPr>
          <p:nvPr/>
        </p:nvSpPr>
        <p:spPr bwMode="auto">
          <a:xfrm>
            <a:off x="609600" y="1219200"/>
            <a:ext cx="44370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Hoodbhoy, Jaffe and Manohar (1989)</a:t>
            </a:r>
          </a:p>
        </p:txBody>
      </p:sp>
      <p:sp>
        <p:nvSpPr>
          <p:cNvPr id="31753" name="TextBox 13"/>
          <p:cNvSpPr txBox="1">
            <a:spLocks noChangeArrowheads="1"/>
          </p:cNvSpPr>
          <p:nvPr/>
        </p:nvSpPr>
        <p:spPr bwMode="auto">
          <a:xfrm>
            <a:off x="1524000" y="5924550"/>
            <a:ext cx="88852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Even accounting for D-State admixture </a:t>
            </a:r>
            <a:r>
              <a:rPr lang="en-US" u="sng">
                <a:solidFill>
                  <a:srgbClr val="FF0000"/>
                </a:solidFill>
              </a:rPr>
              <a:t>b</a:t>
            </a:r>
            <a:r>
              <a:rPr lang="en-US" u="sng" baseline="-25000">
                <a:solidFill>
                  <a:srgbClr val="FF0000"/>
                </a:solidFill>
              </a:rPr>
              <a:t>1</a:t>
            </a:r>
            <a:r>
              <a:rPr lang="en-US" u="sng">
                <a:solidFill>
                  <a:srgbClr val="FF0000"/>
                </a:solidFill>
              </a:rPr>
              <a:t> expected to be vanishingly small</a:t>
            </a:r>
            <a:r>
              <a:rPr lang="en-US"/>
              <a:t> </a:t>
            </a: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1371600" y="6742113"/>
            <a:ext cx="5429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dirty="0"/>
              <a:t>Khan &amp; </a:t>
            </a:r>
            <a:r>
              <a:rPr lang="en-US" sz="1600" dirty="0" err="1"/>
              <a:t>Hoodbhoy</a:t>
            </a:r>
            <a:r>
              <a:rPr lang="en-US" sz="1600" dirty="0"/>
              <a:t>, PRC 44 ,1219 (1991) :  b</a:t>
            </a:r>
            <a:r>
              <a:rPr lang="en-US" sz="1600" baseline="-25000" dirty="0"/>
              <a:t>1</a:t>
            </a:r>
            <a:r>
              <a:rPr lang="en-US" sz="1600" dirty="0"/>
              <a:t> ≈ O(10</a:t>
            </a:r>
            <a:r>
              <a:rPr lang="en-US" sz="1600" baseline="30000" dirty="0"/>
              <a:t>-4</a:t>
            </a:r>
            <a:r>
              <a:rPr lang="en-US" sz="1600" dirty="0"/>
              <a:t>)</a:t>
            </a:r>
          </a:p>
          <a:p>
            <a:r>
              <a:rPr lang="en-US" sz="1600" dirty="0"/>
              <a:t>   Relativistic convolution model with binding</a:t>
            </a:r>
          </a:p>
          <a:p>
            <a:endParaRPr lang="en-US" sz="1600" baseline="30000" dirty="0"/>
          </a:p>
          <a:p>
            <a:r>
              <a:rPr lang="en-US" sz="1600" dirty="0" err="1"/>
              <a:t>Umnikov</a:t>
            </a:r>
            <a:r>
              <a:rPr lang="en-US" sz="1600" dirty="0"/>
              <a:t>, PLB 391, 177 (1997) : b</a:t>
            </a:r>
            <a:r>
              <a:rPr lang="en-US" sz="1600" baseline="-25000" dirty="0"/>
              <a:t>1</a:t>
            </a:r>
            <a:r>
              <a:rPr lang="en-US" sz="1600" dirty="0"/>
              <a:t> ≈ O(10</a:t>
            </a:r>
            <a:r>
              <a:rPr lang="en-US" sz="1600" baseline="30000" dirty="0"/>
              <a:t>-3</a:t>
            </a:r>
            <a:r>
              <a:rPr lang="en-US" sz="1600" dirty="0"/>
              <a:t>)</a:t>
            </a:r>
          </a:p>
          <a:p>
            <a:r>
              <a:rPr lang="en-US" sz="1600" dirty="0"/>
              <a:t>   Relativistic convolution with Bethe-</a:t>
            </a:r>
            <a:r>
              <a:rPr lang="en-US" sz="1600" dirty="0" err="1"/>
              <a:t>Salpeter</a:t>
            </a:r>
            <a:r>
              <a:rPr lang="en-US" sz="1600" dirty="0"/>
              <a:t> formalism</a:t>
            </a:r>
          </a:p>
          <a:p>
            <a:endParaRPr lang="en-US" sz="1600" dirty="0"/>
          </a:p>
        </p:txBody>
      </p:sp>
      <p:sp>
        <p:nvSpPr>
          <p:cNvPr id="31755" name="Rounded Rectangle 15"/>
          <p:cNvSpPr>
            <a:spLocks noChangeArrowheads="1"/>
          </p:cNvSpPr>
          <p:nvPr/>
        </p:nvSpPr>
        <p:spPr bwMode="auto">
          <a:xfrm>
            <a:off x="1143000" y="1752600"/>
            <a:ext cx="8686800" cy="3886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152400" y="228600"/>
            <a:ext cx="11201400" cy="840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i="1" dirty="0"/>
              <a:t>It is a unique opportunity at </a:t>
            </a:r>
            <a:r>
              <a:rPr lang="en-US" i="1" dirty="0" err="1"/>
              <a:t>JLab</a:t>
            </a:r>
            <a:r>
              <a:rPr lang="en-US" i="1" dirty="0"/>
              <a:t> to develop this new field of spin physics. 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										</a:t>
            </a:r>
            <a:r>
              <a:rPr lang="en-US" b="1" dirty="0">
                <a:solidFill>
                  <a:srgbClr val="0000FF"/>
                </a:solidFill>
              </a:rPr>
              <a:t>S. Kumano (KEK)</a:t>
            </a:r>
          </a:p>
          <a:p>
            <a:endParaRPr lang="en-US" dirty="0"/>
          </a:p>
          <a:p>
            <a:r>
              <a:rPr lang="en-US" i="1" dirty="0"/>
              <a:t>I’m glad to hear that b1 is not forgotten in all the excitement about other spin dependent effects.</a:t>
            </a:r>
            <a:r>
              <a:rPr lang="en-US" i="1" dirty="0">
                <a:solidFill>
                  <a:srgbClr val="0000FF"/>
                </a:solidFill>
              </a:rPr>
              <a:t> 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									     Robert Jaffe (MIT)</a:t>
            </a:r>
          </a:p>
          <a:p>
            <a:endParaRPr lang="en-US" b="1" i="1" dirty="0"/>
          </a:p>
          <a:p>
            <a:r>
              <a:rPr lang="en-US" i="1" dirty="0"/>
              <a:t>I am particularly interested in signatures of novel QCD effects in the deuteron. The tensor charge could be sensitive to hidden color (non-nucleonic) degrees of freedom at large x. It is also interest- </a:t>
            </a:r>
            <a:r>
              <a:rPr lang="en-US" i="1" dirty="0" err="1"/>
              <a:t>ing</a:t>
            </a:r>
            <a:r>
              <a:rPr lang="en-US" i="1" dirty="0"/>
              <a:t> that </a:t>
            </a:r>
            <a:r>
              <a:rPr lang="en-US" i="1" dirty="0" err="1"/>
              <a:t>antishadowing</a:t>
            </a:r>
            <a:r>
              <a:rPr lang="en-US" i="1" dirty="0"/>
              <a:t> in DIS in nuclei is not universal but depends on the quark flavor and spin. One can use counting rules from PQCD to predict the x → 1 dependence of the tensor structure function.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									 Stanley Brodsky (SLAC)</a:t>
            </a:r>
          </a:p>
          <a:p>
            <a:endParaRPr lang="en-US" b="1" i="1" dirty="0"/>
          </a:p>
          <a:p>
            <a:r>
              <a:rPr lang="en-US" i="1" dirty="0"/>
              <a:t>I am certainly interested in the experimental development to find the novel QCD phenomena from the hidden color component of deuteron. 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									</a:t>
            </a:r>
            <a:r>
              <a:rPr lang="en-US" b="1" i="1" dirty="0" err="1">
                <a:solidFill>
                  <a:srgbClr val="0000FF"/>
                </a:solidFill>
              </a:rPr>
              <a:t>Chueng-Ryong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Ji</a:t>
            </a:r>
            <a:r>
              <a:rPr lang="en-US" b="1" i="1" dirty="0">
                <a:solidFill>
                  <a:srgbClr val="0000FF"/>
                </a:solidFill>
              </a:rPr>
              <a:t> (NCSU)</a:t>
            </a:r>
          </a:p>
          <a:p>
            <a:endParaRPr lang="en-US" b="1" i="1" dirty="0"/>
          </a:p>
          <a:p>
            <a:r>
              <a:rPr lang="en-US" i="1" dirty="0"/>
              <a:t>Surely this is of real interest the spin community!</a:t>
            </a:r>
          </a:p>
          <a:p>
            <a:r>
              <a:rPr lang="en-US" b="1" dirty="0">
                <a:solidFill>
                  <a:srgbClr val="0000FF"/>
                </a:solidFill>
              </a:rPr>
              <a:t>							    Leonard </a:t>
            </a:r>
            <a:r>
              <a:rPr lang="en-US" b="1" dirty="0" err="1">
                <a:solidFill>
                  <a:srgbClr val="0000FF"/>
                </a:solidFill>
              </a:rPr>
              <a:t>Gamberg</a:t>
            </a:r>
            <a:r>
              <a:rPr lang="en-US" b="1" dirty="0">
                <a:solidFill>
                  <a:srgbClr val="0000FF"/>
                </a:solidFill>
              </a:rPr>
              <a:t> (Penn State Berks)</a:t>
            </a:r>
          </a:p>
          <a:p>
            <a:endParaRPr lang="en-US" b="1" dirty="0"/>
          </a:p>
          <a:p>
            <a:r>
              <a:rPr lang="en-US" i="1" dirty="0"/>
              <a:t>I find the proposal well written, well justified, sound, and exciting.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						        Alessandro </a:t>
            </a:r>
            <a:r>
              <a:rPr lang="en-US" b="1" i="1" dirty="0" err="1">
                <a:solidFill>
                  <a:srgbClr val="0000FF"/>
                </a:solidFill>
              </a:rPr>
              <a:t>Bacchetta</a:t>
            </a:r>
            <a:r>
              <a:rPr lang="en-US" b="1" i="1" dirty="0">
                <a:solidFill>
                  <a:srgbClr val="0000FF"/>
                </a:solidFill>
              </a:rPr>
              <a:t> (</a:t>
            </a:r>
            <a:r>
              <a:rPr lang="en-US" b="1" i="1" dirty="0" err="1">
                <a:solidFill>
                  <a:srgbClr val="0000FF"/>
                </a:solidFill>
              </a:rPr>
              <a:t>Universita</a:t>
            </a:r>
            <a:r>
              <a:rPr lang="en-US" b="1" i="1" dirty="0">
                <a:solidFill>
                  <a:srgbClr val="0000FF"/>
                </a:solidFill>
              </a:rPr>
              <a:t> di Pavia)</a:t>
            </a:r>
          </a:p>
          <a:p>
            <a:endParaRPr lang="en-US" b="1" i="1" dirty="0"/>
          </a:p>
          <a:p>
            <a:r>
              <a:rPr lang="en-US" dirty="0"/>
              <a:t>It is certainly an interesting quantity, precisely because it vanishes in the independent nucleon picture of the deuteron. 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						        Elliot Leader (Imperial College of London)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81000" y="2971800"/>
            <a:ext cx="5137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4400">
                <a:latin typeface="Engravers MT" panose="02090707080505020304" pitchFamily="18" charset="0"/>
              </a:rPr>
              <a:t>world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First Data from HERMES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pic>
        <p:nvPicPr>
          <p:cNvPr id="36867" name="Picture 3" descr="input%pics%hera_2002.eps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74850"/>
            <a:ext cx="45434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914400" y="5181600"/>
            <a:ext cx="33258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/>
              <a:t>27.6 GeV positrons</a:t>
            </a:r>
          </a:p>
          <a:p>
            <a:endParaRPr lang="en-US" sz="2800"/>
          </a:p>
          <a:p>
            <a:r>
              <a:rPr lang="en-US" sz="2800"/>
              <a:t>Internal gas target</a:t>
            </a:r>
          </a:p>
          <a:p>
            <a:endParaRPr lang="en-US" sz="2800"/>
          </a:p>
        </p:txBody>
      </p:sp>
      <p:pic>
        <p:nvPicPr>
          <p:cNvPr id="5" name="Picture 2" descr="thesisplots_mc%kineplane.eps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562600" y="1295403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6858000" y="6934200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/>
              <a:t>0.01 &lt; </a:t>
            </a:r>
            <a:r>
              <a:rPr lang="en-US" sz="2400">
                <a:solidFill>
                  <a:srgbClr val="0000FF"/>
                </a:solidFill>
              </a:rPr>
              <a:t>&lt;x&gt;</a:t>
            </a:r>
            <a:r>
              <a:rPr lang="en-US" sz="2400"/>
              <a:t> &lt; 0.45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0.5 &lt; </a:t>
            </a:r>
            <a:r>
              <a:rPr lang="en-US" sz="2400">
                <a:solidFill>
                  <a:srgbClr val="0000FF"/>
                </a:solidFill>
              </a:rPr>
              <a:t>&lt;Q</a:t>
            </a:r>
            <a:r>
              <a:rPr lang="en-US" sz="2400" baseline="30000">
                <a:solidFill>
                  <a:srgbClr val="0000FF"/>
                </a:solidFill>
              </a:rPr>
              <a:t>2</a:t>
            </a:r>
            <a:r>
              <a:rPr lang="en-US" sz="2400">
                <a:solidFill>
                  <a:srgbClr val="0000FF"/>
                </a:solidFill>
              </a:rPr>
              <a:t>&gt;</a:t>
            </a:r>
            <a:r>
              <a:rPr lang="en-US" sz="2400"/>
              <a:t> &lt; 5 GeV</a:t>
            </a:r>
            <a:r>
              <a:rPr lang="en-US" sz="2400" baseline="30000"/>
              <a:t>2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1143000" y="6705600"/>
            <a:ext cx="34496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~Pure tensor polarization</a:t>
            </a:r>
          </a:p>
          <a:p>
            <a:r>
              <a:rPr lang="en-US"/>
              <a:t>with little vector component</a:t>
            </a:r>
          </a:p>
        </p:txBody>
      </p:sp>
      <p:sp>
        <p:nvSpPr>
          <p:cNvPr id="36872" name="Rounded Rectangle 9"/>
          <p:cNvSpPr>
            <a:spLocks noChangeArrowheads="1"/>
          </p:cNvSpPr>
          <p:nvPr/>
        </p:nvSpPr>
        <p:spPr bwMode="auto">
          <a:xfrm>
            <a:off x="12268200" y="3124200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First Data from HERMES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2362200" y="7543800"/>
            <a:ext cx="2835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PRL </a:t>
            </a:r>
            <a:r>
              <a:rPr lang="en-US" b="1"/>
              <a:t>95,</a:t>
            </a:r>
            <a:r>
              <a:rPr lang="en-US"/>
              <a:t> 242001 (2005)</a:t>
            </a:r>
          </a:p>
        </p:txBody>
      </p:sp>
      <p:pic>
        <p:nvPicPr>
          <p:cNvPr id="38916" name="Picture 9" descr="b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1480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0" y="5867400"/>
            <a:ext cx="184150" cy="404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38918" name="Picture 9" descr="model_linshift_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58420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Model Predictions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40963" name="Rectangle 11"/>
          <p:cNvSpPr>
            <a:spLocks noChangeArrowheads="1"/>
          </p:cNvSpPr>
          <p:nvPr/>
        </p:nvSpPr>
        <p:spPr bwMode="auto">
          <a:xfrm>
            <a:off x="0" y="5867400"/>
            <a:ext cx="184150" cy="404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40964" name="Picture 9" descr="model_linshift_kuman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58420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6934200" y="3276600"/>
            <a:ext cx="4070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Kumano Fit to the Data</a:t>
            </a:r>
          </a:p>
          <a:p>
            <a:endParaRPr lang="en-US"/>
          </a:p>
          <a:p>
            <a:r>
              <a:rPr lang="en-US"/>
              <a:t>Requires tensor polarized sea for</a:t>
            </a:r>
          </a:p>
          <a:p>
            <a:r>
              <a:rPr lang="en-US"/>
              <a:t>best fit.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152400" y="1519238"/>
            <a:ext cx="5562600" cy="695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/>
              <a:t>J.-P. Chen, P. Solvignon, K. Allada, A. Camsonne, A. Deur, D. Gaskell, M. Jones, </a:t>
            </a:r>
          </a:p>
          <a:p>
            <a:pPr algn="ctr"/>
            <a:r>
              <a:rPr lang="en-US"/>
              <a:t>C. Keith, J. Pierce, S. Wood, J. Zhang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Jefferson Lab</a:t>
            </a:r>
          </a:p>
          <a:p>
            <a:pPr algn="ctr"/>
            <a:endParaRPr lang="en-US" i="1"/>
          </a:p>
          <a:p>
            <a:pPr algn="ctr"/>
            <a:r>
              <a:rPr lang="en-US"/>
              <a:t>N. Kalantarians, O. Rondon, D. Crabb, D. Day, H. Baghdasaryan, C. Hanretty R. Lindgren, B. Norum, Zhihong Ye, X. Zheng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University of Virginia</a:t>
            </a:r>
          </a:p>
          <a:p>
            <a:pPr algn="ctr"/>
            <a:endParaRPr lang="en-US" i="1"/>
          </a:p>
          <a:p>
            <a:pPr algn="ctr"/>
            <a:r>
              <a:rPr lang="en-US"/>
              <a:t>K. Slifer, A. Atkins, T. Badman, J. Calarco, </a:t>
            </a:r>
          </a:p>
          <a:p>
            <a:pPr algn="ctr"/>
            <a:r>
              <a:rPr lang="en-US"/>
              <a:t>J. Dawson, J. Maxwell, S. Phillips, R. Zielinski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University of New Hampshire</a:t>
            </a:r>
          </a:p>
          <a:p>
            <a:pPr algn="ctr"/>
            <a:endParaRPr lang="en-US" i="1"/>
          </a:p>
          <a:p>
            <a:pPr algn="ctr"/>
            <a:r>
              <a:rPr lang="en-US"/>
              <a:t>James Dunne, Dipankar Dutta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Mississippi State University</a:t>
            </a:r>
          </a:p>
          <a:p>
            <a:pPr algn="ctr"/>
            <a:endParaRPr lang="en-US" i="1"/>
          </a:p>
          <a:p>
            <a:pPr algn="ctr"/>
            <a:r>
              <a:rPr lang="en-US"/>
              <a:t>Guy Ron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Hebrew University of Jerusalem</a:t>
            </a:r>
          </a:p>
          <a:p>
            <a:pPr algn="ctr"/>
            <a:endParaRPr lang="en-US" i="1">
              <a:solidFill>
                <a:srgbClr val="3333FF"/>
              </a:solidFill>
            </a:endParaRPr>
          </a:p>
          <a:p>
            <a:pPr algn="ctr"/>
            <a:r>
              <a:rPr lang="en-US"/>
              <a:t>Krishna Adhikari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Old Dominion University</a:t>
            </a:r>
          </a:p>
        </p:txBody>
      </p:sp>
      <p:sp>
        <p:nvSpPr>
          <p:cNvPr id="7171" name="TextBox 13"/>
          <p:cNvSpPr txBox="1">
            <a:spLocks noChangeArrowheads="1"/>
          </p:cNvSpPr>
          <p:nvPr/>
        </p:nvSpPr>
        <p:spPr bwMode="auto">
          <a:xfrm>
            <a:off x="5867400" y="750888"/>
            <a:ext cx="5562600" cy="80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 marL="455613" indent="-4556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/>
              <a:t>W. Bertozzi, S. Gilad, J. Huang, </a:t>
            </a:r>
          </a:p>
          <a:p>
            <a:pPr algn="ctr"/>
            <a:r>
              <a:rPr lang="en-US"/>
              <a:t>A. Kelleher, V. Sulkosky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Massachusetts Institute of Technology</a:t>
            </a:r>
          </a:p>
          <a:p>
            <a:pPr algn="ctr"/>
            <a:endParaRPr lang="en-US" i="1"/>
          </a:p>
          <a:p>
            <a:pPr algn="ctr"/>
            <a:r>
              <a:rPr lang="en-US" i="1"/>
              <a:t> </a:t>
            </a:r>
            <a:r>
              <a:rPr lang="en-US"/>
              <a:t>Ronald Gilman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Rutgers, The State University of New Jersey</a:t>
            </a:r>
          </a:p>
          <a:p>
            <a:pPr algn="ctr"/>
            <a:endParaRPr lang="en-US" i="1"/>
          </a:p>
          <a:p>
            <a:pPr algn="ctr"/>
            <a:r>
              <a:rPr lang="en-US"/>
              <a:t>Seonho Choi, Hoyoung Kang, </a:t>
            </a:r>
          </a:p>
          <a:p>
            <a:pPr algn="ctr"/>
            <a:r>
              <a:rPr lang="en-US"/>
              <a:t>Hyekoo Kang, Yoomin Oh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Seoul National University</a:t>
            </a:r>
          </a:p>
          <a:p>
            <a:pPr algn="ctr"/>
            <a:endParaRPr lang="en-US" i="1"/>
          </a:p>
          <a:p>
            <a:pPr algn="ctr"/>
            <a:r>
              <a:rPr lang="en-US"/>
              <a:t>H.P. Cheng, H.J. Lu, X.H. Yan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Huangshan University</a:t>
            </a:r>
          </a:p>
          <a:p>
            <a:pPr algn="ctr"/>
            <a:endParaRPr lang="en-US" i="1"/>
          </a:p>
          <a:p>
            <a:pPr algn="ctr"/>
            <a:r>
              <a:rPr lang="en-US" i="1"/>
              <a:t>Y. X. Ye, P. J. Zhu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University of Science and Technology of China</a:t>
            </a:r>
          </a:p>
          <a:p>
            <a:pPr algn="ctr"/>
            <a:endParaRPr lang="en-US" i="1"/>
          </a:p>
          <a:p>
            <a:pPr algn="ctr"/>
            <a:r>
              <a:rPr lang="en-US"/>
              <a:t>B. T. Hu, Y. Zhang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Lanzhou University</a:t>
            </a:r>
          </a:p>
          <a:p>
            <a:pPr algn="ctr"/>
            <a:r>
              <a:rPr lang="en-US" i="1"/>
              <a:t> </a:t>
            </a:r>
          </a:p>
          <a:p>
            <a:pPr algn="ctr"/>
            <a:r>
              <a:rPr lang="en-US"/>
              <a:t>Abdellah Ahmidouch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North Carolina A &amp; T State University </a:t>
            </a:r>
          </a:p>
          <a:p>
            <a:pPr algn="ctr"/>
            <a:endParaRPr lang="en-US" i="1"/>
          </a:p>
          <a:p>
            <a:pPr algn="ctr"/>
            <a:r>
              <a:rPr lang="en-US"/>
              <a:t>Caroline Riedl</a:t>
            </a:r>
          </a:p>
          <a:p>
            <a:pPr algn="ctr"/>
            <a:r>
              <a:rPr lang="en-US" i="1">
                <a:solidFill>
                  <a:srgbClr val="0000FF"/>
                </a:solidFill>
              </a:rPr>
              <a:t>DESY</a:t>
            </a:r>
          </a:p>
        </p:txBody>
      </p: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1066800" y="406400"/>
            <a:ext cx="375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4000"/>
              <a:t>b</a:t>
            </a:r>
            <a:r>
              <a:rPr lang="en-US" sz="4000" baseline="-25000"/>
              <a:t>1</a:t>
            </a:r>
            <a:r>
              <a:rPr lang="en-US" sz="4000"/>
              <a:t> Collaboration</a:t>
            </a:r>
          </a:p>
        </p:txBody>
      </p:sp>
      <p:cxnSp>
        <p:nvCxnSpPr>
          <p:cNvPr id="7173" name="Straight Connector 17"/>
          <p:cNvCxnSpPr>
            <a:cxnSpLocks noChangeShapeType="1"/>
          </p:cNvCxnSpPr>
          <p:nvPr/>
        </p:nvCxnSpPr>
        <p:spPr bwMode="auto">
          <a:xfrm rot="5400000">
            <a:off x="2475707" y="4914106"/>
            <a:ext cx="6781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Straight Connector 7"/>
          <p:cNvCxnSpPr>
            <a:cxnSpLocks noChangeShapeType="1"/>
          </p:cNvCxnSpPr>
          <p:nvPr/>
        </p:nvCxnSpPr>
        <p:spPr bwMode="auto">
          <a:xfrm>
            <a:off x="1143000" y="1003300"/>
            <a:ext cx="3657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Model Predictions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43011" name="Rectangle 11"/>
          <p:cNvSpPr>
            <a:spLocks noChangeArrowheads="1"/>
          </p:cNvSpPr>
          <p:nvPr/>
        </p:nvSpPr>
        <p:spPr bwMode="auto">
          <a:xfrm>
            <a:off x="0" y="5867400"/>
            <a:ext cx="184150" cy="404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43012" name="Picture 10" descr="model_linshift_all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58420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10"/>
          <p:cNvSpPr txBox="1">
            <a:spLocks noChangeArrowheads="1"/>
          </p:cNvSpPr>
          <p:nvPr/>
        </p:nvSpPr>
        <p:spPr bwMode="auto">
          <a:xfrm>
            <a:off x="6096000" y="2667000"/>
            <a:ext cx="4891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All Conventional Models predict small or </a:t>
            </a:r>
          </a:p>
          <a:p>
            <a:r>
              <a:rPr lang="en-US"/>
              <a:t>vanishing values of b1 in contrast to </a:t>
            </a:r>
          </a:p>
          <a:p>
            <a:r>
              <a:rPr lang="en-US"/>
              <a:t>the HERMES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Close-Kumano Sum Rule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pic>
        <p:nvPicPr>
          <p:cNvPr id="45059" name="Picture 5" descr="cksum_v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566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5867400" y="6838950"/>
            <a:ext cx="32972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2.2 </a:t>
            </a:r>
            <a:r>
              <a:rPr lang="en-US">
                <a:latin typeface="Symbol" panose="05050102010706020507" pitchFamily="18" charset="2"/>
              </a:rPr>
              <a:t>s</a:t>
            </a:r>
            <a:r>
              <a:rPr lang="en-US"/>
              <a:t> difference from zero</a:t>
            </a:r>
          </a:p>
        </p:txBody>
      </p:sp>
      <p:pic>
        <p:nvPicPr>
          <p:cNvPr id="45061" name="Picture 9" descr="cks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209800"/>
            <a:ext cx="1955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4572000" y="2286000"/>
            <a:ext cx="657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Deviations from zero : good signature of exotic effects</a:t>
            </a:r>
          </a:p>
          <a:p>
            <a:r>
              <a:rPr lang="en-US"/>
              <a:t>			in the Deuteron Wave Function.</a:t>
            </a: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1066800" y="4876800"/>
            <a:ext cx="1819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Hermes result</a:t>
            </a:r>
          </a:p>
        </p:txBody>
      </p:sp>
      <p:sp>
        <p:nvSpPr>
          <p:cNvPr id="45064" name="TextBox 9"/>
          <p:cNvSpPr txBox="1">
            <a:spLocks noChangeArrowheads="1"/>
          </p:cNvSpPr>
          <p:nvPr/>
        </p:nvSpPr>
        <p:spPr bwMode="auto">
          <a:xfrm>
            <a:off x="5029200" y="3352800"/>
            <a:ext cx="510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>
                <a:solidFill>
                  <a:srgbClr val="7F7F7F"/>
                </a:solidFill>
              </a:rPr>
              <a:t>Khan &amp; Hoodbhoy, PRC 44 ,1219 (1991) : </a:t>
            </a:r>
          </a:p>
          <a:p>
            <a:r>
              <a:rPr lang="en-US" sz="1600">
                <a:solidFill>
                  <a:srgbClr val="7F7F7F"/>
                </a:solidFill>
              </a:rPr>
              <a:t>Relativistic convolution model with binding : -6.7E10</a:t>
            </a:r>
            <a:r>
              <a:rPr lang="en-US" sz="1600" baseline="30000">
                <a:solidFill>
                  <a:srgbClr val="7F7F7F"/>
                </a:solidFill>
              </a:rPr>
              <a:t>-4</a:t>
            </a:r>
          </a:p>
        </p:txBody>
      </p:sp>
      <p:cxnSp>
        <p:nvCxnSpPr>
          <p:cNvPr id="45065" name="Straight Connector 14"/>
          <p:cNvCxnSpPr>
            <a:cxnSpLocks noChangeShapeType="1"/>
          </p:cNvCxnSpPr>
          <p:nvPr/>
        </p:nvCxnSpPr>
        <p:spPr bwMode="auto">
          <a:xfrm>
            <a:off x="0" y="4495800"/>
            <a:ext cx="11430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Straight Connector 15"/>
          <p:cNvCxnSpPr>
            <a:cxnSpLocks noChangeShapeType="1"/>
          </p:cNvCxnSpPr>
          <p:nvPr/>
        </p:nvCxnSpPr>
        <p:spPr bwMode="auto">
          <a:xfrm>
            <a:off x="0" y="4572000"/>
            <a:ext cx="11430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7" name="TextBox 16"/>
          <p:cNvSpPr txBox="1">
            <a:spLocks noChangeArrowheads="1"/>
          </p:cNvSpPr>
          <p:nvPr/>
        </p:nvSpPr>
        <p:spPr bwMode="auto">
          <a:xfrm>
            <a:off x="4572000" y="1676400"/>
            <a:ext cx="39512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Satisfied for an unpolarized sea.</a:t>
            </a:r>
          </a:p>
        </p:txBody>
      </p:sp>
      <p:sp>
        <p:nvSpPr>
          <p:cNvPr id="45068" name="Rounded Rectangle 14"/>
          <p:cNvSpPr>
            <a:spLocks noChangeArrowheads="1"/>
          </p:cNvSpPr>
          <p:nvPr/>
        </p:nvSpPr>
        <p:spPr bwMode="auto">
          <a:xfrm>
            <a:off x="914400" y="1981200"/>
            <a:ext cx="2362200" cy="990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1295400" y="6172200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5070" name="TextBox 11"/>
          <p:cNvSpPr txBox="1">
            <a:spLocks noChangeArrowheads="1"/>
          </p:cNvSpPr>
          <p:nvPr/>
        </p:nvSpPr>
        <p:spPr bwMode="auto">
          <a:xfrm>
            <a:off x="1223963" y="6118225"/>
            <a:ext cx="2873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>
                <a:latin typeface="Times" panose="02020603050405020304" pitchFamily="18" charset="0"/>
                <a:cs typeface="Times" panose="02020603050405020304" pitchFamily="18" charset="0"/>
              </a:rPr>
              <a:t>2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ounded Rectangle 16"/>
          <p:cNvSpPr>
            <a:spLocks noChangeArrowheads="1"/>
          </p:cNvSpPr>
          <p:nvPr/>
        </p:nvSpPr>
        <p:spPr bwMode="auto">
          <a:xfrm>
            <a:off x="7086600" y="7086600"/>
            <a:ext cx="203200" cy="4238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5181600" y="51419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/>
          </a:p>
        </p:txBody>
      </p:sp>
      <p:pic>
        <p:nvPicPr>
          <p:cNvPr id="727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38384">
            <a:off x="6981825" y="984250"/>
            <a:ext cx="3917950" cy="1279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4572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4" name="Picture 9" descr="Jlab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838200"/>
            <a:ext cx="3733800" cy="3733800"/>
          </a:xfrm>
          <a:prstGeom prst="rect">
            <a:avLst/>
          </a:prstGeom>
          <a:noFill/>
          <a:ln>
            <a:noFill/>
          </a:ln>
          <a:effectLst>
            <a:outerShdw blurRad="50800" dist="3429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839200" y="685800"/>
            <a:ext cx="613215" cy="533400"/>
          </a:xfrm>
          <a:prstGeom prst="rect">
            <a:avLst/>
          </a:prstGeom>
          <a:effectLst>
            <a:outerShdw blurRad="50800" dist="1524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etup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572000"/>
            <a:ext cx="3733800" cy="3733800"/>
          </a:xfrm>
          <a:prstGeom prst="rect">
            <a:avLst/>
          </a:prstGeom>
          <a:noFill/>
          <a:ln>
            <a:noFill/>
          </a:ln>
          <a:effectLst>
            <a:outerShdw blurRad="50800" dist="3556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JLab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2057400" y="2971800"/>
            <a:ext cx="18415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457200" y="1219200"/>
            <a:ext cx="1048861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Unpolarized Beam</a:t>
            </a:r>
            <a:r>
              <a:rPr lang="en-US"/>
              <a:t>:  polarized beam ok. isolate b</a:t>
            </a:r>
            <a:r>
              <a:rPr lang="en-US" baseline="-25000"/>
              <a:t>1</a:t>
            </a:r>
            <a:r>
              <a:rPr lang="en-US"/>
              <a:t> by spin averaging. (get g</a:t>
            </a:r>
            <a:r>
              <a:rPr lang="en-US" baseline="-25000"/>
              <a:t>1</a:t>
            </a:r>
            <a:r>
              <a:rPr lang="en-US"/>
              <a:t> &amp;g</a:t>
            </a:r>
            <a:r>
              <a:rPr lang="en-US" baseline="-25000"/>
              <a:t>2</a:t>
            </a:r>
            <a:r>
              <a:rPr lang="en-US"/>
              <a:t> for free).</a:t>
            </a:r>
          </a:p>
          <a:p>
            <a:endParaRPr lang="en-US"/>
          </a:p>
          <a:p>
            <a:endParaRPr lang="en-US"/>
          </a:p>
          <a:p>
            <a:r>
              <a:rPr lang="en-US" u="sng"/>
              <a:t>UVa/JLab Polarized Target </a:t>
            </a:r>
            <a:r>
              <a:rPr lang="en-US"/>
              <a:t>: Longitudinal and Transverse magnetic field. </a:t>
            </a:r>
          </a:p>
          <a:p>
            <a:r>
              <a:rPr lang="en-US" u="sng">
                <a:solidFill>
                  <a:srgbClr val="FFFFFF"/>
                </a:solidFill>
              </a:rPr>
              <a:t>Vector polarization </a:t>
            </a:r>
            <a:r>
              <a:rPr lang="en-US">
                <a:solidFill>
                  <a:srgbClr val="FFFFFF"/>
                </a:solidFill>
              </a:rPr>
              <a:t>determined by standard NMR, then simple relation for tensor pol: </a:t>
            </a:r>
          </a:p>
          <a:p>
            <a:endParaRPr lang="en-US"/>
          </a:p>
        </p:txBody>
      </p:sp>
      <p:sp>
        <p:nvSpPr>
          <p:cNvPr id="49157" name="TextBox 14"/>
          <p:cNvSpPr txBox="1">
            <a:spLocks noChangeArrowheads="1"/>
          </p:cNvSpPr>
          <p:nvPr/>
        </p:nvSpPr>
        <p:spPr bwMode="auto">
          <a:xfrm>
            <a:off x="990600" y="7010400"/>
            <a:ext cx="96805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Crabb et al. had some limited success in enhancing the tensor polarization in past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429000" y="5387975"/>
            <a:ext cx="18415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JLab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2057400" y="2971800"/>
            <a:ext cx="18415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457200" y="1219200"/>
            <a:ext cx="1048861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Unpolarized Beam</a:t>
            </a:r>
            <a:r>
              <a:rPr lang="en-US"/>
              <a:t>:  polarized beam ok. isolate b</a:t>
            </a:r>
            <a:r>
              <a:rPr lang="en-US" baseline="-25000"/>
              <a:t>1</a:t>
            </a:r>
            <a:r>
              <a:rPr lang="en-US"/>
              <a:t> by spin averaging. (get g</a:t>
            </a:r>
            <a:r>
              <a:rPr lang="en-US" baseline="-25000"/>
              <a:t>1</a:t>
            </a:r>
            <a:r>
              <a:rPr lang="en-US"/>
              <a:t> &amp;g</a:t>
            </a:r>
            <a:r>
              <a:rPr lang="en-US" baseline="-25000"/>
              <a:t>2</a:t>
            </a:r>
            <a:r>
              <a:rPr lang="en-US"/>
              <a:t> for free).</a:t>
            </a:r>
          </a:p>
          <a:p>
            <a:endParaRPr lang="en-US"/>
          </a:p>
          <a:p>
            <a:endParaRPr lang="en-US"/>
          </a:p>
          <a:p>
            <a:r>
              <a:rPr lang="en-US" u="sng"/>
              <a:t>UVa/JLab Polarized Target </a:t>
            </a:r>
            <a:r>
              <a:rPr lang="en-US"/>
              <a:t>: Longitudinal and Transverse magnetic field. </a:t>
            </a:r>
          </a:p>
          <a:p>
            <a:r>
              <a:rPr lang="en-US" u="sng">
                <a:solidFill>
                  <a:srgbClr val="FFFFFF"/>
                </a:solidFill>
              </a:rPr>
              <a:t>Vector polarization </a:t>
            </a:r>
            <a:r>
              <a:rPr lang="en-US">
                <a:solidFill>
                  <a:srgbClr val="FFFFFF"/>
                </a:solidFill>
              </a:rPr>
              <a:t>determined by standard NMR, then simple relation for tensor pol: </a:t>
            </a:r>
          </a:p>
          <a:p>
            <a:endParaRPr lang="en-US"/>
          </a:p>
        </p:txBody>
      </p:sp>
      <p:sp>
        <p:nvSpPr>
          <p:cNvPr id="51205" name="TextBox 14"/>
          <p:cNvSpPr txBox="1">
            <a:spLocks noChangeArrowheads="1"/>
          </p:cNvSpPr>
          <p:nvPr/>
        </p:nvSpPr>
        <p:spPr bwMode="auto">
          <a:xfrm>
            <a:off x="990600" y="7010400"/>
            <a:ext cx="96805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Crabb et al. had some limited success in enhancing the tensor polarization in past 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429000" y="5387975"/>
            <a:ext cx="18415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533400" y="3581400"/>
            <a:ext cx="7177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 u="sng"/>
              <a:t>Difference of polarized cross sections</a:t>
            </a:r>
          </a:p>
        </p:txBody>
      </p:sp>
      <p:pic>
        <p:nvPicPr>
          <p:cNvPr id="51208" name="Picture 10" descr="Screen shot 2011-08-22 at 11.59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/>
          <a:stretch>
            <a:fillRect/>
          </a:stretch>
        </p:blipFill>
        <p:spPr bwMode="auto">
          <a:xfrm>
            <a:off x="1981200" y="4495800"/>
            <a:ext cx="5981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Rectangle 11"/>
          <p:cNvSpPr>
            <a:spLocks noChangeArrowheads="1"/>
          </p:cNvSpPr>
          <p:nvPr/>
        </p:nvSpPr>
        <p:spPr bwMode="auto">
          <a:xfrm>
            <a:off x="1143000" y="3048000"/>
            <a:ext cx="5791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/>
              <a:t>Hoodbhoy, Jaffe and Manohar, Nucl. Phys. B312, 571 (1989)</a:t>
            </a:r>
          </a:p>
        </p:txBody>
      </p:sp>
      <p:sp>
        <p:nvSpPr>
          <p:cNvPr id="51210" name="TextBox 12"/>
          <p:cNvSpPr txBox="1">
            <a:spLocks noChangeArrowheads="1"/>
          </p:cNvSpPr>
          <p:nvPr/>
        </p:nvSpPr>
        <p:spPr bwMode="auto">
          <a:xfrm>
            <a:off x="2897188" y="7369175"/>
            <a:ext cx="24352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Tensor Polarization</a:t>
            </a:r>
          </a:p>
          <a:p>
            <a:r>
              <a:rPr lang="en-US"/>
              <a:t>while in para config</a:t>
            </a:r>
          </a:p>
        </p:txBody>
      </p:sp>
      <p:sp>
        <p:nvSpPr>
          <p:cNvPr id="51211" name="TextBox 13"/>
          <p:cNvSpPr txBox="1">
            <a:spLocks noChangeArrowheads="1"/>
          </p:cNvSpPr>
          <p:nvPr/>
        </p:nvSpPr>
        <p:spPr bwMode="auto">
          <a:xfrm>
            <a:off x="6675438" y="7292975"/>
            <a:ext cx="24669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Tensor Polarization</a:t>
            </a:r>
          </a:p>
          <a:p>
            <a:r>
              <a:rPr lang="en-US"/>
              <a:t>while in perp config</a:t>
            </a:r>
          </a:p>
        </p:txBody>
      </p:sp>
      <p:cxnSp>
        <p:nvCxnSpPr>
          <p:cNvPr id="51212" name="Curved Connector 21"/>
          <p:cNvCxnSpPr>
            <a:cxnSpLocks noChangeShapeType="1"/>
          </p:cNvCxnSpPr>
          <p:nvPr/>
        </p:nvCxnSpPr>
        <p:spPr bwMode="auto">
          <a:xfrm rot="16200000" flipV="1">
            <a:off x="6286500" y="5883275"/>
            <a:ext cx="1524000" cy="990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3" name="Curved Connector 23"/>
          <p:cNvCxnSpPr>
            <a:cxnSpLocks noChangeShapeType="1"/>
          </p:cNvCxnSpPr>
          <p:nvPr/>
        </p:nvCxnSpPr>
        <p:spPr bwMode="auto">
          <a:xfrm rot="5400000" flipH="1" flipV="1">
            <a:off x="3963194" y="5920581"/>
            <a:ext cx="1600200" cy="12969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4" name="Rounded Rectangle 13"/>
          <p:cNvSpPr>
            <a:spLocks noChangeArrowheads="1"/>
          </p:cNvSpPr>
          <p:nvPr/>
        </p:nvSpPr>
        <p:spPr bwMode="auto">
          <a:xfrm>
            <a:off x="228600" y="3505200"/>
            <a:ext cx="9677400" cy="4648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Hall C Configuration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2057400" y="2971800"/>
            <a:ext cx="18415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53252" name="Picture 9" descr="Screen shot 2011-08-19 at 11.04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8382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Screen shot 2011-08-21 at 9.20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0462"/>
            <a:ext cx="7639050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0"/>
          <p:cNvSpPr>
            <a:spLocks noChangeArrowheads="1"/>
          </p:cNvSpPr>
          <p:nvPr/>
        </p:nvSpPr>
        <p:spPr bwMode="auto">
          <a:xfrm>
            <a:off x="6565900" y="1130300"/>
            <a:ext cx="914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3255" name="Rectangle 11"/>
          <p:cNvSpPr>
            <a:spLocks noChangeArrowheads="1"/>
          </p:cNvSpPr>
          <p:nvPr/>
        </p:nvSpPr>
        <p:spPr bwMode="auto">
          <a:xfrm>
            <a:off x="6629400" y="1676400"/>
            <a:ext cx="838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3256" name="Rectangle 12"/>
          <p:cNvSpPr>
            <a:spLocks noChangeArrowheads="1"/>
          </p:cNvSpPr>
          <p:nvPr/>
        </p:nvSpPr>
        <p:spPr bwMode="auto">
          <a:xfrm>
            <a:off x="7620000" y="1371600"/>
            <a:ext cx="762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Hall C Beamline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2057400" y="2971800"/>
            <a:ext cx="18415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cxnSp>
        <p:nvCxnSpPr>
          <p:cNvPr id="55300" name="Straight Connector 6"/>
          <p:cNvCxnSpPr>
            <a:cxnSpLocks noChangeShapeType="1"/>
          </p:cNvCxnSpPr>
          <p:nvPr/>
        </p:nvCxnSpPr>
        <p:spPr bwMode="auto">
          <a:xfrm>
            <a:off x="228600" y="4572000"/>
            <a:ext cx="6934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1" name="TextBox 22"/>
          <p:cNvSpPr txBox="1">
            <a:spLocks noChangeArrowheads="1"/>
          </p:cNvSpPr>
          <p:nvPr/>
        </p:nvSpPr>
        <p:spPr bwMode="auto">
          <a:xfrm>
            <a:off x="9753600" y="3810000"/>
            <a:ext cx="14573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Helium Bag</a:t>
            </a:r>
          </a:p>
        </p:txBody>
      </p:sp>
      <p:sp>
        <p:nvSpPr>
          <p:cNvPr id="55302" name="TextBox 23"/>
          <p:cNvSpPr txBox="1">
            <a:spLocks noChangeArrowheads="1"/>
          </p:cNvSpPr>
          <p:nvPr/>
        </p:nvSpPr>
        <p:spPr bwMode="auto">
          <a:xfrm>
            <a:off x="7315200" y="2133600"/>
            <a:ext cx="1600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SHMS @8.9</a:t>
            </a:r>
            <a:r>
              <a:rPr lang="en-US" baseline="30000"/>
              <a:t>o</a:t>
            </a:r>
          </a:p>
        </p:txBody>
      </p:sp>
      <p:sp>
        <p:nvSpPr>
          <p:cNvPr id="55303" name="TextBox 25"/>
          <p:cNvSpPr txBox="1">
            <a:spLocks noChangeArrowheads="1"/>
          </p:cNvSpPr>
          <p:nvPr/>
        </p:nvSpPr>
        <p:spPr bwMode="auto">
          <a:xfrm>
            <a:off x="6324600" y="3733800"/>
            <a:ext cx="9747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Poltarg</a:t>
            </a:r>
          </a:p>
        </p:txBody>
      </p:sp>
      <p:sp>
        <p:nvSpPr>
          <p:cNvPr id="55304" name="TextBox 26"/>
          <p:cNvSpPr txBox="1">
            <a:spLocks noChangeArrowheads="1"/>
          </p:cNvSpPr>
          <p:nvPr/>
        </p:nvSpPr>
        <p:spPr bwMode="auto">
          <a:xfrm>
            <a:off x="6858000" y="5943600"/>
            <a:ext cx="15414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HMS @13.4</a:t>
            </a:r>
            <a:r>
              <a:rPr lang="en-US" baseline="30000"/>
              <a:t>o</a:t>
            </a:r>
          </a:p>
        </p:txBody>
      </p:sp>
      <p:sp>
        <p:nvSpPr>
          <p:cNvPr id="55305" name="TextBox 27"/>
          <p:cNvSpPr txBox="1">
            <a:spLocks noChangeArrowheads="1"/>
          </p:cNvSpPr>
          <p:nvPr/>
        </p:nvSpPr>
        <p:spPr bwMode="auto">
          <a:xfrm>
            <a:off x="4191000" y="3657600"/>
            <a:ext cx="18256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/>
              <a:t>FZ2 on</a:t>
            </a:r>
          </a:p>
          <a:p>
            <a:pPr algn="ctr"/>
            <a:r>
              <a:rPr lang="en-US"/>
              <a:t>Movable stand</a:t>
            </a:r>
          </a:p>
        </p:txBody>
      </p:sp>
      <p:sp>
        <p:nvSpPr>
          <p:cNvPr id="55306" name="TextBox 28"/>
          <p:cNvSpPr txBox="1">
            <a:spLocks noChangeArrowheads="1"/>
          </p:cNvSpPr>
          <p:nvPr/>
        </p:nvSpPr>
        <p:spPr bwMode="auto">
          <a:xfrm>
            <a:off x="2362200" y="3810000"/>
            <a:ext cx="584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FZ1</a:t>
            </a:r>
          </a:p>
        </p:txBody>
      </p:sp>
      <p:sp>
        <p:nvSpPr>
          <p:cNvPr id="55307" name="Rectangle 29"/>
          <p:cNvSpPr>
            <a:spLocks noChangeArrowheads="1"/>
          </p:cNvSpPr>
          <p:nvPr/>
        </p:nvSpPr>
        <p:spPr bwMode="auto">
          <a:xfrm>
            <a:off x="914400" y="4381500"/>
            <a:ext cx="184150" cy="4048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5308" name="TextBox 30"/>
          <p:cNvSpPr txBox="1">
            <a:spLocks noChangeArrowheads="1"/>
          </p:cNvSpPr>
          <p:nvPr/>
        </p:nvSpPr>
        <p:spPr bwMode="auto">
          <a:xfrm>
            <a:off x="609600" y="3581400"/>
            <a:ext cx="9525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Slow</a:t>
            </a:r>
          </a:p>
          <a:p>
            <a:r>
              <a:rPr lang="en-US"/>
              <a:t>Raster</a:t>
            </a:r>
          </a:p>
        </p:txBody>
      </p:sp>
      <p:sp>
        <p:nvSpPr>
          <p:cNvPr id="55309" name="TextBox 32"/>
          <p:cNvSpPr txBox="1">
            <a:spLocks noChangeArrowheads="1"/>
          </p:cNvSpPr>
          <p:nvPr/>
        </p:nvSpPr>
        <p:spPr bwMode="auto">
          <a:xfrm>
            <a:off x="1295400" y="7239000"/>
            <a:ext cx="7672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Similar config as in SANE but expect less deviation of the beam.</a:t>
            </a:r>
          </a:p>
          <a:p>
            <a:r>
              <a:rPr lang="en-US"/>
              <a:t>Downstream helium bag.</a:t>
            </a:r>
          </a:p>
          <a:p>
            <a:r>
              <a:rPr lang="en-US"/>
              <a:t>Chicane will be standard part of 12 GeV Beamline.</a:t>
            </a:r>
          </a:p>
        </p:txBody>
      </p:sp>
      <p:sp>
        <p:nvSpPr>
          <p:cNvPr id="55310" name="Isosceles Triangle 19"/>
          <p:cNvSpPr>
            <a:spLocks noChangeArrowheads="1"/>
          </p:cNvSpPr>
          <p:nvPr/>
        </p:nvSpPr>
        <p:spPr bwMode="auto">
          <a:xfrm rot="-5400000">
            <a:off x="8801100" y="2857500"/>
            <a:ext cx="609600" cy="3429000"/>
          </a:xfrm>
          <a:prstGeom prst="triangle">
            <a:avLst>
              <a:gd name="adj" fmla="val 50000"/>
            </a:avLst>
          </a:prstGeom>
          <a:solidFill>
            <a:srgbClr val="FFD56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5311" name="Rectangle 21"/>
          <p:cNvSpPr>
            <a:spLocks noChangeArrowheads="1"/>
          </p:cNvSpPr>
          <p:nvPr/>
        </p:nvSpPr>
        <p:spPr bwMode="auto">
          <a:xfrm rot="-2405053">
            <a:off x="7339013" y="2828925"/>
            <a:ext cx="2743200" cy="838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5312" name="Rectangle 22"/>
          <p:cNvSpPr>
            <a:spLocks noChangeArrowheads="1"/>
          </p:cNvSpPr>
          <p:nvPr/>
        </p:nvSpPr>
        <p:spPr bwMode="auto">
          <a:xfrm rot="1830035">
            <a:off x="7489825" y="5286375"/>
            <a:ext cx="2743200" cy="838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5313" name="Oval 23"/>
          <p:cNvSpPr>
            <a:spLocks noChangeArrowheads="1"/>
          </p:cNvSpPr>
          <p:nvPr/>
        </p:nvSpPr>
        <p:spPr bwMode="auto">
          <a:xfrm>
            <a:off x="6883400" y="42037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5314" name="Rectangle 24"/>
          <p:cNvSpPr>
            <a:spLocks noChangeArrowheads="1"/>
          </p:cNvSpPr>
          <p:nvPr/>
        </p:nvSpPr>
        <p:spPr bwMode="auto">
          <a:xfrm>
            <a:off x="2438400" y="44196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5315" name="Rectangle 25"/>
          <p:cNvSpPr>
            <a:spLocks noChangeArrowheads="1"/>
          </p:cNvSpPr>
          <p:nvPr/>
        </p:nvSpPr>
        <p:spPr bwMode="auto">
          <a:xfrm>
            <a:off x="4876800" y="44196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Kinematics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pic>
        <p:nvPicPr>
          <p:cNvPr id="5" name="Picture 2" descr="thesisplots_mc%kineplane.eps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627" b="3627"/>
          <a:stretch>
            <a:fillRect/>
          </a:stretch>
        </p:blipFill>
        <p:spPr bwMode="auto">
          <a:xfrm>
            <a:off x="76201" y="990602"/>
            <a:ext cx="7696213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16"/>
          <p:cNvSpPr txBox="1">
            <a:spLocks noChangeArrowheads="1"/>
          </p:cNvSpPr>
          <p:nvPr/>
        </p:nvSpPr>
        <p:spPr bwMode="auto">
          <a:xfrm>
            <a:off x="8382000" y="1828800"/>
            <a:ext cx="22129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Logarithmic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Kinematics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pic>
        <p:nvPicPr>
          <p:cNvPr id="5" name="Picture 2" descr="thesisplots_mc%kineplane.eps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627" b="3627"/>
          <a:stretch>
            <a:fillRect/>
          </a:stretch>
        </p:blipFill>
        <p:spPr bwMode="auto">
          <a:xfrm>
            <a:off x="76201" y="990602"/>
            <a:ext cx="7696213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396" name="Straight Connector 9"/>
          <p:cNvCxnSpPr>
            <a:cxnSpLocks noChangeShapeType="1"/>
          </p:cNvCxnSpPr>
          <p:nvPr/>
        </p:nvCxnSpPr>
        <p:spPr bwMode="auto">
          <a:xfrm rot="5400000">
            <a:off x="5418932" y="2931319"/>
            <a:ext cx="2209800" cy="1587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7" name="Straight Connector 19"/>
          <p:cNvCxnSpPr>
            <a:cxnSpLocks noChangeShapeType="1"/>
          </p:cNvCxnSpPr>
          <p:nvPr/>
        </p:nvCxnSpPr>
        <p:spPr bwMode="auto">
          <a:xfrm rot="10800000" flipV="1">
            <a:off x="5867400" y="1843088"/>
            <a:ext cx="644525" cy="593725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8" name="Straight Connector 24"/>
          <p:cNvCxnSpPr>
            <a:cxnSpLocks noChangeShapeType="1"/>
          </p:cNvCxnSpPr>
          <p:nvPr/>
        </p:nvCxnSpPr>
        <p:spPr bwMode="auto">
          <a:xfrm rot="5400000">
            <a:off x="4772026" y="3540125"/>
            <a:ext cx="2209800" cy="3175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9" name="Straight Connector 26"/>
          <p:cNvCxnSpPr>
            <a:cxnSpLocks noChangeShapeType="1"/>
          </p:cNvCxnSpPr>
          <p:nvPr/>
        </p:nvCxnSpPr>
        <p:spPr bwMode="auto">
          <a:xfrm>
            <a:off x="5867400" y="4646613"/>
            <a:ext cx="152400" cy="1587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0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981700" y="4075113"/>
            <a:ext cx="609600" cy="53340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1" name="Rectangle 5"/>
          <p:cNvSpPr>
            <a:spLocks noChangeArrowheads="1"/>
          </p:cNvSpPr>
          <p:nvPr/>
        </p:nvSpPr>
        <p:spPr bwMode="auto">
          <a:xfrm>
            <a:off x="7391400" y="1447800"/>
            <a:ext cx="3429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>
                <a:solidFill>
                  <a:srgbClr val="0000FF"/>
                </a:solidFill>
              </a:rPr>
              <a:t>0.18&lt;x&lt;0.35</a:t>
            </a:r>
          </a:p>
          <a:p>
            <a:pPr algn="ctr"/>
            <a:endParaRPr lang="en-US" sz="2400">
              <a:solidFill>
                <a:srgbClr val="0000FF"/>
              </a:solidFill>
            </a:endParaRPr>
          </a:p>
          <a:p>
            <a:pPr algn="ctr"/>
            <a:r>
              <a:rPr lang="en-US" sz="2400">
                <a:solidFill>
                  <a:srgbClr val="0000FF"/>
                </a:solidFill>
              </a:rPr>
              <a:t>1&lt;Q</a:t>
            </a:r>
            <a:r>
              <a:rPr lang="en-US" sz="2400" baseline="30000">
                <a:solidFill>
                  <a:srgbClr val="0000FF"/>
                </a:solidFill>
              </a:rPr>
              <a:t>2</a:t>
            </a:r>
            <a:r>
              <a:rPr lang="en-US" sz="2400">
                <a:solidFill>
                  <a:srgbClr val="0000FF"/>
                </a:solidFill>
              </a:rPr>
              <a:t>&lt;9</a:t>
            </a:r>
            <a:endParaRPr lang="en-US" sz="2400" baseline="30000">
              <a:solidFill>
                <a:srgbClr val="0000FF"/>
              </a:solidFill>
            </a:endParaRPr>
          </a:p>
          <a:p>
            <a:pPr algn="ctr"/>
            <a:endParaRPr lang="en-US" sz="2400" baseline="30000"/>
          </a:p>
          <a:p>
            <a:pPr algn="ctr"/>
            <a:endParaRPr lang="en-US" sz="2400" baseline="30000"/>
          </a:p>
          <a:p>
            <a:pPr algn="ctr"/>
            <a:endParaRPr lang="en-US" sz="2400" baseline="30000"/>
          </a:p>
          <a:p>
            <a:pPr algn="ctr"/>
            <a:endParaRPr lang="en-US" sz="2400" baseline="30000"/>
          </a:p>
          <a:p>
            <a:pPr algn="ctr"/>
            <a:endParaRPr lang="en-US" sz="2400" baseline="30000"/>
          </a:p>
          <a:p>
            <a:pPr algn="ctr"/>
            <a:endParaRPr lang="en-US" sz="2400" baseline="30000"/>
          </a:p>
        </p:txBody>
      </p:sp>
      <p:sp>
        <p:nvSpPr>
          <p:cNvPr id="59402" name="TextBox 21"/>
          <p:cNvSpPr txBox="1">
            <a:spLocks noChangeArrowheads="1"/>
          </p:cNvSpPr>
          <p:nvPr/>
        </p:nvSpPr>
        <p:spPr bwMode="auto">
          <a:xfrm rot="-2637062">
            <a:off x="9952038" y="1868488"/>
            <a:ext cx="143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/>
              <a:t>approximate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HERMES Kinematics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pic>
        <p:nvPicPr>
          <p:cNvPr id="5" name="Picture 2" descr="thesisplots_mc%kineplane.eps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627" b="3627"/>
          <a:stretch>
            <a:fillRect/>
          </a:stretch>
        </p:blipFill>
        <p:spPr bwMode="auto">
          <a:xfrm>
            <a:off x="76201" y="990602"/>
            <a:ext cx="7696213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4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6858000" y="3354388"/>
            <a:ext cx="228600" cy="7620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5" name="Straight Connector 6"/>
          <p:cNvCxnSpPr>
            <a:cxnSpLocks noChangeShapeType="1"/>
          </p:cNvCxnSpPr>
          <p:nvPr/>
        </p:nvCxnSpPr>
        <p:spPr bwMode="auto">
          <a:xfrm rot="10800000" flipV="1">
            <a:off x="6553200" y="1295401"/>
            <a:ext cx="762000" cy="53340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6" name="Straight Connector 9"/>
          <p:cNvCxnSpPr>
            <a:cxnSpLocks noChangeShapeType="1"/>
          </p:cNvCxnSpPr>
          <p:nvPr/>
        </p:nvCxnSpPr>
        <p:spPr bwMode="auto">
          <a:xfrm rot="5400000">
            <a:off x="5418932" y="2931319"/>
            <a:ext cx="2209800" cy="1587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7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6477000" y="3581401"/>
            <a:ext cx="533400" cy="38100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6515100" y="2476501"/>
            <a:ext cx="1295400" cy="30480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9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6972301" y="1636713"/>
            <a:ext cx="685800" cy="3175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Straight Connector 19"/>
          <p:cNvCxnSpPr>
            <a:cxnSpLocks noChangeShapeType="1"/>
          </p:cNvCxnSpPr>
          <p:nvPr/>
        </p:nvCxnSpPr>
        <p:spPr bwMode="auto">
          <a:xfrm rot="10800000" flipV="1">
            <a:off x="5867400" y="1843088"/>
            <a:ext cx="644525" cy="593725"/>
          </a:xfrm>
          <a:prstGeom prst="line">
            <a:avLst/>
          </a:prstGeom>
          <a:noFill/>
          <a:ln w="63500">
            <a:solidFill>
              <a:srgbClr val="695C6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Straight Connector 24"/>
          <p:cNvCxnSpPr>
            <a:cxnSpLocks noChangeShapeType="1"/>
          </p:cNvCxnSpPr>
          <p:nvPr/>
        </p:nvCxnSpPr>
        <p:spPr bwMode="auto">
          <a:xfrm rot="5400000">
            <a:off x="4772026" y="3540125"/>
            <a:ext cx="2209800" cy="3175"/>
          </a:xfrm>
          <a:prstGeom prst="line">
            <a:avLst/>
          </a:prstGeom>
          <a:noFill/>
          <a:ln w="63500">
            <a:solidFill>
              <a:srgbClr val="695C6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2" name="Straight Connector 26"/>
          <p:cNvCxnSpPr>
            <a:cxnSpLocks noChangeShapeType="1"/>
          </p:cNvCxnSpPr>
          <p:nvPr/>
        </p:nvCxnSpPr>
        <p:spPr bwMode="auto">
          <a:xfrm>
            <a:off x="5867400" y="4646613"/>
            <a:ext cx="152400" cy="1587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981700" y="4075113"/>
            <a:ext cx="609600" cy="533400"/>
          </a:xfrm>
          <a:prstGeom prst="line">
            <a:avLst/>
          </a:prstGeom>
          <a:noFill/>
          <a:ln w="63500">
            <a:solidFill>
              <a:srgbClr val="695C6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4" name="Rectangle 5"/>
          <p:cNvSpPr>
            <a:spLocks noChangeArrowheads="1"/>
          </p:cNvSpPr>
          <p:nvPr/>
        </p:nvSpPr>
        <p:spPr bwMode="auto">
          <a:xfrm>
            <a:off x="7391400" y="1447800"/>
            <a:ext cx="3429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>
                <a:solidFill>
                  <a:srgbClr val="A6A6A6"/>
                </a:solidFill>
              </a:rPr>
              <a:t>0.18&lt;x&lt;0.35</a:t>
            </a:r>
          </a:p>
          <a:p>
            <a:pPr algn="ctr"/>
            <a:endParaRPr lang="en-US" sz="2400">
              <a:solidFill>
                <a:srgbClr val="A6A6A6"/>
              </a:solidFill>
            </a:endParaRPr>
          </a:p>
          <a:p>
            <a:pPr algn="ctr"/>
            <a:r>
              <a:rPr lang="en-US" sz="2400">
                <a:solidFill>
                  <a:srgbClr val="A6A6A6"/>
                </a:solidFill>
              </a:rPr>
              <a:t>1&lt;Q</a:t>
            </a:r>
            <a:r>
              <a:rPr lang="en-US" sz="2400" baseline="30000">
                <a:solidFill>
                  <a:srgbClr val="A6A6A6"/>
                </a:solidFill>
              </a:rPr>
              <a:t>2</a:t>
            </a:r>
            <a:r>
              <a:rPr lang="en-US" sz="2400">
                <a:solidFill>
                  <a:srgbClr val="A6A6A6"/>
                </a:solidFill>
              </a:rPr>
              <a:t>&lt;9</a:t>
            </a:r>
            <a:endParaRPr lang="en-US" sz="2400" baseline="30000">
              <a:solidFill>
                <a:srgbClr val="A6A6A6"/>
              </a:solidFill>
            </a:endParaRPr>
          </a:p>
          <a:p>
            <a:pPr algn="ctr"/>
            <a:endParaRPr lang="en-US" sz="2400" baseline="30000"/>
          </a:p>
          <a:p>
            <a:pPr algn="ctr"/>
            <a:endParaRPr lang="en-US" sz="2400" baseline="30000"/>
          </a:p>
          <a:p>
            <a:pPr algn="ctr"/>
            <a:r>
              <a:rPr lang="en-US" sz="2400">
                <a:solidFill>
                  <a:srgbClr val="0000FF"/>
                </a:solidFill>
              </a:rPr>
              <a:t>0.35&lt;x&lt;0.85</a:t>
            </a:r>
          </a:p>
          <a:p>
            <a:pPr algn="ctr"/>
            <a:endParaRPr lang="en-US" sz="2400">
              <a:solidFill>
                <a:srgbClr val="0000FF"/>
              </a:solidFill>
            </a:endParaRPr>
          </a:p>
          <a:p>
            <a:pPr algn="ctr"/>
            <a:r>
              <a:rPr lang="en-US" sz="2400">
                <a:solidFill>
                  <a:srgbClr val="0000FF"/>
                </a:solidFill>
              </a:rPr>
              <a:t>2&lt;Q</a:t>
            </a:r>
            <a:r>
              <a:rPr lang="en-US" sz="2400" baseline="30000">
                <a:solidFill>
                  <a:srgbClr val="0000FF"/>
                </a:solidFill>
              </a:rPr>
              <a:t>2</a:t>
            </a:r>
            <a:r>
              <a:rPr lang="en-US" sz="2400">
                <a:solidFill>
                  <a:srgbClr val="0000FF"/>
                </a:solidFill>
              </a:rPr>
              <a:t>&lt;18</a:t>
            </a:r>
            <a:endParaRPr lang="en-US" sz="2400" baseline="30000">
              <a:solidFill>
                <a:srgbClr val="0000FF"/>
              </a:solidFill>
            </a:endParaRPr>
          </a:p>
          <a:p>
            <a:pPr algn="ctr"/>
            <a:endParaRPr lang="en-US" sz="2400" baseline="30000"/>
          </a:p>
          <a:p>
            <a:pPr algn="ctr"/>
            <a:endParaRPr lang="en-US" sz="2400" baseline="30000"/>
          </a:p>
          <a:p>
            <a:pPr algn="ctr"/>
            <a:endParaRPr lang="en-US" sz="2400" baseline="30000"/>
          </a:p>
          <a:p>
            <a:pPr algn="ctr"/>
            <a:endParaRPr lang="en-US" sz="2400" baseline="30000"/>
          </a:p>
        </p:txBody>
      </p:sp>
      <p:sp>
        <p:nvSpPr>
          <p:cNvPr id="61455" name="TextBox 21"/>
          <p:cNvSpPr txBox="1">
            <a:spLocks noChangeArrowheads="1"/>
          </p:cNvSpPr>
          <p:nvPr/>
        </p:nvSpPr>
        <p:spPr bwMode="auto">
          <a:xfrm rot="-2637062">
            <a:off x="9952038" y="1868488"/>
            <a:ext cx="143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/>
              <a:t>approximate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10255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mtClean="0">
                <a:latin typeface="Papyrus" panose="03070502060502030205" pitchFamily="66" charset="0"/>
              </a:rPr>
              <a:t>Deuteron</a:t>
            </a:r>
          </a:p>
        </p:txBody>
      </p:sp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228600" y="2286000"/>
            <a:ext cx="11201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Spin-1 system</a:t>
            </a:r>
          </a:p>
          <a:p>
            <a:endParaRPr lang="en-US"/>
          </a:p>
          <a:p>
            <a:r>
              <a:rPr lang="en-US"/>
              <a:t>Simple testing ground for nuclear physics</a:t>
            </a:r>
          </a:p>
          <a:p>
            <a:r>
              <a:rPr lang="en-US"/>
              <a:t>Reasonably “easy” to polarize</a:t>
            </a:r>
          </a:p>
          <a:p>
            <a:endParaRPr lang="en-US"/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4587875" y="1905000"/>
            <a:ext cx="777875" cy="76358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n</a:t>
            </a:r>
          </a:p>
        </p:txBody>
      </p:sp>
      <p:sp>
        <p:nvSpPr>
          <p:cNvPr id="9221" name="Oval 3"/>
          <p:cNvSpPr>
            <a:spLocks noChangeArrowheads="1"/>
          </p:cNvSpPr>
          <p:nvPr/>
        </p:nvSpPr>
        <p:spPr bwMode="auto">
          <a:xfrm>
            <a:off x="5181600" y="1905000"/>
            <a:ext cx="777875" cy="763588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p</a:t>
            </a:r>
          </a:p>
        </p:txBody>
      </p:sp>
      <p:sp>
        <p:nvSpPr>
          <p:cNvPr id="9222" name="Left Arrow 11"/>
          <p:cNvSpPr>
            <a:spLocks noChangeArrowheads="1"/>
          </p:cNvSpPr>
          <p:nvPr/>
        </p:nvSpPr>
        <p:spPr bwMode="auto">
          <a:xfrm rot="2789191">
            <a:off x="4458494" y="1751806"/>
            <a:ext cx="1600200" cy="795338"/>
          </a:xfrm>
          <a:prstGeom prst="leftArrow">
            <a:avLst>
              <a:gd name="adj1" fmla="val 50000"/>
              <a:gd name="adj2" fmla="val 49964"/>
            </a:avLst>
          </a:prstGeom>
          <a:solidFill>
            <a:srgbClr val="9999FF">
              <a:alpha val="74117"/>
            </a:srgbClr>
          </a:solidFill>
          <a:ln w="9525">
            <a:solidFill>
              <a:schemeClr val="accent1">
                <a:alpha val="36078"/>
              </a:schemeClr>
            </a:solidFill>
            <a:round/>
            <a:headEnd/>
            <a:tailEnd/>
          </a:ln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HERMES Kinematics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pic>
        <p:nvPicPr>
          <p:cNvPr id="5" name="Picture 2" descr="thesisplots_mc%kineplane.eps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627" b="3627"/>
          <a:stretch>
            <a:fillRect/>
          </a:stretch>
        </p:blipFill>
        <p:spPr bwMode="auto">
          <a:xfrm>
            <a:off x="76201" y="990602"/>
            <a:ext cx="7696213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2" name="Group 30"/>
          <p:cNvGrpSpPr>
            <a:grpSpLocks/>
          </p:cNvGrpSpPr>
          <p:nvPr/>
        </p:nvGrpSpPr>
        <p:grpSpPr bwMode="auto">
          <a:xfrm>
            <a:off x="5867400" y="1293813"/>
            <a:ext cx="1449388" cy="3354387"/>
            <a:chOff x="5867400" y="1293812"/>
            <a:chExt cx="1448594" cy="3354388"/>
          </a:xfrm>
        </p:grpSpPr>
        <p:cxnSp>
          <p:nvCxnSpPr>
            <p:cNvPr id="63505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695C6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3506" name="Group 29"/>
            <p:cNvGrpSpPr>
              <a:grpSpLocks/>
            </p:cNvGrpSpPr>
            <p:nvPr/>
          </p:nvGrpSpPr>
          <p:grpSpPr bwMode="auto">
            <a:xfrm>
              <a:off x="5867400" y="1293812"/>
              <a:ext cx="1448594" cy="3354388"/>
              <a:chOff x="5867400" y="1295400"/>
              <a:chExt cx="1448594" cy="3354388"/>
            </a:xfrm>
          </p:grpSpPr>
          <p:cxnSp>
            <p:nvCxnSpPr>
              <p:cNvPr id="63507" name="Straight Connector 6"/>
              <p:cNvCxnSpPr>
                <a:cxnSpLocks noChangeShapeType="1"/>
              </p:cNvCxnSpPr>
              <p:nvPr/>
            </p:nvCxnSpPr>
            <p:spPr bwMode="auto">
              <a:xfrm rot="10800000" flipV="1">
                <a:off x="6553200" y="1295400"/>
                <a:ext cx="762000" cy="533400"/>
              </a:xfrm>
              <a:prstGeom prst="line">
                <a:avLst/>
              </a:prstGeom>
              <a:noFill/>
              <a:ln w="63500">
                <a:solidFill>
                  <a:srgbClr val="695C64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508" name="Straight Connector 9"/>
              <p:cNvCxnSpPr>
                <a:cxnSpLocks noChangeShapeType="1"/>
              </p:cNvCxnSpPr>
              <p:nvPr/>
            </p:nvCxnSpPr>
            <p:spPr bwMode="auto">
              <a:xfrm rot="5400000">
                <a:off x="5418931" y="2933700"/>
                <a:ext cx="2209800" cy="1588"/>
              </a:xfrm>
              <a:prstGeom prst="line">
                <a:avLst/>
              </a:prstGeom>
              <a:noFill/>
              <a:ln w="63500">
                <a:solidFill>
                  <a:srgbClr val="695C64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509" name="Straight Connector 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477000" y="3581400"/>
                <a:ext cx="533400" cy="381000"/>
              </a:xfrm>
              <a:prstGeom prst="line">
                <a:avLst/>
              </a:prstGeom>
              <a:noFill/>
              <a:ln w="63500">
                <a:solidFill>
                  <a:srgbClr val="695C64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510" name="Straight Connector 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15100" y="2476500"/>
                <a:ext cx="1295400" cy="304800"/>
              </a:xfrm>
              <a:prstGeom prst="line">
                <a:avLst/>
              </a:prstGeom>
              <a:noFill/>
              <a:ln w="63500">
                <a:solidFill>
                  <a:srgbClr val="695C64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511" name="Straight Connector 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972300" y="1638300"/>
                <a:ext cx="685800" cy="1588"/>
              </a:xfrm>
              <a:prstGeom prst="line">
                <a:avLst/>
              </a:prstGeom>
              <a:noFill/>
              <a:ln w="63500">
                <a:solidFill>
                  <a:srgbClr val="695C64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512" name="Straight Connector 19"/>
              <p:cNvCxnSpPr>
                <a:cxnSpLocks noChangeShapeType="1"/>
              </p:cNvCxnSpPr>
              <p:nvPr/>
            </p:nvCxnSpPr>
            <p:spPr bwMode="auto">
              <a:xfrm rot="10800000" flipV="1">
                <a:off x="5867401" y="1844674"/>
                <a:ext cx="644525" cy="593725"/>
              </a:xfrm>
              <a:prstGeom prst="line">
                <a:avLst/>
              </a:prstGeom>
              <a:noFill/>
              <a:ln w="63500">
                <a:solidFill>
                  <a:srgbClr val="695C64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513" name="Straight Connector 24"/>
              <p:cNvCxnSpPr>
                <a:cxnSpLocks noChangeShapeType="1"/>
              </p:cNvCxnSpPr>
              <p:nvPr/>
            </p:nvCxnSpPr>
            <p:spPr bwMode="auto">
              <a:xfrm rot="5400000">
                <a:off x="4772025" y="3543300"/>
                <a:ext cx="2209800" cy="1588"/>
              </a:xfrm>
              <a:prstGeom prst="line">
                <a:avLst/>
              </a:prstGeom>
              <a:noFill/>
              <a:ln w="63500">
                <a:solidFill>
                  <a:srgbClr val="695C64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514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5867400" y="4648200"/>
                <a:ext cx="152400" cy="1588"/>
              </a:xfrm>
              <a:prstGeom prst="line">
                <a:avLst/>
              </a:prstGeom>
              <a:noFill/>
              <a:ln w="63500">
                <a:solidFill>
                  <a:srgbClr val="695C64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515" name="Straight Connector 2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81700" y="4076700"/>
                <a:ext cx="609600" cy="533400"/>
              </a:xfrm>
              <a:prstGeom prst="line">
                <a:avLst/>
              </a:prstGeom>
              <a:noFill/>
              <a:ln w="63500">
                <a:solidFill>
                  <a:srgbClr val="695C64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3493" name="Group 102"/>
          <p:cNvGrpSpPr>
            <a:grpSpLocks/>
          </p:cNvGrpSpPr>
          <p:nvPr/>
        </p:nvGrpSpPr>
        <p:grpSpPr bwMode="auto">
          <a:xfrm>
            <a:off x="6400800" y="2743200"/>
            <a:ext cx="609600" cy="762000"/>
            <a:chOff x="6400800" y="2743200"/>
            <a:chExt cx="609600" cy="762000"/>
          </a:xfrm>
        </p:grpSpPr>
        <p:cxnSp>
          <p:nvCxnSpPr>
            <p:cNvPr id="63501" name="Straight Connector 36"/>
            <p:cNvCxnSpPr>
              <a:cxnSpLocks noChangeShapeType="1"/>
            </p:cNvCxnSpPr>
            <p:nvPr/>
          </p:nvCxnSpPr>
          <p:spPr bwMode="auto">
            <a:xfrm flipV="1">
              <a:off x="6400800" y="3124200"/>
              <a:ext cx="533400" cy="3810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2" name="Straight Connector 37"/>
            <p:cNvCxnSpPr>
              <a:cxnSpLocks noChangeShapeType="1"/>
            </p:cNvCxnSpPr>
            <p:nvPr/>
          </p:nvCxnSpPr>
          <p:spPr bwMode="auto">
            <a:xfrm flipV="1">
              <a:off x="6692900" y="2743200"/>
              <a:ext cx="317500" cy="2381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3" name="Straight Connector 40"/>
            <p:cNvCxnSpPr>
              <a:cxnSpLocks noChangeShapeType="1"/>
            </p:cNvCxnSpPr>
            <p:nvPr/>
          </p:nvCxnSpPr>
          <p:spPr bwMode="auto">
            <a:xfrm rot="5400000" flipH="1" flipV="1">
              <a:off x="6781800" y="2895600"/>
              <a:ext cx="381000" cy="762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4" name="Straight Connector 43"/>
            <p:cNvCxnSpPr>
              <a:cxnSpLocks noChangeShapeType="1"/>
            </p:cNvCxnSpPr>
            <p:nvPr/>
          </p:nvCxnSpPr>
          <p:spPr bwMode="auto">
            <a:xfrm rot="5400000" flipH="1" flipV="1">
              <a:off x="6286500" y="3086100"/>
              <a:ext cx="533400" cy="3048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3494" name="Straight Connector 47"/>
          <p:cNvCxnSpPr>
            <a:cxnSpLocks noChangeShapeType="1"/>
          </p:cNvCxnSpPr>
          <p:nvPr/>
        </p:nvCxnSpPr>
        <p:spPr bwMode="auto">
          <a:xfrm>
            <a:off x="9144000" y="21336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63495" name="Straight Connector 49"/>
          <p:cNvCxnSpPr>
            <a:cxnSpLocks noChangeShapeType="1"/>
          </p:cNvCxnSpPr>
          <p:nvPr/>
        </p:nvCxnSpPr>
        <p:spPr bwMode="auto">
          <a:xfrm flipV="1">
            <a:off x="5715000" y="3962400"/>
            <a:ext cx="762000" cy="406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6" name="Straight Connector 50"/>
          <p:cNvCxnSpPr>
            <a:cxnSpLocks noChangeShapeType="1"/>
          </p:cNvCxnSpPr>
          <p:nvPr/>
        </p:nvCxnSpPr>
        <p:spPr bwMode="auto">
          <a:xfrm flipV="1">
            <a:off x="6315075" y="3505200"/>
            <a:ext cx="390525" cy="2476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Straight Connector 52"/>
          <p:cNvCxnSpPr>
            <a:cxnSpLocks noChangeShapeType="1"/>
          </p:cNvCxnSpPr>
          <p:nvPr/>
        </p:nvCxnSpPr>
        <p:spPr bwMode="auto">
          <a:xfrm flipV="1">
            <a:off x="5715000" y="3733800"/>
            <a:ext cx="633413" cy="6254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Connector 85"/>
          <p:cNvCxnSpPr>
            <a:cxnSpLocks noChangeShapeType="1"/>
          </p:cNvCxnSpPr>
          <p:nvPr/>
        </p:nvCxnSpPr>
        <p:spPr bwMode="auto">
          <a:xfrm rot="5400000" flipH="1" flipV="1">
            <a:off x="6345237" y="3617913"/>
            <a:ext cx="479425" cy="2413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9" name="Rectangle 5"/>
          <p:cNvSpPr>
            <a:spLocks noChangeArrowheads="1"/>
          </p:cNvSpPr>
          <p:nvPr/>
        </p:nvSpPr>
        <p:spPr bwMode="auto">
          <a:xfrm>
            <a:off x="7391400" y="1447800"/>
            <a:ext cx="34290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>
                <a:solidFill>
                  <a:srgbClr val="7F7F7F"/>
                </a:solidFill>
              </a:rPr>
              <a:t>0.18&lt;x&lt;0.35</a:t>
            </a:r>
          </a:p>
          <a:p>
            <a:pPr algn="ctr"/>
            <a:endParaRPr lang="en-US" sz="2400">
              <a:solidFill>
                <a:srgbClr val="7F7F7F"/>
              </a:solidFill>
            </a:endParaRPr>
          </a:p>
          <a:p>
            <a:pPr algn="ctr"/>
            <a:r>
              <a:rPr lang="en-US" sz="2400">
                <a:solidFill>
                  <a:srgbClr val="7F7F7F"/>
                </a:solidFill>
              </a:rPr>
              <a:t>1&lt;Q</a:t>
            </a:r>
            <a:r>
              <a:rPr lang="en-US" sz="2400" baseline="30000">
                <a:solidFill>
                  <a:srgbClr val="7F7F7F"/>
                </a:solidFill>
              </a:rPr>
              <a:t>2</a:t>
            </a:r>
            <a:r>
              <a:rPr lang="en-US" sz="2400">
                <a:solidFill>
                  <a:srgbClr val="7F7F7F"/>
                </a:solidFill>
              </a:rPr>
              <a:t>&lt;9</a:t>
            </a:r>
            <a:endParaRPr lang="en-US" sz="2400" baseline="30000">
              <a:solidFill>
                <a:srgbClr val="7F7F7F"/>
              </a:solidFill>
            </a:endParaRPr>
          </a:p>
          <a:p>
            <a:pPr algn="ctr"/>
            <a:endParaRPr lang="en-US" sz="2400" baseline="30000"/>
          </a:p>
          <a:p>
            <a:pPr algn="ctr"/>
            <a:endParaRPr lang="en-US" sz="2400" baseline="30000"/>
          </a:p>
          <a:p>
            <a:pPr algn="ctr"/>
            <a:r>
              <a:rPr lang="en-US" sz="2400">
                <a:solidFill>
                  <a:srgbClr val="7F7F7F"/>
                </a:solidFill>
              </a:rPr>
              <a:t>0.35&lt;x&lt;0.85</a:t>
            </a:r>
          </a:p>
          <a:p>
            <a:pPr algn="ctr"/>
            <a:endParaRPr lang="en-US" sz="2400">
              <a:solidFill>
                <a:srgbClr val="7F7F7F"/>
              </a:solidFill>
            </a:endParaRPr>
          </a:p>
          <a:p>
            <a:pPr algn="ctr"/>
            <a:r>
              <a:rPr lang="en-US" sz="2400">
                <a:solidFill>
                  <a:srgbClr val="7F7F7F"/>
                </a:solidFill>
              </a:rPr>
              <a:t>2&lt;Q</a:t>
            </a:r>
            <a:r>
              <a:rPr lang="en-US" sz="2400" baseline="30000">
                <a:solidFill>
                  <a:srgbClr val="7F7F7F"/>
                </a:solidFill>
              </a:rPr>
              <a:t>2</a:t>
            </a:r>
            <a:r>
              <a:rPr lang="en-US" sz="2400">
                <a:solidFill>
                  <a:srgbClr val="7F7F7F"/>
                </a:solidFill>
              </a:rPr>
              <a:t>&lt;18</a:t>
            </a:r>
          </a:p>
          <a:p>
            <a:pPr algn="ctr"/>
            <a:endParaRPr lang="en-US" sz="2400">
              <a:solidFill>
                <a:srgbClr val="7F7F7F"/>
              </a:solidFill>
            </a:endParaRPr>
          </a:p>
          <a:p>
            <a:pPr algn="ctr"/>
            <a:endParaRPr lang="en-US" sz="2400">
              <a:solidFill>
                <a:srgbClr val="7F7F7F"/>
              </a:solidFill>
            </a:endParaRPr>
          </a:p>
          <a:p>
            <a:pPr algn="ctr"/>
            <a:r>
              <a:rPr lang="en-US" sz="2400">
                <a:solidFill>
                  <a:srgbClr val="FF0000"/>
                </a:solidFill>
              </a:rPr>
              <a:t>0.2&lt;x&lt;0.45</a:t>
            </a:r>
          </a:p>
          <a:p>
            <a:pPr algn="ctr"/>
            <a:endParaRPr lang="en-US" sz="2400">
              <a:solidFill>
                <a:srgbClr val="FF0000"/>
              </a:solidFill>
            </a:endParaRPr>
          </a:p>
          <a:p>
            <a:pPr algn="ctr"/>
            <a:r>
              <a:rPr lang="en-US" sz="2400">
                <a:solidFill>
                  <a:srgbClr val="FF0000"/>
                </a:solidFill>
              </a:rPr>
              <a:t>1.5&lt;Q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&lt;2.5</a:t>
            </a:r>
          </a:p>
          <a:p>
            <a:pPr algn="ctr"/>
            <a:endParaRPr lang="en-US" sz="2400">
              <a:solidFill>
                <a:srgbClr val="FF0000"/>
              </a:solidFill>
            </a:endParaRPr>
          </a:p>
          <a:p>
            <a:pPr algn="ctr"/>
            <a:endParaRPr lang="en-US" sz="2400">
              <a:solidFill>
                <a:srgbClr val="FF0000"/>
              </a:solidFill>
            </a:endParaRPr>
          </a:p>
          <a:p>
            <a:pPr algn="ctr"/>
            <a:r>
              <a:rPr lang="en-US" sz="2400">
                <a:solidFill>
                  <a:srgbClr val="FF0000"/>
                </a:solidFill>
              </a:rPr>
              <a:t>0.35&lt;x&lt;0.60</a:t>
            </a:r>
          </a:p>
          <a:p>
            <a:pPr algn="ctr"/>
            <a:endParaRPr lang="en-US" sz="2400">
              <a:solidFill>
                <a:srgbClr val="FF0000"/>
              </a:solidFill>
            </a:endParaRPr>
          </a:p>
          <a:p>
            <a:pPr algn="ctr"/>
            <a:r>
              <a:rPr lang="en-US" sz="2400">
                <a:solidFill>
                  <a:srgbClr val="FF0000"/>
                </a:solidFill>
              </a:rPr>
              <a:t>3&lt;Q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&lt;5</a:t>
            </a:r>
            <a:endParaRPr lang="en-US" sz="2400" baseline="30000"/>
          </a:p>
          <a:p>
            <a:pPr algn="ctr"/>
            <a:endParaRPr lang="en-US" sz="2400" baseline="30000"/>
          </a:p>
        </p:txBody>
      </p:sp>
      <p:sp>
        <p:nvSpPr>
          <p:cNvPr id="63500" name="TextBox 27"/>
          <p:cNvSpPr txBox="1">
            <a:spLocks noChangeArrowheads="1"/>
          </p:cNvSpPr>
          <p:nvPr/>
        </p:nvSpPr>
        <p:spPr bwMode="auto">
          <a:xfrm>
            <a:off x="8229600" y="4419600"/>
            <a:ext cx="20431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>
                <a:solidFill>
                  <a:srgbClr val="FF0000"/>
                </a:solidFill>
              </a:rPr>
              <a:t>This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Kinematics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pic>
        <p:nvPicPr>
          <p:cNvPr id="65539" name="Picture 6" descr="Screen shot 2011-08-19 at 11.02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6858000"/>
            <a:ext cx="55546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9" descr="new_kincov_onlyDISlin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2133600"/>
            <a:ext cx="6711950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Box 10"/>
          <p:cNvSpPr txBox="1">
            <a:spLocks noChangeArrowheads="1"/>
          </p:cNvSpPr>
          <p:nvPr/>
        </p:nvSpPr>
        <p:spPr bwMode="auto">
          <a:xfrm>
            <a:off x="990600" y="2362200"/>
            <a:ext cx="2043113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Hermes</a:t>
            </a:r>
          </a:p>
          <a:p>
            <a:endParaRPr lang="en-US"/>
          </a:p>
          <a:p>
            <a:r>
              <a:rPr lang="en-US"/>
              <a:t>W&gt;1.8 GeV</a:t>
            </a:r>
            <a:endParaRPr lang="en-US" baseline="30000"/>
          </a:p>
          <a:p>
            <a:endParaRPr lang="en-US"/>
          </a:p>
          <a:p>
            <a:endParaRPr lang="en-US"/>
          </a:p>
          <a:p>
            <a:r>
              <a:rPr lang="en-US" u="sng"/>
              <a:t>This experiment</a:t>
            </a:r>
          </a:p>
          <a:p>
            <a:endParaRPr lang="en-US"/>
          </a:p>
          <a:p>
            <a:r>
              <a:rPr lang="en-US"/>
              <a:t>W&gt;2 GeV</a:t>
            </a:r>
            <a:endParaRPr lang="en-US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629400" cy="1447800"/>
          </a:xfr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419099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u="sng" smtClean="0">
                <a:solidFill>
                  <a:srgbClr val="000000"/>
                </a:solidFill>
                <a:latin typeface="Chalkboard" charset="0"/>
              </a:rPr>
              <a:t>Polarized Target</a:t>
            </a:r>
            <a:endParaRPr lang="en-US" sz="4800" b="1" baseline="300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lkboard" charset="0"/>
            </a:endParaRPr>
          </a:p>
        </p:txBody>
      </p:sp>
      <p:sp>
        <p:nvSpPr>
          <p:cNvPr id="67587" name="Rounded Rectangle 16"/>
          <p:cNvSpPr>
            <a:spLocks noChangeArrowheads="1"/>
          </p:cNvSpPr>
          <p:nvPr/>
        </p:nvSpPr>
        <p:spPr bwMode="auto">
          <a:xfrm>
            <a:off x="7086600" y="7086600"/>
            <a:ext cx="203200" cy="4238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5181600" y="51419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/>
          </a:p>
        </p:txBody>
      </p:sp>
      <p:grpSp>
        <p:nvGrpSpPr>
          <p:cNvPr id="67589" name="Group 16"/>
          <p:cNvGrpSpPr>
            <a:grpSpLocks/>
          </p:cNvGrpSpPr>
          <p:nvPr/>
        </p:nvGrpSpPr>
        <p:grpSpPr bwMode="auto">
          <a:xfrm>
            <a:off x="2438400" y="2286000"/>
            <a:ext cx="6502400" cy="4876800"/>
            <a:chOff x="1803400" y="2286000"/>
            <a:chExt cx="6502400" cy="4876800"/>
          </a:xfrm>
        </p:grpSpPr>
        <p:pic>
          <p:nvPicPr>
            <p:cNvPr id="10035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3400" y="2286000"/>
              <a:ext cx="6502400" cy="4876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55600" dir="2700000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78500" y="3841690"/>
              <a:ext cx="972816" cy="400110"/>
            </a:xfrm>
            <a:prstGeom prst="rect">
              <a:avLst/>
            </a:prstGeom>
            <a:solidFill>
              <a:srgbClr val="D0CCCF"/>
            </a:solidFill>
          </p:spPr>
          <p:txBody>
            <a:bodyPr wrap="none">
              <a:prstTxWarp prst="textChevron">
                <a:avLst>
                  <a:gd name="adj" fmla="val 12304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en-US">
                  <a:ea typeface="+mn-ea"/>
                </a:rPr>
                <a:t>poltarg</a:t>
              </a:r>
            </a:p>
          </p:txBody>
        </p:sp>
      </p:grpSp>
      <p:sp>
        <p:nvSpPr>
          <p:cNvPr id="67590" name="TextBox 17"/>
          <p:cNvSpPr txBox="1">
            <a:spLocks noChangeArrowheads="1"/>
          </p:cNvSpPr>
          <p:nvPr/>
        </p:nvSpPr>
        <p:spPr bwMode="auto">
          <a:xfrm>
            <a:off x="5334000" y="7467600"/>
            <a:ext cx="1423988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circa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Polarized Target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8763000" y="8229600"/>
            <a:ext cx="25955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fig. courtesy C. Keith</a:t>
            </a:r>
          </a:p>
        </p:txBody>
      </p:sp>
      <p:pic>
        <p:nvPicPr>
          <p:cNvPr id="69636" name="Picture 7" descr="targ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9"/>
          <a:stretch>
            <a:fillRect/>
          </a:stretch>
        </p:blipFill>
        <p:spPr bwMode="auto">
          <a:xfrm>
            <a:off x="5259388" y="2057400"/>
            <a:ext cx="5942012" cy="586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5270500" y="3524250"/>
            <a:ext cx="184150" cy="404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69638" name="Rectangle 9"/>
          <p:cNvSpPr>
            <a:spLocks noChangeArrowheads="1"/>
          </p:cNvSpPr>
          <p:nvPr/>
        </p:nvSpPr>
        <p:spPr bwMode="auto">
          <a:xfrm>
            <a:off x="5181600" y="6667500"/>
            <a:ext cx="184150" cy="4048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69639" name="TextBox 11"/>
          <p:cNvSpPr txBox="1">
            <a:spLocks noChangeArrowheads="1"/>
          </p:cNvSpPr>
          <p:nvPr/>
        </p:nvSpPr>
        <p:spPr bwMode="auto">
          <a:xfrm>
            <a:off x="228600" y="1143000"/>
            <a:ext cx="4406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Dynamic Nuclear Polarization of ND</a:t>
            </a:r>
            <a:r>
              <a:rPr lang="en-US" baseline="-25000"/>
              <a:t>3</a:t>
            </a:r>
          </a:p>
          <a:p>
            <a:r>
              <a:rPr lang="en-US"/>
              <a:t>5 Tesla @ 1 K</a:t>
            </a:r>
          </a:p>
        </p:txBody>
      </p:sp>
      <p:sp>
        <p:nvSpPr>
          <p:cNvPr id="69640" name="TextBox 13"/>
          <p:cNvSpPr txBox="1">
            <a:spLocks noChangeArrowheads="1"/>
          </p:cNvSpPr>
          <p:nvPr/>
        </p:nvSpPr>
        <p:spPr bwMode="auto">
          <a:xfrm>
            <a:off x="228600" y="2209800"/>
            <a:ext cx="36782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SLAC, GEN1,2, RSS, SANE, g2p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Polarized Target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8763000" y="8229600"/>
            <a:ext cx="25955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fig. courtesy C. Keith</a:t>
            </a:r>
          </a:p>
        </p:txBody>
      </p:sp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457200" y="5486400"/>
            <a:ext cx="32480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>
                <a:solidFill>
                  <a:srgbClr val="0D0DFF"/>
                </a:solidFill>
              </a:rPr>
              <a:t>JLab Target Group</a:t>
            </a:r>
          </a:p>
          <a:p>
            <a:endParaRPr lang="en-US"/>
          </a:p>
          <a:p>
            <a:r>
              <a:rPr lang="en-US"/>
              <a:t>New Refrigerator</a:t>
            </a:r>
          </a:p>
          <a:p>
            <a:r>
              <a:rPr lang="en-US"/>
              <a:t>New Target Insert</a:t>
            </a:r>
          </a:p>
          <a:p>
            <a:r>
              <a:rPr lang="en-US"/>
              <a:t>New Rotary pumps</a:t>
            </a:r>
          </a:p>
          <a:p>
            <a:r>
              <a:rPr lang="en-US"/>
              <a:t>New Pump controls</a:t>
            </a:r>
          </a:p>
          <a:p>
            <a:r>
              <a:rPr lang="en-US"/>
              <a:t>New Target motion control</a:t>
            </a:r>
          </a:p>
          <a:p>
            <a:r>
              <a:rPr lang="en-US"/>
              <a:t>New Rotating seal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57200" y="4648200"/>
            <a:ext cx="33924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>
                <a:solidFill>
                  <a:srgbClr val="0D0DFF"/>
                </a:solidFill>
              </a:rPr>
              <a:t>UVa</a:t>
            </a:r>
          </a:p>
          <a:p>
            <a:r>
              <a:rPr lang="en-US"/>
              <a:t>Coils refurbished at Oxford</a:t>
            </a:r>
          </a:p>
        </p:txBody>
      </p:sp>
      <p:pic>
        <p:nvPicPr>
          <p:cNvPr id="71686" name="Picture 7" descr="targ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9"/>
          <a:stretch>
            <a:fillRect/>
          </a:stretch>
        </p:blipFill>
        <p:spPr bwMode="auto">
          <a:xfrm>
            <a:off x="5259388" y="2057400"/>
            <a:ext cx="5942012" cy="586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5270500" y="3524250"/>
            <a:ext cx="184150" cy="404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71688" name="Rectangle 9"/>
          <p:cNvSpPr>
            <a:spLocks noChangeArrowheads="1"/>
          </p:cNvSpPr>
          <p:nvPr/>
        </p:nvSpPr>
        <p:spPr bwMode="auto">
          <a:xfrm>
            <a:off x="5181600" y="6667500"/>
            <a:ext cx="184150" cy="4048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71689" name="TextBox 11"/>
          <p:cNvSpPr txBox="1">
            <a:spLocks noChangeArrowheads="1"/>
          </p:cNvSpPr>
          <p:nvPr/>
        </p:nvSpPr>
        <p:spPr bwMode="auto">
          <a:xfrm>
            <a:off x="228600" y="1143000"/>
            <a:ext cx="4406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DADADA"/>
                </a:solidFill>
              </a:rPr>
              <a:t>Dynamic Nuclear Polarization of ND</a:t>
            </a:r>
            <a:r>
              <a:rPr lang="en-US" baseline="-25000">
                <a:solidFill>
                  <a:srgbClr val="DADADA"/>
                </a:solidFill>
              </a:rPr>
              <a:t>3</a:t>
            </a:r>
          </a:p>
          <a:p>
            <a:r>
              <a:rPr lang="en-US">
                <a:solidFill>
                  <a:srgbClr val="DADADA"/>
                </a:solidFill>
              </a:rPr>
              <a:t>5 Tesla @ 1 K</a:t>
            </a:r>
          </a:p>
        </p:txBody>
      </p:sp>
      <p:sp>
        <p:nvSpPr>
          <p:cNvPr id="71690" name="TextBox 12"/>
          <p:cNvSpPr txBox="1">
            <a:spLocks noChangeArrowheads="1"/>
          </p:cNvSpPr>
          <p:nvPr/>
        </p:nvSpPr>
        <p:spPr bwMode="auto">
          <a:xfrm>
            <a:off x="152400" y="3733800"/>
            <a:ext cx="459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400" u="sng">
                <a:solidFill>
                  <a:srgbClr val="FF0000"/>
                </a:solidFill>
              </a:rPr>
              <a:t>Extensive Recent Improvements</a:t>
            </a:r>
          </a:p>
        </p:txBody>
      </p:sp>
      <p:sp>
        <p:nvSpPr>
          <p:cNvPr id="71691" name="TextBox 13"/>
          <p:cNvSpPr txBox="1">
            <a:spLocks noChangeArrowheads="1"/>
          </p:cNvSpPr>
          <p:nvPr/>
        </p:nvSpPr>
        <p:spPr bwMode="auto">
          <a:xfrm>
            <a:off x="228600" y="2209800"/>
            <a:ext cx="36782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DADADA"/>
                </a:solidFill>
              </a:rPr>
              <a:t>SLAC, GEN1,2, RSS, SANE, g2p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7"/>
          <p:cNvSpPr txBox="1">
            <a:spLocks noChangeArrowheads="1"/>
          </p:cNvSpPr>
          <p:nvPr/>
        </p:nvSpPr>
        <p:spPr bwMode="auto">
          <a:xfrm>
            <a:off x="6172200" y="2514600"/>
            <a:ext cx="47291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Standard performance at 5T/1K, 115 nA</a:t>
            </a:r>
          </a:p>
          <a:p>
            <a:endParaRPr lang="en-US" u="sng"/>
          </a:p>
          <a:p>
            <a:r>
              <a:rPr lang="en-US"/>
              <a:t>Max P</a:t>
            </a:r>
            <a:r>
              <a:rPr lang="en-US" baseline="-25000"/>
              <a:t>z</a:t>
            </a:r>
            <a:r>
              <a:rPr lang="en-US"/>
              <a:t> ≈ 50% </a:t>
            </a:r>
          </a:p>
          <a:p>
            <a:endParaRPr lang="en-US"/>
          </a:p>
          <a:p>
            <a:r>
              <a:rPr lang="en-US"/>
              <a:t>Average In-beam  P</a:t>
            </a:r>
            <a:r>
              <a:rPr lang="en-US" baseline="-25000"/>
              <a:t>z</a:t>
            </a:r>
            <a:r>
              <a:rPr lang="en-US"/>
              <a:t> ≈ 35%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Average In-beam P</a:t>
            </a:r>
            <a:r>
              <a:rPr lang="en-US" baseline="-25000"/>
              <a:t>zz</a:t>
            </a:r>
            <a:r>
              <a:rPr lang="en-US"/>
              <a:t> ≈ 9.5%</a:t>
            </a:r>
          </a:p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Polarized Target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pic>
        <p:nvPicPr>
          <p:cNvPr id="73732" name="Picture 4" descr="g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4" r="29411"/>
          <a:stretch>
            <a:fillRect/>
          </a:stretch>
        </p:blipFill>
        <p:spPr bwMode="auto">
          <a:xfrm>
            <a:off x="609600" y="1600200"/>
            <a:ext cx="47371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 descr="Screen shot 2011-08-22 at 5.06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3590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Polarized Target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75779" name="TextBox 7"/>
          <p:cNvSpPr txBox="1">
            <a:spLocks noChangeArrowheads="1"/>
          </p:cNvSpPr>
          <p:nvPr/>
        </p:nvSpPr>
        <p:spPr bwMode="auto">
          <a:xfrm>
            <a:off x="6172200" y="2514600"/>
            <a:ext cx="36972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Assumed for this proposal </a:t>
            </a:r>
          </a:p>
          <a:p>
            <a:endParaRPr lang="en-US" u="sng"/>
          </a:p>
          <a:p>
            <a:r>
              <a:rPr lang="en-US"/>
              <a:t>Max P</a:t>
            </a:r>
            <a:r>
              <a:rPr lang="en-US" baseline="-25000"/>
              <a:t>z</a:t>
            </a:r>
            <a:r>
              <a:rPr lang="en-US"/>
              <a:t> ≈ 60% </a:t>
            </a:r>
          </a:p>
          <a:p>
            <a:endParaRPr lang="en-US"/>
          </a:p>
          <a:p>
            <a:r>
              <a:rPr lang="en-US"/>
              <a:t>Average In-beam  P</a:t>
            </a:r>
            <a:r>
              <a:rPr lang="en-US" baseline="-25000"/>
              <a:t>z</a:t>
            </a:r>
            <a:r>
              <a:rPr lang="en-US"/>
              <a:t> ≈ 42%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Average In-beam P</a:t>
            </a:r>
            <a:r>
              <a:rPr lang="en-US" baseline="-25000"/>
              <a:t>zz</a:t>
            </a:r>
            <a:r>
              <a:rPr lang="en-US"/>
              <a:t> ≈ 13.7 %</a:t>
            </a:r>
          </a:p>
          <a:p>
            <a:endParaRPr lang="en-US"/>
          </a:p>
        </p:txBody>
      </p:sp>
      <p:pic>
        <p:nvPicPr>
          <p:cNvPr id="75780" name="Picture 6" descr="Screen shot 2011-08-22 at 5.06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3590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Box 11"/>
          <p:cNvSpPr txBox="1">
            <a:spLocks noChangeArrowheads="1"/>
          </p:cNvSpPr>
          <p:nvPr/>
        </p:nvSpPr>
        <p:spPr bwMode="auto">
          <a:xfrm>
            <a:off x="1371600" y="6096000"/>
            <a:ext cx="69865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Need incremental improvement in ND</a:t>
            </a:r>
            <a:r>
              <a:rPr lang="en-US" u="sng" baseline="-25000"/>
              <a:t>3</a:t>
            </a:r>
            <a:r>
              <a:rPr lang="en-US" u="sng"/>
              <a:t> target performance.</a:t>
            </a:r>
          </a:p>
        </p:txBody>
      </p:sp>
      <p:sp>
        <p:nvSpPr>
          <p:cNvPr id="75782" name="TextBox 4"/>
          <p:cNvSpPr txBox="1">
            <a:spLocks noChangeArrowheads="1"/>
          </p:cNvSpPr>
          <p:nvPr/>
        </p:nvSpPr>
        <p:spPr bwMode="auto">
          <a:xfrm>
            <a:off x="1143000" y="7010400"/>
            <a:ext cx="3951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42% Average vector polarization</a:t>
            </a:r>
          </a:p>
          <a:p>
            <a:r>
              <a:rPr lang="en-US"/>
              <a:t>3.3 cm target cell length</a:t>
            </a:r>
          </a:p>
          <a:p>
            <a:r>
              <a:rPr lang="en-US"/>
              <a:t>Packing Fraction of 0.8</a:t>
            </a:r>
          </a:p>
        </p:txBody>
      </p:sp>
      <p:sp>
        <p:nvSpPr>
          <p:cNvPr id="75783" name="TextBox 4"/>
          <p:cNvSpPr txBox="1">
            <a:spLocks noChangeArrowheads="1"/>
          </p:cNvSpPr>
          <p:nvPr/>
        </p:nvSpPr>
        <p:spPr bwMode="auto">
          <a:xfrm>
            <a:off x="1936750" y="6629400"/>
            <a:ext cx="11874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Assumed</a:t>
            </a:r>
          </a:p>
        </p:txBody>
      </p:sp>
      <p:sp>
        <p:nvSpPr>
          <p:cNvPr id="75784" name="TextBox 5"/>
          <p:cNvSpPr txBox="1">
            <a:spLocks noChangeArrowheads="1"/>
          </p:cNvSpPr>
          <p:nvPr/>
        </p:nvSpPr>
        <p:spPr bwMode="auto">
          <a:xfrm>
            <a:off x="6858000" y="6629400"/>
            <a:ext cx="27828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Standard Performance</a:t>
            </a:r>
          </a:p>
        </p:txBody>
      </p:sp>
      <p:sp>
        <p:nvSpPr>
          <p:cNvPr id="75785" name="TextBox 4"/>
          <p:cNvSpPr txBox="1">
            <a:spLocks noChangeArrowheads="1"/>
          </p:cNvSpPr>
          <p:nvPr/>
        </p:nvSpPr>
        <p:spPr bwMode="auto">
          <a:xfrm>
            <a:off x="5867400" y="7010400"/>
            <a:ext cx="3951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35% Average vector polarization</a:t>
            </a:r>
          </a:p>
          <a:p>
            <a:r>
              <a:rPr lang="en-US"/>
              <a:t>3.0 cm target cell length</a:t>
            </a:r>
          </a:p>
          <a:p>
            <a:r>
              <a:rPr lang="en-US"/>
              <a:t>Packing Fraction of 0.55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Projected Results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pic>
        <p:nvPicPr>
          <p:cNvPr id="77827" name="Picture 5" descr="b1_proj_28days_winn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 r="23529"/>
          <a:stretch>
            <a:fillRect/>
          </a:stretch>
        </p:blipFill>
        <p:spPr bwMode="auto">
          <a:xfrm>
            <a:off x="1524000" y="1600200"/>
            <a:ext cx="82296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Changes from proposal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2057400" y="2971800"/>
            <a:ext cx="18415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914400" y="1524000"/>
            <a:ext cx="7851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1) Neglected a Factor of 1/f in rates  (TAC review).</a:t>
            </a:r>
          </a:p>
          <a:p>
            <a:endParaRPr lang="en-US"/>
          </a:p>
          <a:p>
            <a:r>
              <a:rPr lang="en-US"/>
              <a:t>2) Assumed rates depended on P</a:t>
            </a:r>
            <a:r>
              <a:rPr lang="en-US" baseline="-25000"/>
              <a:t>z</a:t>
            </a:r>
            <a:r>
              <a:rPr lang="en-US"/>
              <a:t> instead of P</a:t>
            </a:r>
            <a:r>
              <a:rPr lang="en-US" baseline="-25000"/>
              <a:t>zz  </a:t>
            </a:r>
            <a:r>
              <a:rPr lang="en-US"/>
              <a:t>(self-discovered).</a:t>
            </a:r>
          </a:p>
          <a:p>
            <a:endParaRPr lang="en-US" baseline="-25000"/>
          </a:p>
          <a:p>
            <a:endParaRPr lang="en-US"/>
          </a:p>
          <a:p>
            <a:r>
              <a:rPr lang="en-US"/>
              <a:t>    </a:t>
            </a:r>
          </a:p>
          <a:p>
            <a:endParaRPr lang="en-US"/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  <a:p>
            <a:endParaRPr lang="en-US"/>
          </a:p>
          <a:p>
            <a:endParaRPr lang="en-US"/>
          </a:p>
        </p:txBody>
      </p:sp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228600" y="990600"/>
            <a:ext cx="8731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Major</a:t>
            </a:r>
          </a:p>
        </p:txBody>
      </p:sp>
      <p:sp>
        <p:nvSpPr>
          <p:cNvPr id="79878" name="TextBox 9"/>
          <p:cNvSpPr txBox="1">
            <a:spLocks noChangeArrowheads="1"/>
          </p:cNvSpPr>
          <p:nvPr/>
        </p:nvSpPr>
        <p:spPr bwMode="auto">
          <a:xfrm>
            <a:off x="990600" y="6978650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 u="sng"/>
          </a:p>
          <a:p>
            <a:endParaRPr lang="en-US"/>
          </a:p>
          <a:p>
            <a:endParaRPr lang="en-US" u="sng"/>
          </a:p>
        </p:txBody>
      </p:sp>
      <p:pic>
        <p:nvPicPr>
          <p:cNvPr id="79879" name="Picture 9" descr="Screen shot 2011-08-23 at 9.48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759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TextBox 9"/>
          <p:cNvSpPr txBox="1">
            <a:spLocks noChangeArrowheads="1"/>
          </p:cNvSpPr>
          <p:nvPr/>
        </p:nvSpPr>
        <p:spPr bwMode="auto">
          <a:xfrm>
            <a:off x="5181600" y="3352800"/>
            <a:ext cx="561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Net effect: factor of ≈5 increase in stat error.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Changes from proposal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81923" name="Rectangle 6"/>
          <p:cNvSpPr>
            <a:spLocks noChangeArrowheads="1"/>
          </p:cNvSpPr>
          <p:nvPr/>
        </p:nvSpPr>
        <p:spPr bwMode="auto">
          <a:xfrm>
            <a:off x="2057400" y="2971800"/>
            <a:ext cx="18415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914400" y="1524000"/>
            <a:ext cx="88963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1) Neglected a Factor of 1/f in rates  (TAC review).</a:t>
            </a:r>
          </a:p>
          <a:p>
            <a:endParaRPr lang="en-US"/>
          </a:p>
          <a:p>
            <a:r>
              <a:rPr lang="en-US"/>
              <a:t>2) Assumed rates depended on P</a:t>
            </a:r>
            <a:r>
              <a:rPr lang="en-US" baseline="-25000"/>
              <a:t>z</a:t>
            </a:r>
            <a:r>
              <a:rPr lang="en-US"/>
              <a:t> instead of P</a:t>
            </a:r>
            <a:r>
              <a:rPr lang="en-US" baseline="-25000"/>
              <a:t>zz  </a:t>
            </a:r>
            <a:r>
              <a:rPr lang="en-US"/>
              <a:t>(self-discovered).</a:t>
            </a:r>
          </a:p>
          <a:p>
            <a:endParaRPr lang="en-US" baseline="-25000"/>
          </a:p>
          <a:p>
            <a:endParaRPr lang="en-US"/>
          </a:p>
          <a:p>
            <a:r>
              <a:rPr lang="en-US"/>
              <a:t>    </a:t>
            </a:r>
          </a:p>
          <a:p>
            <a:endParaRPr lang="en-US"/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  <a:p>
            <a:r>
              <a:rPr lang="en-US" u="sng"/>
              <a:t>To account for this, we need compensating increase in target performance.</a:t>
            </a:r>
          </a:p>
          <a:p>
            <a:r>
              <a:rPr lang="en-US"/>
              <a:t>	</a:t>
            </a:r>
            <a:r>
              <a:rPr lang="en-US" sz="1800"/>
              <a:t>&lt;P</a:t>
            </a:r>
            <a:r>
              <a:rPr lang="en-US" sz="1800" baseline="-25000"/>
              <a:t>z</a:t>
            </a:r>
            <a:r>
              <a:rPr lang="en-US" sz="1800"/>
              <a:t>&gt; improve from 35% =&gt; 42%.</a:t>
            </a:r>
          </a:p>
          <a:p>
            <a:r>
              <a:rPr lang="en-US" sz="1800"/>
              <a:t>	Packing Fraction improve from 0.55 to 0.80</a:t>
            </a:r>
          </a:p>
          <a:p>
            <a:r>
              <a:rPr lang="en-US" sz="1800"/>
              <a:t>	Slight increase in target length</a:t>
            </a:r>
          </a:p>
          <a:p>
            <a:endParaRPr lang="en-US"/>
          </a:p>
          <a:p>
            <a:endParaRPr lang="en-US" baseline="-25000"/>
          </a:p>
          <a:p>
            <a:endParaRPr lang="en-US"/>
          </a:p>
          <a:p>
            <a:endParaRPr lang="en-US"/>
          </a:p>
        </p:txBody>
      </p: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228600" y="990600"/>
            <a:ext cx="8731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Major</a:t>
            </a:r>
          </a:p>
        </p:txBody>
      </p:sp>
      <p:sp>
        <p:nvSpPr>
          <p:cNvPr id="81926" name="TextBox 9"/>
          <p:cNvSpPr txBox="1">
            <a:spLocks noChangeArrowheads="1"/>
          </p:cNvSpPr>
          <p:nvPr/>
        </p:nvSpPr>
        <p:spPr bwMode="auto">
          <a:xfrm>
            <a:off x="990600" y="6978650"/>
            <a:ext cx="8562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 u="sng"/>
          </a:p>
          <a:p>
            <a:r>
              <a:rPr lang="en-US"/>
              <a:t>Move spectrometers out slightly to accomodate downstream helium bag.</a:t>
            </a:r>
          </a:p>
          <a:p>
            <a:r>
              <a:rPr lang="en-US"/>
              <a:t>  </a:t>
            </a:r>
          </a:p>
          <a:p>
            <a:endParaRPr lang="en-US"/>
          </a:p>
          <a:p>
            <a:endParaRPr lang="en-US" u="sng"/>
          </a:p>
        </p:txBody>
      </p:sp>
      <p:sp>
        <p:nvSpPr>
          <p:cNvPr id="81927" name="Rectangle 10"/>
          <p:cNvSpPr>
            <a:spLocks noChangeArrowheads="1"/>
          </p:cNvSpPr>
          <p:nvPr/>
        </p:nvSpPr>
        <p:spPr bwMode="auto">
          <a:xfrm>
            <a:off x="228600" y="6757988"/>
            <a:ext cx="8572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Minor</a:t>
            </a:r>
          </a:p>
        </p:txBody>
      </p:sp>
      <p:pic>
        <p:nvPicPr>
          <p:cNvPr id="81928" name="Picture 9" descr="Screen shot 2011-08-23 at 9.48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759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Box 9"/>
          <p:cNvSpPr txBox="1">
            <a:spLocks noChangeArrowheads="1"/>
          </p:cNvSpPr>
          <p:nvPr/>
        </p:nvSpPr>
        <p:spPr bwMode="auto">
          <a:xfrm>
            <a:off x="5181600" y="3352800"/>
            <a:ext cx="561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Net effect: factor of ≈5 increase in stat error.</a:t>
            </a:r>
          </a:p>
        </p:txBody>
      </p:sp>
      <p:sp>
        <p:nvSpPr>
          <p:cNvPr id="81930" name="TextBox 10"/>
          <p:cNvSpPr txBox="1">
            <a:spLocks noChangeArrowheads="1"/>
          </p:cNvSpPr>
          <p:nvPr/>
        </p:nvSpPr>
        <p:spPr bwMode="auto">
          <a:xfrm>
            <a:off x="954088" y="6248400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and dropped one kinematic point (x=0.4) to allow higher Q</a:t>
            </a:r>
            <a:r>
              <a:rPr lang="en-US" baseline="30000"/>
              <a:t>2</a:t>
            </a:r>
            <a:r>
              <a:rPr lang="en-US"/>
              <a:t> at x=0.3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10255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mtClean="0">
                <a:latin typeface="Papyrus" panose="03070502060502030205" pitchFamily="66" charset="0"/>
              </a:rPr>
              <a:t>Deuteron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4587875" y="1905000"/>
            <a:ext cx="777875" cy="76358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n</a:t>
            </a:r>
          </a:p>
        </p:txBody>
      </p:sp>
      <p:sp>
        <p:nvSpPr>
          <p:cNvPr id="11268" name="Oval 3"/>
          <p:cNvSpPr>
            <a:spLocks noChangeArrowheads="1"/>
          </p:cNvSpPr>
          <p:nvPr/>
        </p:nvSpPr>
        <p:spPr bwMode="auto">
          <a:xfrm>
            <a:off x="5181600" y="1905000"/>
            <a:ext cx="777875" cy="763588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p</a:t>
            </a:r>
          </a:p>
        </p:txBody>
      </p:sp>
      <p:pic>
        <p:nvPicPr>
          <p:cNvPr id="11269" name="Picture 5" descr="pic-v10-st16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33950"/>
            <a:ext cx="481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362200" y="4191000"/>
            <a:ext cx="650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400"/>
              <a:t>Spatial distribution depends on the spin state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6477000" y="7448550"/>
            <a:ext cx="9540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M = ±1</a:t>
            </a: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4114800" y="7448550"/>
            <a:ext cx="8636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M = 0</a:t>
            </a:r>
          </a:p>
        </p:txBody>
      </p:sp>
      <p:sp>
        <p:nvSpPr>
          <p:cNvPr id="11273" name="Left Arrow 11"/>
          <p:cNvSpPr>
            <a:spLocks noChangeArrowheads="1"/>
          </p:cNvSpPr>
          <p:nvPr/>
        </p:nvSpPr>
        <p:spPr bwMode="auto">
          <a:xfrm rot="2789191">
            <a:off x="4458494" y="1751806"/>
            <a:ext cx="1600200" cy="795338"/>
          </a:xfrm>
          <a:prstGeom prst="leftArrow">
            <a:avLst>
              <a:gd name="adj1" fmla="val 50000"/>
              <a:gd name="adj2" fmla="val 49964"/>
            </a:avLst>
          </a:prstGeom>
          <a:solidFill>
            <a:srgbClr val="9999FF">
              <a:alpha val="74117"/>
            </a:srgbClr>
          </a:solidFill>
          <a:ln w="9525">
            <a:solidFill>
              <a:schemeClr val="accent1">
                <a:alpha val="36078"/>
              </a:schemeClr>
            </a:solidFill>
            <a:round/>
            <a:headEnd/>
            <a:tailEnd/>
          </a:ln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1274" name="TextBox 7"/>
          <p:cNvSpPr txBox="1">
            <a:spLocks noChangeArrowheads="1"/>
          </p:cNvSpPr>
          <p:nvPr/>
        </p:nvSpPr>
        <p:spPr bwMode="auto">
          <a:xfrm>
            <a:off x="228600" y="2286000"/>
            <a:ext cx="11201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7F7F7F"/>
                </a:solidFill>
              </a:rPr>
              <a:t>Spin-1 system</a:t>
            </a:r>
          </a:p>
          <a:p>
            <a:endParaRPr lang="en-US">
              <a:solidFill>
                <a:srgbClr val="7F7F7F"/>
              </a:solidFill>
            </a:endParaRPr>
          </a:p>
          <a:p>
            <a:r>
              <a:rPr lang="en-US">
                <a:solidFill>
                  <a:srgbClr val="7F7F7F"/>
                </a:solidFill>
              </a:rPr>
              <a:t>Simple testing ground for nuclear physics</a:t>
            </a:r>
          </a:p>
          <a:p>
            <a:r>
              <a:rPr lang="en-US">
                <a:solidFill>
                  <a:srgbClr val="7F7F7F"/>
                </a:solidFill>
              </a:rPr>
              <a:t>Reasonably “easy” to polarize</a:t>
            </a:r>
          </a:p>
          <a:p>
            <a:endParaRPr lang="en-US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571500" y="74613"/>
            <a:ext cx="10287000" cy="546100"/>
          </a:xfrm>
        </p:spPr>
        <p:txBody>
          <a:bodyPr/>
          <a:lstStyle/>
          <a:p>
            <a:pPr eaLnBrk="1" hangingPunct="1"/>
            <a:r>
              <a:rPr lang="en-US" sz="4500" smtClean="0">
                <a:ea typeface="ＭＳ Ｐゴシック" panose="020B0600070205080204" pitchFamily="34" charset="-128"/>
              </a:rPr>
              <a:t>OLD rates calculation</a:t>
            </a:r>
          </a:p>
        </p:txBody>
      </p:sp>
      <p:sp>
        <p:nvSpPr>
          <p:cNvPr id="83971" name="TextBox 9"/>
          <p:cNvSpPr txBox="1">
            <a:spLocks noChangeArrowheads="1"/>
          </p:cNvSpPr>
          <p:nvPr/>
        </p:nvSpPr>
        <p:spPr bwMode="auto">
          <a:xfrm>
            <a:off x="1143000" y="1295400"/>
            <a:ext cx="88979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We originally evaluated </a:t>
            </a:r>
            <a:r>
              <a:rPr lang="en-US" u="sng"/>
              <a:t>relative uncertainties</a:t>
            </a:r>
            <a:r>
              <a:rPr lang="en-US"/>
              <a:t> on b1.</a:t>
            </a:r>
          </a:p>
          <a:p>
            <a:endParaRPr lang="en-US"/>
          </a:p>
          <a:p>
            <a:r>
              <a:rPr lang="en-US"/>
              <a:t>This is model dependent.</a:t>
            </a:r>
          </a:p>
          <a:p>
            <a:endParaRPr lang="en-US"/>
          </a:p>
          <a:p>
            <a:r>
              <a:rPr lang="en-US"/>
              <a:t>Kumano’s model is largest prediction for b1.</a:t>
            </a:r>
          </a:p>
          <a:p>
            <a:endParaRPr lang="en-US"/>
          </a:p>
          <a:p>
            <a:r>
              <a:rPr lang="en-US"/>
              <a:t>	consequently gives the most optimistic prediction for uncertainties.</a:t>
            </a:r>
          </a:p>
          <a:p>
            <a:endParaRPr lang="en-US"/>
          </a:p>
          <a:p>
            <a:r>
              <a:rPr lang="en-US"/>
              <a:t>To bring in line with other prediction we scaled by arbitrary factor (1/5).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571500" y="74613"/>
            <a:ext cx="10287000" cy="546100"/>
          </a:xfrm>
        </p:spPr>
        <p:txBody>
          <a:bodyPr/>
          <a:lstStyle/>
          <a:p>
            <a:pPr eaLnBrk="1" hangingPunct="1"/>
            <a:r>
              <a:rPr lang="en-US" sz="4500" smtClean="0">
                <a:ea typeface="ＭＳ Ｐゴシック" panose="020B0600070205080204" pitchFamily="34" charset="-128"/>
              </a:rPr>
              <a:t>OLD rates calculation</a:t>
            </a:r>
          </a:p>
        </p:txBody>
      </p:sp>
      <p:sp>
        <p:nvSpPr>
          <p:cNvPr id="86019" name="TextBox 9"/>
          <p:cNvSpPr txBox="1">
            <a:spLocks noChangeArrowheads="1"/>
          </p:cNvSpPr>
          <p:nvPr/>
        </p:nvSpPr>
        <p:spPr bwMode="auto">
          <a:xfrm>
            <a:off x="1143000" y="1295400"/>
            <a:ext cx="88979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A6A6A6"/>
                </a:solidFill>
              </a:rPr>
              <a:t>We originally evaluated </a:t>
            </a:r>
            <a:r>
              <a:rPr lang="en-US" u="sng">
                <a:solidFill>
                  <a:srgbClr val="A6A6A6"/>
                </a:solidFill>
              </a:rPr>
              <a:t>relative uncertainties</a:t>
            </a:r>
            <a:r>
              <a:rPr lang="en-US">
                <a:solidFill>
                  <a:srgbClr val="A6A6A6"/>
                </a:solidFill>
              </a:rPr>
              <a:t> on b1.</a:t>
            </a:r>
          </a:p>
          <a:p>
            <a:endParaRPr lang="en-US">
              <a:solidFill>
                <a:srgbClr val="A6A6A6"/>
              </a:solidFill>
            </a:endParaRPr>
          </a:p>
          <a:p>
            <a:r>
              <a:rPr lang="en-US">
                <a:solidFill>
                  <a:srgbClr val="A6A6A6"/>
                </a:solidFill>
              </a:rPr>
              <a:t>This is model dependent.</a:t>
            </a:r>
          </a:p>
          <a:p>
            <a:endParaRPr lang="en-US">
              <a:solidFill>
                <a:srgbClr val="A6A6A6"/>
              </a:solidFill>
            </a:endParaRPr>
          </a:p>
          <a:p>
            <a:r>
              <a:rPr lang="en-US">
                <a:solidFill>
                  <a:srgbClr val="A6A6A6"/>
                </a:solidFill>
              </a:rPr>
              <a:t>Kumano’s model is largest prediction for b1.</a:t>
            </a:r>
          </a:p>
          <a:p>
            <a:endParaRPr lang="en-US">
              <a:solidFill>
                <a:srgbClr val="A6A6A6"/>
              </a:solidFill>
            </a:endParaRPr>
          </a:p>
          <a:p>
            <a:r>
              <a:rPr lang="en-US">
                <a:solidFill>
                  <a:srgbClr val="A6A6A6"/>
                </a:solidFill>
              </a:rPr>
              <a:t>	consequently gives the most optimistic prediction for uncertainties.</a:t>
            </a:r>
          </a:p>
          <a:p>
            <a:endParaRPr lang="en-US">
              <a:solidFill>
                <a:srgbClr val="A6A6A6"/>
              </a:solidFill>
            </a:endParaRPr>
          </a:p>
          <a:p>
            <a:r>
              <a:rPr lang="en-US">
                <a:solidFill>
                  <a:srgbClr val="A6A6A6"/>
                </a:solidFill>
              </a:rPr>
              <a:t>To bring in line with other prediction we scaled by arbitrary factor (1/5).</a:t>
            </a:r>
          </a:p>
        </p:txBody>
      </p:sp>
      <p:sp>
        <p:nvSpPr>
          <p:cNvPr id="86020" name="TextBox 10"/>
          <p:cNvSpPr txBox="1">
            <a:spLocks noChangeArrowheads="1"/>
          </p:cNvSpPr>
          <p:nvPr/>
        </p:nvSpPr>
        <p:spPr bwMode="auto">
          <a:xfrm>
            <a:off x="838200" y="6705600"/>
            <a:ext cx="9625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/>
              <a:t>But we are now using </a:t>
            </a:r>
            <a:r>
              <a:rPr lang="en-US" b="1" u="sng"/>
              <a:t>absolute errors</a:t>
            </a:r>
            <a:r>
              <a:rPr lang="en-US" b="1"/>
              <a:t> which are model-independent, as suggested</a:t>
            </a:r>
          </a:p>
          <a:p>
            <a:r>
              <a:rPr lang="en-US" b="1"/>
              <a:t>by the TAC</a:t>
            </a:r>
          </a:p>
        </p:txBody>
      </p:sp>
      <p:sp>
        <p:nvSpPr>
          <p:cNvPr id="86021" name="TextBox 11"/>
          <p:cNvSpPr txBox="1">
            <a:spLocks noChangeArrowheads="1"/>
          </p:cNvSpPr>
          <p:nvPr/>
        </p:nvSpPr>
        <p:spPr bwMode="auto">
          <a:xfrm>
            <a:off x="914400" y="5715000"/>
            <a:ext cx="1004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We provide the table on next page of old values as requested by PAC for reference.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571500" y="74613"/>
            <a:ext cx="10287000" cy="546100"/>
          </a:xfrm>
        </p:spPr>
        <p:txBody>
          <a:bodyPr/>
          <a:lstStyle/>
          <a:p>
            <a:pPr eaLnBrk="1" hangingPunct="1"/>
            <a:r>
              <a:rPr lang="en-US" sz="4500" smtClean="0">
                <a:ea typeface="ＭＳ Ｐゴシック" panose="020B0600070205080204" pitchFamily="34" charset="-128"/>
              </a:rPr>
              <a:t>OLD rates calculation (incorrect)</a:t>
            </a:r>
          </a:p>
        </p:txBody>
      </p:sp>
      <p:sp>
        <p:nvSpPr>
          <p:cNvPr id="88067" name="TextBox 30"/>
          <p:cNvSpPr txBox="1">
            <a:spLocks noChangeArrowheads="1"/>
          </p:cNvSpPr>
          <p:nvPr/>
        </p:nvSpPr>
        <p:spPr bwMode="auto">
          <a:xfrm>
            <a:off x="0" y="2655888"/>
            <a:ext cx="7848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If we had directly used Kumano’s model for b</a:t>
            </a:r>
            <a:r>
              <a:rPr lang="en-US" u="sng" baseline="-25000"/>
              <a:t>1</a:t>
            </a:r>
            <a:r>
              <a:rPr lang="en-US" u="sng"/>
              <a:t>:</a:t>
            </a:r>
          </a:p>
        </p:txBody>
      </p:sp>
      <p:sp>
        <p:nvSpPr>
          <p:cNvPr id="88068" name="TextBox 31"/>
          <p:cNvSpPr txBox="1">
            <a:spLocks noChangeArrowheads="1"/>
          </p:cNvSpPr>
          <p:nvPr/>
        </p:nvSpPr>
        <p:spPr bwMode="auto">
          <a:xfrm>
            <a:off x="1600200" y="762000"/>
            <a:ext cx="78755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Working with relative uncertainty introduces a model dependence</a:t>
            </a:r>
          </a:p>
        </p:txBody>
      </p:sp>
      <p:graphicFrame>
        <p:nvGraphicFramePr>
          <p:cNvPr id="15" name="Content Placeholder 5"/>
          <p:cNvGraphicFramePr>
            <a:graphicFrameLocks noGrp="1"/>
          </p:cNvGraphicFramePr>
          <p:nvPr/>
        </p:nvGraphicFramePr>
        <p:xfrm>
          <a:off x="960438" y="3270250"/>
          <a:ext cx="8301037" cy="2227264"/>
        </p:xfrm>
        <a:graphic>
          <a:graphicData uri="http://schemas.openxmlformats.org/drawingml/2006/table">
            <a:tbl>
              <a:tblPr/>
              <a:tblGrid>
                <a:gridCol w="660400"/>
                <a:gridCol w="989012"/>
                <a:gridCol w="2065338"/>
                <a:gridCol w="1679575"/>
                <a:gridCol w="1058862"/>
                <a:gridCol w="1847850"/>
              </a:tblGrid>
              <a:tr h="8171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Rates (kHz)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b1±db1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(x10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-2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db1/b1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(%)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Time (days)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34" charset="-128"/>
                        </a:rPr>
                        <a:t>ε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0.477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-0.33±0.072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0.00126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0.143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-0.38±0.083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0.00259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0.025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-0.25±0.062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1.1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0.00366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88106" name="Picture 10" descr="Screen shot 2011-08-23 at 11.4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15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07" name="Picture 11" descr="Screen shot 2011-08-23 at 11.46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"/>
          <a:stretch>
            <a:fillRect/>
          </a:stretch>
        </p:blipFill>
        <p:spPr bwMode="auto">
          <a:xfrm>
            <a:off x="7543800" y="1600200"/>
            <a:ext cx="2033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571500" y="74613"/>
            <a:ext cx="10287000" cy="546100"/>
          </a:xfrm>
        </p:spPr>
        <p:txBody>
          <a:bodyPr/>
          <a:lstStyle/>
          <a:p>
            <a:pPr eaLnBrk="1" hangingPunct="1"/>
            <a:r>
              <a:rPr lang="en-US" sz="4500" smtClean="0">
                <a:ea typeface="ＭＳ Ｐゴシック" panose="020B0600070205080204" pitchFamily="34" charset="-128"/>
              </a:rPr>
              <a:t>OLD rates calculation (incorrect)</a:t>
            </a:r>
          </a:p>
        </p:txBody>
      </p:sp>
      <p:sp>
        <p:nvSpPr>
          <p:cNvPr id="90115" name="TextBox 17"/>
          <p:cNvSpPr txBox="1">
            <a:spLocks noChangeArrowheads="1"/>
          </p:cNvSpPr>
          <p:nvPr/>
        </p:nvSpPr>
        <p:spPr bwMode="auto">
          <a:xfrm>
            <a:off x="0" y="5732463"/>
            <a:ext cx="86915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We chose Kumano’s model scaled by 1/5 for b</a:t>
            </a:r>
            <a:r>
              <a:rPr lang="en-US" u="sng" baseline="-25000"/>
              <a:t>1</a:t>
            </a:r>
            <a:r>
              <a:rPr lang="en-US" u="sng"/>
              <a:t>:</a:t>
            </a:r>
          </a:p>
        </p:txBody>
      </p:sp>
      <p:sp>
        <p:nvSpPr>
          <p:cNvPr id="90116" name="TextBox 30"/>
          <p:cNvSpPr txBox="1">
            <a:spLocks noChangeArrowheads="1"/>
          </p:cNvSpPr>
          <p:nvPr/>
        </p:nvSpPr>
        <p:spPr bwMode="auto">
          <a:xfrm>
            <a:off x="0" y="2655888"/>
            <a:ext cx="54737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Using Kumano’s model for b</a:t>
            </a:r>
            <a:r>
              <a:rPr lang="en-US" u="sng" baseline="-25000"/>
              <a:t>1</a:t>
            </a:r>
            <a:r>
              <a:rPr lang="en-US" u="sng"/>
              <a:t>:</a:t>
            </a:r>
          </a:p>
        </p:txBody>
      </p:sp>
      <p:graphicFrame>
        <p:nvGraphicFramePr>
          <p:cNvPr id="15" name="Content Placeholder 5"/>
          <p:cNvGraphicFramePr>
            <a:graphicFrameLocks noGrp="1"/>
          </p:cNvGraphicFramePr>
          <p:nvPr/>
        </p:nvGraphicFramePr>
        <p:xfrm>
          <a:off x="960438" y="3270250"/>
          <a:ext cx="8301037" cy="2227264"/>
        </p:xfrm>
        <a:graphic>
          <a:graphicData uri="http://schemas.openxmlformats.org/drawingml/2006/table">
            <a:tbl>
              <a:tblPr/>
              <a:tblGrid>
                <a:gridCol w="660400"/>
                <a:gridCol w="989012"/>
                <a:gridCol w="2065338"/>
                <a:gridCol w="1679575"/>
                <a:gridCol w="1058862"/>
                <a:gridCol w="1847850"/>
              </a:tblGrid>
              <a:tr h="8171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Rates (kHz)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b1±db1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(x10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-2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db1/b1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(%)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Time (days)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34" charset="-128"/>
                        </a:rPr>
                        <a:t>ε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0.477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-0.33±0.072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0.00126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0.143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-0.38±0.083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0.00259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0.025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-0.25±0.062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1.1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0.00366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ontent Placeholder 5"/>
          <p:cNvGraphicFramePr>
            <a:graphicFrameLocks noGrp="1"/>
          </p:cNvGraphicFramePr>
          <p:nvPr/>
        </p:nvGraphicFramePr>
        <p:xfrm>
          <a:off x="960438" y="6286500"/>
          <a:ext cx="8301037" cy="2227264"/>
        </p:xfrm>
        <a:graphic>
          <a:graphicData uri="http://schemas.openxmlformats.org/drawingml/2006/table">
            <a:tbl>
              <a:tblPr/>
              <a:tblGrid>
                <a:gridCol w="660400"/>
                <a:gridCol w="989012"/>
                <a:gridCol w="2065338"/>
                <a:gridCol w="1679575"/>
                <a:gridCol w="1058862"/>
                <a:gridCol w="1847850"/>
              </a:tblGrid>
              <a:tr h="8171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Rates (kHz)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b1±db1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(x10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-2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db1/b1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(%)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Time (days)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34" charset="-128"/>
                        </a:rPr>
                        <a:t>ε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0.477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-0.065±0.014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15.7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0.00025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0.143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-0.075±0.017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12.5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0.00052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0.025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-0.051±0.012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28.1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0.00073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0191" name="TextBox 31"/>
          <p:cNvSpPr txBox="1">
            <a:spLocks noChangeArrowheads="1"/>
          </p:cNvSpPr>
          <p:nvPr/>
        </p:nvSpPr>
        <p:spPr bwMode="auto">
          <a:xfrm>
            <a:off x="1600200" y="762000"/>
            <a:ext cx="78755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Working with relative uncertainty introduces a model dependence</a:t>
            </a:r>
          </a:p>
        </p:txBody>
      </p:sp>
      <p:pic>
        <p:nvPicPr>
          <p:cNvPr id="90192" name="Picture 10" descr="Screen shot 2011-08-23 at 11.4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15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93" name="Picture 11" descr="Screen shot 2011-08-23 at 11.46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"/>
          <a:stretch>
            <a:fillRect/>
          </a:stretch>
        </p:blipFill>
        <p:spPr bwMode="auto">
          <a:xfrm>
            <a:off x="7543800" y="1600200"/>
            <a:ext cx="2033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Content Placeholder 5"/>
          <p:cNvGraphicFramePr>
            <a:graphicFrameLocks noGrp="1"/>
          </p:cNvGraphicFramePr>
          <p:nvPr/>
        </p:nvGraphicFramePr>
        <p:xfrm>
          <a:off x="960438" y="6286500"/>
          <a:ext cx="8301037" cy="2227264"/>
        </p:xfrm>
        <a:graphic>
          <a:graphicData uri="http://schemas.openxmlformats.org/drawingml/2006/table">
            <a:tbl>
              <a:tblPr/>
              <a:tblGrid>
                <a:gridCol w="660400"/>
                <a:gridCol w="989012"/>
                <a:gridCol w="2065338"/>
                <a:gridCol w="1679575"/>
                <a:gridCol w="1058862"/>
                <a:gridCol w="1847850"/>
              </a:tblGrid>
              <a:tr h="8171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Rates (kHz)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b1±db1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(x10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-2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db1/b1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(%)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Time (days)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34" charset="-128"/>
                        </a:rPr>
                        <a:t>ε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0.477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-0.065±0.014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15.7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0.00025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0.143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-0.075±0.017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12.5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0.00052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0.025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-0.051±0.012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28.1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0.00073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Content Placeholder 5"/>
          <p:cNvGraphicFramePr>
            <a:graphicFrameLocks noGrp="1"/>
          </p:cNvGraphicFramePr>
          <p:nvPr/>
        </p:nvGraphicFramePr>
        <p:xfrm>
          <a:off x="960438" y="3270250"/>
          <a:ext cx="8301037" cy="2227264"/>
        </p:xfrm>
        <a:graphic>
          <a:graphicData uri="http://schemas.openxmlformats.org/drawingml/2006/table">
            <a:tbl>
              <a:tblPr/>
              <a:tblGrid>
                <a:gridCol w="660400"/>
                <a:gridCol w="989012"/>
                <a:gridCol w="2065338"/>
                <a:gridCol w="1679575"/>
                <a:gridCol w="1058862"/>
                <a:gridCol w="1847850"/>
              </a:tblGrid>
              <a:tr h="8171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Rates (kHz)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b1±db1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(x10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-2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db1/b1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(%)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Time (days)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34" charset="-128"/>
                        </a:rPr>
                        <a:t>ε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0.477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-0.33±0.072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0.00126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0.143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-0.38±0.083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0.00259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0.025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-0.25±0.062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1.1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0.00366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2236" name="Title 1"/>
          <p:cNvSpPr>
            <a:spLocks noGrp="1"/>
          </p:cNvSpPr>
          <p:nvPr>
            <p:ph type="title"/>
          </p:nvPr>
        </p:nvSpPr>
        <p:spPr>
          <a:xfrm>
            <a:off x="571500" y="74613"/>
            <a:ext cx="10287000" cy="546100"/>
          </a:xfrm>
        </p:spPr>
        <p:txBody>
          <a:bodyPr/>
          <a:lstStyle/>
          <a:p>
            <a:pPr eaLnBrk="1" hangingPunct="1"/>
            <a:r>
              <a:rPr lang="en-US" sz="4500" smtClean="0">
                <a:ea typeface="ＭＳ Ｐゴシック" panose="020B0600070205080204" pitchFamily="34" charset="-128"/>
              </a:rPr>
              <a:t>OLD rates calculation (incorrect)</a:t>
            </a:r>
          </a:p>
        </p:txBody>
      </p:sp>
      <p:sp>
        <p:nvSpPr>
          <p:cNvPr id="92237" name="TextBox 30"/>
          <p:cNvSpPr txBox="1">
            <a:spLocks noChangeArrowheads="1"/>
          </p:cNvSpPr>
          <p:nvPr/>
        </p:nvSpPr>
        <p:spPr bwMode="auto">
          <a:xfrm>
            <a:off x="0" y="2655888"/>
            <a:ext cx="54737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Using Kumano’s model for b</a:t>
            </a:r>
            <a:r>
              <a:rPr lang="en-US" u="sng" baseline="-25000"/>
              <a:t>1</a:t>
            </a:r>
            <a:r>
              <a:rPr lang="en-US" u="sng"/>
              <a:t>:</a:t>
            </a: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2787650" y="4208463"/>
            <a:ext cx="1752600" cy="12811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4949" tIns="57475" rIns="114949" bIns="57475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6469063" y="7199313"/>
            <a:ext cx="893762" cy="13065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4949" tIns="57475" rIns="114949" bIns="57475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4540250" y="5148263"/>
            <a:ext cx="4721225" cy="584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7361238" y="5732463"/>
            <a:ext cx="1900237" cy="17684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2" name="TextBox 41"/>
          <p:cNvSpPr txBox="1">
            <a:spLocks noChangeArrowheads="1"/>
          </p:cNvSpPr>
          <p:nvPr/>
        </p:nvSpPr>
        <p:spPr bwMode="auto">
          <a:xfrm>
            <a:off x="9261475" y="5489575"/>
            <a:ext cx="17922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>
                <a:solidFill>
                  <a:srgbClr val="D76064"/>
                </a:solidFill>
              </a:rPr>
              <a:t>Listed in the proposal</a:t>
            </a:r>
          </a:p>
        </p:txBody>
      </p:sp>
      <p:sp>
        <p:nvSpPr>
          <p:cNvPr id="92243" name="TextBox 44"/>
          <p:cNvSpPr txBox="1">
            <a:spLocks noChangeArrowheads="1"/>
          </p:cNvSpPr>
          <p:nvPr/>
        </p:nvSpPr>
        <p:spPr bwMode="auto">
          <a:xfrm>
            <a:off x="0" y="5732463"/>
            <a:ext cx="86915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Kumano’s model scaled by 1/5 for b</a:t>
            </a:r>
            <a:r>
              <a:rPr lang="en-US" u="sng" baseline="-25000"/>
              <a:t>1 </a:t>
            </a:r>
            <a:r>
              <a:rPr lang="en-US" u="sng"/>
              <a:t>in the expression of ε:</a:t>
            </a:r>
          </a:p>
        </p:txBody>
      </p:sp>
      <p:sp>
        <p:nvSpPr>
          <p:cNvPr id="92244" name="TextBox 31"/>
          <p:cNvSpPr txBox="1">
            <a:spLocks noChangeArrowheads="1"/>
          </p:cNvSpPr>
          <p:nvPr/>
        </p:nvSpPr>
        <p:spPr bwMode="auto">
          <a:xfrm>
            <a:off x="1600200" y="762000"/>
            <a:ext cx="78755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Working with relative uncertainty introduces a model dependence</a:t>
            </a:r>
          </a:p>
        </p:txBody>
      </p:sp>
      <p:pic>
        <p:nvPicPr>
          <p:cNvPr id="92245" name="Picture 10" descr="Screen shot 2011-08-23 at 11.4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15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6" name="Picture 11" descr="Screen shot 2011-08-23 at 11.46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"/>
          <a:stretch>
            <a:fillRect/>
          </a:stretch>
        </p:blipFill>
        <p:spPr bwMode="auto">
          <a:xfrm>
            <a:off x="7543800" y="1600200"/>
            <a:ext cx="2033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5"/>
          <p:cNvGraphicFramePr>
            <a:graphicFrameLocks noGrp="1"/>
          </p:cNvGraphicFramePr>
          <p:nvPr/>
        </p:nvGraphicFramePr>
        <p:xfrm>
          <a:off x="960438" y="6286500"/>
          <a:ext cx="8301037" cy="2227264"/>
        </p:xfrm>
        <a:graphic>
          <a:graphicData uri="http://schemas.openxmlformats.org/drawingml/2006/table">
            <a:tbl>
              <a:tblPr/>
              <a:tblGrid>
                <a:gridCol w="660400"/>
                <a:gridCol w="989012"/>
                <a:gridCol w="2065338"/>
                <a:gridCol w="1679575"/>
                <a:gridCol w="1058862"/>
                <a:gridCol w="1847850"/>
              </a:tblGrid>
              <a:tr h="8171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Rates (kHz)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b1±db1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(x10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-2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db1/b1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(%)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Time (days)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34" charset="-128"/>
                        </a:rPr>
                        <a:t>ε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0.477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-0.065±0.014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15.7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0.00025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0.143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-0.075±0.017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12.5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0.00052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0.025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-0.051±0.012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28.1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0.00073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3223" name="TextBox 30"/>
          <p:cNvSpPr txBox="1">
            <a:spLocks noChangeArrowheads="1"/>
          </p:cNvSpPr>
          <p:nvPr/>
        </p:nvSpPr>
        <p:spPr bwMode="auto">
          <a:xfrm>
            <a:off x="0" y="2655888"/>
            <a:ext cx="54737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Using Kumano’s model for b</a:t>
            </a:r>
            <a:r>
              <a:rPr lang="en-US" u="sng" baseline="-25000"/>
              <a:t>1</a:t>
            </a:r>
            <a:r>
              <a:rPr lang="en-US" u="sng"/>
              <a:t>:</a:t>
            </a: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2787650" y="7224713"/>
            <a:ext cx="1752600" cy="12811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4949" tIns="57475" rIns="114949" bIns="57475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6469063" y="7199313"/>
            <a:ext cx="893762" cy="13065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4949" tIns="57475" rIns="114949" bIns="57475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4540250" y="5732463"/>
            <a:ext cx="4721225" cy="17684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7361238" y="5732463"/>
            <a:ext cx="1900237" cy="17684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228" name="TextBox 41"/>
          <p:cNvSpPr txBox="1">
            <a:spLocks noChangeArrowheads="1"/>
          </p:cNvSpPr>
          <p:nvPr/>
        </p:nvSpPr>
        <p:spPr bwMode="auto">
          <a:xfrm>
            <a:off x="9261475" y="5489575"/>
            <a:ext cx="179228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>
                <a:solidFill>
                  <a:srgbClr val="D76064"/>
                </a:solidFill>
              </a:rPr>
              <a:t>For the time requested, we scaled Kumano</a:t>
            </a:r>
          </a:p>
          <a:p>
            <a:pPr algn="ctr"/>
            <a:r>
              <a:rPr lang="en-US">
                <a:solidFill>
                  <a:srgbClr val="D76064"/>
                </a:solidFill>
              </a:rPr>
              <a:t>by factor of</a:t>
            </a:r>
          </a:p>
          <a:p>
            <a:pPr algn="ctr"/>
            <a:r>
              <a:rPr lang="en-US">
                <a:solidFill>
                  <a:srgbClr val="D76064"/>
                </a:solidFill>
              </a:rPr>
              <a:t>five since all other models are much smaller.</a:t>
            </a:r>
          </a:p>
        </p:txBody>
      </p:sp>
      <p:sp>
        <p:nvSpPr>
          <p:cNvPr id="93229" name="TextBox 15"/>
          <p:cNvSpPr txBox="1">
            <a:spLocks noChangeArrowheads="1"/>
          </p:cNvSpPr>
          <p:nvPr/>
        </p:nvSpPr>
        <p:spPr bwMode="auto">
          <a:xfrm>
            <a:off x="0" y="5732463"/>
            <a:ext cx="86915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Kumano’s model scaled by 1/5 for b</a:t>
            </a:r>
            <a:r>
              <a:rPr lang="en-US" u="sng" baseline="-25000"/>
              <a:t>1 </a:t>
            </a:r>
            <a:r>
              <a:rPr lang="en-US" u="sng"/>
              <a:t>in the expression of ε:</a:t>
            </a:r>
          </a:p>
        </p:txBody>
      </p:sp>
      <p:graphicFrame>
        <p:nvGraphicFramePr>
          <p:cNvPr id="19" name="Content Placeholder 5"/>
          <p:cNvGraphicFramePr>
            <a:graphicFrameLocks noGrp="1"/>
          </p:cNvGraphicFramePr>
          <p:nvPr/>
        </p:nvGraphicFramePr>
        <p:xfrm>
          <a:off x="960438" y="3270250"/>
          <a:ext cx="8301037" cy="2227264"/>
        </p:xfrm>
        <a:graphic>
          <a:graphicData uri="http://schemas.openxmlformats.org/drawingml/2006/table">
            <a:tbl>
              <a:tblPr/>
              <a:tblGrid>
                <a:gridCol w="660400"/>
                <a:gridCol w="989012"/>
                <a:gridCol w="2065338"/>
                <a:gridCol w="1679575"/>
                <a:gridCol w="1058862"/>
                <a:gridCol w="1847850"/>
              </a:tblGrid>
              <a:tr h="81712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Rates (kHz)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b1±db1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(x10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-2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db1/b1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(%)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Time (days)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34" charset="-128"/>
                        </a:rPr>
                        <a:t>ε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0.477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-0.33±0.072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0.00126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0.4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0.143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-0.38±0.083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22.0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0.00259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0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0.025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-0.25±0.062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24.6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1.1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0.00366</a:t>
                      </a:r>
                    </a:p>
                  </a:txBody>
                  <a:tcPr marL="114300" marR="114300" marT="57930" marB="579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3267" name="TextBox 31"/>
          <p:cNvSpPr txBox="1">
            <a:spLocks noChangeArrowheads="1"/>
          </p:cNvSpPr>
          <p:nvPr/>
        </p:nvSpPr>
        <p:spPr bwMode="auto">
          <a:xfrm>
            <a:off x="1600200" y="762000"/>
            <a:ext cx="78755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949" tIns="57475" rIns="114949" bIns="57475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Working with relative uncertainty introduces a model dependence</a:t>
            </a:r>
          </a:p>
        </p:txBody>
      </p:sp>
      <p:pic>
        <p:nvPicPr>
          <p:cNvPr id="93268" name="Picture 10" descr="Screen shot 2011-08-23 at 11.4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15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69" name="Picture 11" descr="Screen shot 2011-08-23 at 11.46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"/>
          <a:stretch>
            <a:fillRect/>
          </a:stretch>
        </p:blipFill>
        <p:spPr bwMode="auto">
          <a:xfrm>
            <a:off x="7543800" y="1600200"/>
            <a:ext cx="2033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Summary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94211" name="TextBox 5"/>
          <p:cNvSpPr txBox="1">
            <a:spLocks noChangeArrowheads="1"/>
          </p:cNvSpPr>
          <p:nvPr/>
        </p:nvSpPr>
        <p:spPr bwMode="auto">
          <a:xfrm>
            <a:off x="131763" y="1066800"/>
            <a:ext cx="112220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  <a:p>
            <a:r>
              <a:rPr lang="en-US"/>
              <a:t>All conventional models predict b1≈0 at moderate x.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Large values of b</a:t>
            </a:r>
            <a:r>
              <a:rPr lang="en-US" baseline="-25000"/>
              <a:t>1</a:t>
            </a:r>
            <a:r>
              <a:rPr lang="en-US"/>
              <a:t> in this region would serve as clean signature of exotic effects in nuclei.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data from HERMES indicates very intriguing behavior, but are only about 2</a:t>
            </a:r>
            <a:r>
              <a:rPr lang="en-US">
                <a:latin typeface="Symbol" panose="05050102010706020507" pitchFamily="18" charset="2"/>
              </a:rPr>
              <a:t>s</a:t>
            </a:r>
            <a:r>
              <a:rPr lang="en-US"/>
              <a:t> from 0.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HMS/SHMS in Hall C with polarized ND</a:t>
            </a:r>
            <a:r>
              <a:rPr lang="en-US" baseline="-25000"/>
              <a:t>3</a:t>
            </a:r>
            <a:r>
              <a:rPr lang="en-US"/>
              <a:t> target.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Summary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96259" name="TextBox 5"/>
          <p:cNvSpPr txBox="1">
            <a:spLocks noChangeArrowheads="1"/>
          </p:cNvSpPr>
          <p:nvPr/>
        </p:nvSpPr>
        <p:spPr bwMode="auto">
          <a:xfrm>
            <a:off x="131763" y="1066800"/>
            <a:ext cx="1122203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  <a:p>
            <a:r>
              <a:rPr lang="en-US"/>
              <a:t>All conventional models predict b1≈0 at moderate x.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Large values of b</a:t>
            </a:r>
            <a:r>
              <a:rPr lang="en-US" baseline="-25000"/>
              <a:t>1</a:t>
            </a:r>
            <a:r>
              <a:rPr lang="en-US"/>
              <a:t> in this region would serve as clean signature of exotic effects in nuclei.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data from HERMES indicates very intriguing behavior, but are only about 2</a:t>
            </a:r>
            <a:r>
              <a:rPr lang="en-US">
                <a:latin typeface="Symbol" panose="05050102010706020507" pitchFamily="18" charset="2"/>
              </a:rPr>
              <a:t>s</a:t>
            </a:r>
            <a:r>
              <a:rPr lang="en-US"/>
              <a:t> from 0.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HMS/SHMS in Hall C with polarized ND</a:t>
            </a:r>
            <a:r>
              <a:rPr lang="en-US" baseline="-25000"/>
              <a:t>3</a:t>
            </a:r>
            <a:r>
              <a:rPr lang="en-US"/>
              <a:t> target. </a:t>
            </a:r>
          </a:p>
          <a:p>
            <a:endParaRPr lang="en-US"/>
          </a:p>
          <a:p>
            <a:r>
              <a:rPr lang="en-US"/>
              <a:t>Novel type of experiment at JLab: </a:t>
            </a:r>
            <a:r>
              <a:rPr lang="en-US" u="sng"/>
              <a:t>we made mistakes</a:t>
            </a:r>
            <a:r>
              <a:rPr lang="en-US"/>
              <a:t> in the original rate estimations.</a:t>
            </a:r>
          </a:p>
          <a:p>
            <a:r>
              <a:rPr lang="en-US"/>
              <a:t>	 </a:t>
            </a:r>
          </a:p>
          <a:p>
            <a:r>
              <a:rPr lang="en-US"/>
              <a:t>	</a:t>
            </a:r>
            <a:r>
              <a:rPr lang="en-US" u="sng"/>
              <a:t>We are now using the exact method recommended by the TAC</a:t>
            </a:r>
            <a:r>
              <a:rPr lang="en-US"/>
              <a:t>, and have had our 	results doublechecked by one of our TAC reviewers.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With 28 days we can perform a very precise</a:t>
            </a:r>
            <a:r>
              <a:rPr lang="en-US">
                <a:latin typeface="Symbol" panose="05050102010706020507" pitchFamily="18" charset="2"/>
              </a:rPr>
              <a:t> </a:t>
            </a:r>
            <a:r>
              <a:rPr lang="en-US"/>
              <a:t>(3.7</a:t>
            </a:r>
            <a:r>
              <a:rPr lang="en-US">
                <a:latin typeface="Symbol" panose="05050102010706020507" pitchFamily="18" charset="2"/>
              </a:rPr>
              <a:t>s</a:t>
            </a:r>
            <a:r>
              <a:rPr lang="en-US"/>
              <a:t>)</a:t>
            </a:r>
            <a:r>
              <a:rPr lang="en-US">
                <a:latin typeface="Symbol" panose="05050102010706020507" pitchFamily="18" charset="2"/>
              </a:rPr>
              <a:t> </a:t>
            </a:r>
            <a:r>
              <a:rPr lang="en-US"/>
              <a:t>measurement of b</a:t>
            </a:r>
            <a:r>
              <a:rPr lang="en-US" baseline="-25000"/>
              <a:t>1 </a:t>
            </a:r>
            <a:r>
              <a:rPr lang="en-US"/>
              <a:t>for 0.3 &lt; x &lt; 0.5 </a:t>
            </a:r>
          </a:p>
          <a:p>
            <a:r>
              <a:rPr lang="en-US"/>
              <a:t>	with much smaller kinematic binning than HERMES.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Box 3"/>
          <p:cNvSpPr txBox="1">
            <a:spLocks noChangeArrowheads="1"/>
          </p:cNvSpPr>
          <p:nvPr/>
        </p:nvSpPr>
        <p:spPr bwMode="auto">
          <a:xfrm>
            <a:off x="6434138" y="3711575"/>
            <a:ext cx="1096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backups</a:t>
            </a:r>
          </a:p>
        </p:txBody>
      </p:sp>
      <p:pic>
        <p:nvPicPr>
          <p:cNvPr id="983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4343400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Enhancing Deuteron Polarization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100355" name="TextBox 9"/>
          <p:cNvSpPr txBox="1">
            <a:spLocks noChangeArrowheads="1"/>
          </p:cNvSpPr>
          <p:nvPr/>
        </p:nvSpPr>
        <p:spPr bwMode="auto">
          <a:xfrm>
            <a:off x="304800" y="1676400"/>
            <a:ext cx="1076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Significant potential for dramatic increase in deuteron Polarization above the assumed 15%</a:t>
            </a:r>
          </a:p>
        </p:txBody>
      </p:sp>
      <p:sp>
        <p:nvSpPr>
          <p:cNvPr id="100356" name="TextBox 11"/>
          <p:cNvSpPr txBox="1">
            <a:spLocks noChangeArrowheads="1"/>
          </p:cNvSpPr>
          <p:nvPr/>
        </p:nvSpPr>
        <p:spPr bwMode="auto">
          <a:xfrm>
            <a:off x="457200" y="4876800"/>
            <a:ext cx="1006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We don’t assume these improvements yet, because R&amp;D will be needed to implement.</a:t>
            </a:r>
          </a:p>
        </p:txBody>
      </p:sp>
      <p:sp>
        <p:nvSpPr>
          <p:cNvPr id="100357" name="TextBox 13"/>
          <p:cNvSpPr txBox="1">
            <a:spLocks noChangeArrowheads="1"/>
          </p:cNvSpPr>
          <p:nvPr/>
        </p:nvSpPr>
        <p:spPr bwMode="auto">
          <a:xfrm>
            <a:off x="1219200" y="2590800"/>
            <a:ext cx="9661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912813" indent="-457200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arenR"/>
            </a:pPr>
            <a:r>
              <a:rPr lang="en-US"/>
              <a:t>ND</a:t>
            </a:r>
            <a:r>
              <a:rPr lang="en-US" baseline="-25000"/>
              <a:t>3</a:t>
            </a:r>
            <a:r>
              <a:rPr lang="en-US"/>
              <a:t> max polarization expected to increase with increased magnetic field.</a:t>
            </a:r>
          </a:p>
          <a:p>
            <a:pPr>
              <a:buFontTx/>
              <a:buAutoNum type="arabicParenR"/>
            </a:pPr>
            <a:endParaRPr lang="en-US"/>
          </a:p>
          <a:p>
            <a:pPr>
              <a:buFontTx/>
              <a:buAutoNum type="arabicParenR"/>
            </a:pPr>
            <a:r>
              <a:rPr lang="en-US"/>
              <a:t>Technique of RF Hole Burning achieved 30% Tensor polarization in initial tests</a:t>
            </a:r>
          </a:p>
          <a:p>
            <a:pPr lvl="1"/>
            <a:r>
              <a:rPr lang="en-US"/>
              <a:t>at UVa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10255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mtClean="0">
                <a:latin typeface="Papyrus" panose="03070502060502030205" pitchFamily="66" charset="0"/>
              </a:rPr>
              <a:t>Spin-1 System</a:t>
            </a:r>
          </a:p>
        </p:txBody>
      </p:sp>
      <p:sp>
        <p:nvSpPr>
          <p:cNvPr id="13315" name="TextBox 42"/>
          <p:cNvSpPr txBox="1">
            <a:spLocks noChangeArrowheads="1"/>
          </p:cNvSpPr>
          <p:nvPr/>
        </p:nvSpPr>
        <p:spPr bwMode="auto">
          <a:xfrm>
            <a:off x="381000" y="1295400"/>
            <a:ext cx="645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400"/>
              <a:t>Spin-1 in B-field leads to 3 Zeeman sublevels</a:t>
            </a:r>
          </a:p>
        </p:txBody>
      </p:sp>
      <p:sp>
        <p:nvSpPr>
          <p:cNvPr id="13316" name="TextBox 39"/>
          <p:cNvSpPr txBox="1">
            <a:spLocks noChangeArrowheads="1"/>
          </p:cNvSpPr>
          <p:nvPr/>
        </p:nvSpPr>
        <p:spPr bwMode="auto">
          <a:xfrm>
            <a:off x="2971800" y="6324600"/>
            <a:ext cx="214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>
                <a:solidFill>
                  <a:srgbClr val="3366FF"/>
                </a:solidFill>
              </a:rPr>
              <a:t>P</a:t>
            </a:r>
            <a:r>
              <a:rPr lang="en-US" sz="2800" baseline="-25000">
                <a:solidFill>
                  <a:srgbClr val="3366FF"/>
                </a:solidFill>
              </a:rPr>
              <a:t>z</a:t>
            </a:r>
            <a:r>
              <a:rPr lang="en-US" sz="2800"/>
              <a:t> : (n</a:t>
            </a:r>
            <a:r>
              <a:rPr lang="en-US" sz="2800" baseline="30000"/>
              <a:t>+</a:t>
            </a:r>
            <a:r>
              <a:rPr lang="en-US" sz="2800"/>
              <a:t> - n</a:t>
            </a:r>
            <a:r>
              <a:rPr lang="en-US" sz="2800" baseline="30000"/>
              <a:t>-</a:t>
            </a:r>
            <a:r>
              <a:rPr lang="en-US" sz="2800"/>
              <a:t>)</a:t>
            </a:r>
          </a:p>
        </p:txBody>
      </p:sp>
      <p:grpSp>
        <p:nvGrpSpPr>
          <p:cNvPr id="13317" name="Group 37"/>
          <p:cNvGrpSpPr>
            <a:grpSpLocks/>
          </p:cNvGrpSpPr>
          <p:nvPr/>
        </p:nvGrpSpPr>
        <p:grpSpPr bwMode="auto">
          <a:xfrm>
            <a:off x="1219200" y="3467100"/>
            <a:ext cx="4754563" cy="1485900"/>
            <a:chOff x="1219200" y="2647950"/>
            <a:chExt cx="4754650" cy="1485960"/>
          </a:xfrm>
        </p:grpSpPr>
        <p:cxnSp>
          <p:nvCxnSpPr>
            <p:cNvPr id="13338" name="Straight Connector 11"/>
            <p:cNvCxnSpPr>
              <a:cxnSpLocks noChangeShapeType="1"/>
            </p:cNvCxnSpPr>
            <p:nvPr/>
          </p:nvCxnSpPr>
          <p:spPr bwMode="auto">
            <a:xfrm>
              <a:off x="3048000" y="2895600"/>
              <a:ext cx="2133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9" name="Straight Connector 12"/>
            <p:cNvCxnSpPr>
              <a:cxnSpLocks noChangeShapeType="1"/>
            </p:cNvCxnSpPr>
            <p:nvPr/>
          </p:nvCxnSpPr>
          <p:spPr bwMode="auto">
            <a:xfrm>
              <a:off x="2222500" y="3505200"/>
              <a:ext cx="30353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0" name="Straight Connector 13"/>
            <p:cNvCxnSpPr>
              <a:cxnSpLocks noChangeShapeType="1"/>
            </p:cNvCxnSpPr>
            <p:nvPr/>
          </p:nvCxnSpPr>
          <p:spPr bwMode="auto">
            <a:xfrm>
              <a:off x="3048000" y="3884612"/>
              <a:ext cx="2133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41" name="TextBox 14"/>
            <p:cNvSpPr txBox="1">
              <a:spLocks noChangeArrowheads="1"/>
            </p:cNvSpPr>
            <p:nvPr/>
          </p:nvSpPr>
          <p:spPr bwMode="auto">
            <a:xfrm>
              <a:off x="5211398" y="2647950"/>
              <a:ext cx="7322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/>
                <a:t>m=+1</a:t>
              </a:r>
            </a:p>
          </p:txBody>
        </p:sp>
        <p:sp>
          <p:nvSpPr>
            <p:cNvPr id="13342" name="TextBox 15"/>
            <p:cNvSpPr txBox="1">
              <a:spLocks noChangeArrowheads="1"/>
            </p:cNvSpPr>
            <p:nvPr/>
          </p:nvSpPr>
          <p:spPr bwMode="auto">
            <a:xfrm>
              <a:off x="5257802" y="3276599"/>
              <a:ext cx="6446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/>
                <a:t>m=0</a:t>
              </a:r>
            </a:p>
          </p:txBody>
        </p:sp>
        <p:sp>
          <p:nvSpPr>
            <p:cNvPr id="13343" name="TextBox 16"/>
            <p:cNvSpPr txBox="1">
              <a:spLocks noChangeArrowheads="1"/>
            </p:cNvSpPr>
            <p:nvPr/>
          </p:nvSpPr>
          <p:spPr bwMode="auto">
            <a:xfrm>
              <a:off x="5257802" y="3733800"/>
              <a:ext cx="7160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/>
                <a:t>m=-1</a:t>
              </a:r>
            </a:p>
          </p:txBody>
        </p:sp>
        <p:cxnSp>
          <p:nvCxnSpPr>
            <p:cNvPr id="13344" name="Straight Connector 18"/>
            <p:cNvCxnSpPr>
              <a:cxnSpLocks noChangeShapeType="1"/>
            </p:cNvCxnSpPr>
            <p:nvPr/>
          </p:nvCxnSpPr>
          <p:spPr bwMode="auto">
            <a:xfrm rot="10800000" flipV="1">
              <a:off x="2209800" y="2895600"/>
              <a:ext cx="838200" cy="60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5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2209800" y="3505200"/>
              <a:ext cx="838200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6" name="Straight Connector 25"/>
            <p:cNvCxnSpPr>
              <a:cxnSpLocks noChangeShapeType="1"/>
            </p:cNvCxnSpPr>
            <p:nvPr/>
          </p:nvCxnSpPr>
          <p:spPr bwMode="auto">
            <a:xfrm rot="10800000">
              <a:off x="1219200" y="3505200"/>
              <a:ext cx="990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7537450" y="6375400"/>
            <a:ext cx="204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/>
              <a:t>(-1 &lt;P</a:t>
            </a:r>
            <a:r>
              <a:rPr lang="en-US" sz="2800" baseline="-25000"/>
              <a:t>z </a:t>
            </a:r>
            <a:r>
              <a:rPr lang="en-US" sz="2800"/>
              <a:t>&lt; +1)</a:t>
            </a:r>
          </a:p>
        </p:txBody>
      </p:sp>
      <p:sp>
        <p:nvSpPr>
          <p:cNvPr id="13319" name="TextBox 20"/>
          <p:cNvSpPr txBox="1">
            <a:spLocks noChangeArrowheads="1"/>
          </p:cNvSpPr>
          <p:nvPr/>
        </p:nvSpPr>
        <p:spPr bwMode="auto">
          <a:xfrm>
            <a:off x="304800" y="6400800"/>
            <a:ext cx="23733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Vector Polarization</a:t>
            </a:r>
          </a:p>
        </p:txBody>
      </p:sp>
      <p:sp>
        <p:nvSpPr>
          <p:cNvPr id="13320" name="Rectangle 24"/>
          <p:cNvSpPr>
            <a:spLocks noChangeArrowheads="1"/>
          </p:cNvSpPr>
          <p:nvPr/>
        </p:nvSpPr>
        <p:spPr bwMode="auto">
          <a:xfrm rot="-5944084">
            <a:off x="6660356" y="5514182"/>
            <a:ext cx="185737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3321" name="Rectangle 29"/>
          <p:cNvSpPr>
            <a:spLocks noChangeArrowheads="1"/>
          </p:cNvSpPr>
          <p:nvPr/>
        </p:nvSpPr>
        <p:spPr bwMode="auto">
          <a:xfrm rot="-5944084">
            <a:off x="8374063" y="4160838"/>
            <a:ext cx="18415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3322" name="Rectangle 34"/>
          <p:cNvSpPr>
            <a:spLocks noChangeArrowheads="1"/>
          </p:cNvSpPr>
          <p:nvPr/>
        </p:nvSpPr>
        <p:spPr bwMode="auto">
          <a:xfrm>
            <a:off x="7399338" y="2209800"/>
            <a:ext cx="18415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3323" name="Rectangle 29"/>
          <p:cNvSpPr>
            <a:spLocks noChangeArrowheads="1"/>
          </p:cNvSpPr>
          <p:nvPr/>
        </p:nvSpPr>
        <p:spPr bwMode="auto">
          <a:xfrm>
            <a:off x="9982200" y="3124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13324" name="Picture 31" descr="input%pics%spinone_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47498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Rectangle 32"/>
          <p:cNvSpPr>
            <a:spLocks noChangeArrowheads="1"/>
          </p:cNvSpPr>
          <p:nvPr/>
        </p:nvSpPr>
        <p:spPr bwMode="auto">
          <a:xfrm>
            <a:off x="6324600" y="27432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3326" name="Rectangle 33"/>
          <p:cNvSpPr>
            <a:spLocks noChangeArrowheads="1"/>
          </p:cNvSpPr>
          <p:nvPr/>
        </p:nvSpPr>
        <p:spPr bwMode="auto">
          <a:xfrm>
            <a:off x="7772400" y="52578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3327" name="Rectangle 34"/>
          <p:cNvSpPr>
            <a:spLocks noChangeArrowheads="1"/>
          </p:cNvSpPr>
          <p:nvPr/>
        </p:nvSpPr>
        <p:spPr bwMode="auto">
          <a:xfrm>
            <a:off x="8686800" y="26670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3328" name="Rectangle 35"/>
          <p:cNvSpPr>
            <a:spLocks noChangeArrowheads="1"/>
          </p:cNvSpPr>
          <p:nvPr/>
        </p:nvSpPr>
        <p:spPr bwMode="auto">
          <a:xfrm>
            <a:off x="9372600" y="49530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3329" name="Rectangle 36"/>
          <p:cNvSpPr>
            <a:spLocks noChangeArrowheads="1"/>
          </p:cNvSpPr>
          <p:nvPr/>
        </p:nvSpPr>
        <p:spPr bwMode="auto">
          <a:xfrm>
            <a:off x="6934200" y="48006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3330" name="TextBox 37"/>
          <p:cNvSpPr txBox="1">
            <a:spLocks noChangeArrowheads="1"/>
          </p:cNvSpPr>
          <p:nvPr/>
        </p:nvSpPr>
        <p:spPr bwMode="auto">
          <a:xfrm>
            <a:off x="8661400" y="2895600"/>
            <a:ext cx="33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3331" name="TextBox 8"/>
          <p:cNvSpPr txBox="1">
            <a:spLocks noChangeArrowheads="1"/>
          </p:cNvSpPr>
          <p:nvPr/>
        </p:nvSpPr>
        <p:spPr bwMode="auto">
          <a:xfrm>
            <a:off x="10104438" y="8224838"/>
            <a:ext cx="14017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7F7F7F"/>
                </a:solidFill>
              </a:rPr>
              <a:t>(n</a:t>
            </a:r>
            <a:r>
              <a:rPr lang="en-US" sz="1300" baseline="30000">
                <a:solidFill>
                  <a:srgbClr val="7F7F7F"/>
                </a:solidFill>
              </a:rPr>
              <a:t>+</a:t>
            </a:r>
            <a:r>
              <a:rPr lang="en-US" sz="1300">
                <a:solidFill>
                  <a:srgbClr val="7F7F7F"/>
                </a:solidFill>
              </a:rPr>
              <a:t> + n</a:t>
            </a:r>
            <a:r>
              <a:rPr lang="en-US" sz="1300" baseline="30000">
                <a:solidFill>
                  <a:srgbClr val="7F7F7F"/>
                </a:solidFill>
              </a:rPr>
              <a:t>- </a:t>
            </a:r>
            <a:r>
              <a:rPr lang="en-US" sz="1300">
                <a:solidFill>
                  <a:srgbClr val="7F7F7F"/>
                </a:solidFill>
              </a:rPr>
              <a:t>+ n</a:t>
            </a:r>
            <a:r>
              <a:rPr lang="en-US" sz="1300" baseline="30000">
                <a:solidFill>
                  <a:srgbClr val="7F7F7F"/>
                </a:solidFill>
              </a:rPr>
              <a:t>0</a:t>
            </a:r>
            <a:r>
              <a:rPr lang="en-US" sz="1300">
                <a:solidFill>
                  <a:srgbClr val="7F7F7F"/>
                </a:solidFill>
              </a:rPr>
              <a:t>) = 1</a:t>
            </a:r>
          </a:p>
          <a:p>
            <a:endParaRPr lang="en-US" sz="1300">
              <a:solidFill>
                <a:srgbClr val="7F7F7F"/>
              </a:solidFill>
            </a:endParaRPr>
          </a:p>
        </p:txBody>
      </p:sp>
      <p:sp>
        <p:nvSpPr>
          <p:cNvPr id="13332" name="TextBox 40"/>
          <p:cNvSpPr txBox="1">
            <a:spLocks noChangeArrowheads="1"/>
          </p:cNvSpPr>
          <p:nvPr/>
        </p:nvSpPr>
        <p:spPr bwMode="auto">
          <a:xfrm>
            <a:off x="2895600" y="7600950"/>
            <a:ext cx="4081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>
                <a:solidFill>
                  <a:srgbClr val="3366FF"/>
                </a:solidFill>
              </a:rPr>
              <a:t>P</a:t>
            </a:r>
            <a:r>
              <a:rPr lang="en-US" sz="2800" baseline="-25000">
                <a:solidFill>
                  <a:srgbClr val="3366FF"/>
                </a:solidFill>
              </a:rPr>
              <a:t>zz</a:t>
            </a:r>
            <a:r>
              <a:rPr lang="en-US" sz="2800"/>
              <a:t> : (n</a:t>
            </a:r>
            <a:r>
              <a:rPr lang="en-US" sz="2800" baseline="30000"/>
              <a:t>+</a:t>
            </a:r>
            <a:r>
              <a:rPr lang="en-US" sz="2800"/>
              <a:t> - n</a:t>
            </a:r>
            <a:r>
              <a:rPr lang="en-US" sz="2800" baseline="30000"/>
              <a:t>0</a:t>
            </a:r>
            <a:r>
              <a:rPr lang="en-US" sz="2800"/>
              <a:t>) – (n</a:t>
            </a:r>
            <a:r>
              <a:rPr lang="en-US" sz="2800" baseline="30000"/>
              <a:t>0 </a:t>
            </a:r>
            <a:r>
              <a:rPr lang="en-US" sz="2800"/>
              <a:t>– n</a:t>
            </a:r>
            <a:r>
              <a:rPr lang="en-US" sz="2800" baseline="30000"/>
              <a:t>-</a:t>
            </a:r>
            <a:r>
              <a:rPr lang="en-US" sz="2800"/>
              <a:t>)</a:t>
            </a:r>
          </a:p>
        </p:txBody>
      </p:sp>
      <p:sp>
        <p:nvSpPr>
          <p:cNvPr id="13333" name="TextBox 41"/>
          <p:cNvSpPr txBox="1">
            <a:spLocks noChangeArrowheads="1"/>
          </p:cNvSpPr>
          <p:nvPr/>
        </p:nvSpPr>
        <p:spPr bwMode="auto">
          <a:xfrm>
            <a:off x="4051300" y="7067550"/>
            <a:ext cx="5953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and</a:t>
            </a:r>
          </a:p>
        </p:txBody>
      </p:sp>
      <p:sp>
        <p:nvSpPr>
          <p:cNvPr id="13334" name="TextBox 12"/>
          <p:cNvSpPr txBox="1">
            <a:spLocks noChangeArrowheads="1"/>
          </p:cNvSpPr>
          <p:nvPr/>
        </p:nvSpPr>
        <p:spPr bwMode="auto">
          <a:xfrm>
            <a:off x="10180638" y="7843838"/>
            <a:ext cx="1206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 u="sng">
                <a:solidFill>
                  <a:srgbClr val="7F7F7F"/>
                </a:solidFill>
              </a:rPr>
              <a:t>Normalization</a:t>
            </a:r>
          </a:p>
        </p:txBody>
      </p:sp>
      <p:sp>
        <p:nvSpPr>
          <p:cNvPr id="13335" name="TextBox 14"/>
          <p:cNvSpPr txBox="1">
            <a:spLocks noChangeArrowheads="1"/>
          </p:cNvSpPr>
          <p:nvPr/>
        </p:nvSpPr>
        <p:spPr bwMode="auto">
          <a:xfrm>
            <a:off x="7391400" y="7600950"/>
            <a:ext cx="236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/>
              <a:t>(-2 &lt; P</a:t>
            </a:r>
            <a:r>
              <a:rPr lang="en-US" sz="2800" baseline="-25000"/>
              <a:t>zz </a:t>
            </a:r>
            <a:r>
              <a:rPr lang="en-US" sz="2800"/>
              <a:t>&lt; +1)</a:t>
            </a:r>
          </a:p>
        </p:txBody>
      </p:sp>
      <p:sp>
        <p:nvSpPr>
          <p:cNvPr id="13336" name="TextBox 33"/>
          <p:cNvSpPr txBox="1">
            <a:spLocks noChangeArrowheads="1"/>
          </p:cNvSpPr>
          <p:nvPr/>
        </p:nvSpPr>
        <p:spPr bwMode="auto">
          <a:xfrm>
            <a:off x="304800" y="7696200"/>
            <a:ext cx="23542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Tensor polarization </a:t>
            </a:r>
          </a:p>
        </p:txBody>
      </p:sp>
      <p:sp>
        <p:nvSpPr>
          <p:cNvPr id="13337" name="Rounded Rectangle 44"/>
          <p:cNvSpPr>
            <a:spLocks noChangeArrowheads="1"/>
          </p:cNvSpPr>
          <p:nvPr/>
        </p:nvSpPr>
        <p:spPr bwMode="auto">
          <a:xfrm>
            <a:off x="381000" y="2362200"/>
            <a:ext cx="10820400" cy="3733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1" descr="Screen shot 2011-08-22 at 5.20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4"/>
          <a:stretch>
            <a:fillRect/>
          </a:stretch>
        </p:blipFill>
        <p:spPr bwMode="auto">
          <a:xfrm>
            <a:off x="5562600" y="1143000"/>
            <a:ext cx="4402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12" descr="Screen shot 2011-08-22 at 5.21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429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Box 13"/>
          <p:cNvSpPr txBox="1">
            <a:spLocks noChangeArrowheads="1"/>
          </p:cNvSpPr>
          <p:nvPr/>
        </p:nvSpPr>
        <p:spPr bwMode="auto">
          <a:xfrm>
            <a:off x="533400" y="228600"/>
            <a:ext cx="411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Proton Max polarization saturates</a:t>
            </a:r>
          </a:p>
          <a:p>
            <a:r>
              <a:rPr lang="en-US" u="sng"/>
              <a:t>before 5T @1K</a:t>
            </a:r>
          </a:p>
        </p:txBody>
      </p:sp>
      <p:sp>
        <p:nvSpPr>
          <p:cNvPr id="102405" name="TextBox 14"/>
          <p:cNvSpPr txBox="1">
            <a:spLocks noChangeArrowheads="1"/>
          </p:cNvSpPr>
          <p:nvPr/>
        </p:nvSpPr>
        <p:spPr bwMode="auto">
          <a:xfrm>
            <a:off x="5638800" y="304800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>
                <a:solidFill>
                  <a:srgbClr val="FF0000"/>
                </a:solidFill>
              </a:rPr>
              <a:t>Deuteron Max polarization not expected </a:t>
            </a:r>
          </a:p>
          <a:p>
            <a:r>
              <a:rPr lang="en-US" u="sng">
                <a:solidFill>
                  <a:srgbClr val="FF0000"/>
                </a:solidFill>
              </a:rPr>
              <a:t>to saturate until B~8T for 1K</a:t>
            </a:r>
          </a:p>
        </p:txBody>
      </p:sp>
      <p:sp>
        <p:nvSpPr>
          <p:cNvPr id="102406" name="TextBox 15"/>
          <p:cNvSpPr txBox="1">
            <a:spLocks noChangeArrowheads="1"/>
          </p:cNvSpPr>
          <p:nvPr/>
        </p:nvSpPr>
        <p:spPr bwMode="auto">
          <a:xfrm rot="-5400000">
            <a:off x="8839200" y="2590800"/>
            <a:ext cx="2593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400"/>
              <a:t>W. de Boer CERN 74-11 (1974)</a:t>
            </a:r>
          </a:p>
        </p:txBody>
      </p:sp>
      <p:sp>
        <p:nvSpPr>
          <p:cNvPr id="102407" name="TextBox 7"/>
          <p:cNvSpPr txBox="1">
            <a:spLocks noChangeArrowheads="1"/>
          </p:cNvSpPr>
          <p:nvPr/>
        </p:nvSpPr>
        <p:spPr bwMode="auto">
          <a:xfrm>
            <a:off x="8077200" y="3429000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400"/>
              <a:t>CR</a:t>
            </a:r>
            <a:r>
              <a:rPr lang="en-US" sz="1400" baseline="30000"/>
              <a:t>V </a:t>
            </a:r>
            <a:r>
              <a:rPr lang="en-US" sz="1400"/>
              <a:t>complex</a:t>
            </a:r>
          </a:p>
        </p:txBody>
      </p:sp>
      <p:pic>
        <p:nvPicPr>
          <p:cNvPr id="102408" name="Picture 6" descr="Screen shot 2011-08-22 at 4.56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1600"/>
            <a:ext cx="41910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Picture 7" descr="Screen shot 2011-08-22 at 12.54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35814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0" name="TextBox 9"/>
          <p:cNvSpPr txBox="1">
            <a:spLocks noChangeArrowheads="1"/>
          </p:cNvSpPr>
          <p:nvPr/>
        </p:nvSpPr>
        <p:spPr bwMode="auto">
          <a:xfrm rot="-5400000">
            <a:off x="-316707" y="6184107"/>
            <a:ext cx="1947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102411" name="TextBox 13"/>
          <p:cNvSpPr txBox="1">
            <a:spLocks noChangeArrowheads="1"/>
          </p:cNvSpPr>
          <p:nvPr/>
        </p:nvSpPr>
        <p:spPr bwMode="auto">
          <a:xfrm>
            <a:off x="609600" y="4648200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NH3 :clear improvement with B</a:t>
            </a:r>
          </a:p>
        </p:txBody>
      </p:sp>
      <p:sp>
        <p:nvSpPr>
          <p:cNvPr id="102412" name="TextBox 12"/>
          <p:cNvSpPr txBox="1">
            <a:spLocks noChangeArrowheads="1"/>
          </p:cNvSpPr>
          <p:nvPr/>
        </p:nvSpPr>
        <p:spPr bwMode="auto">
          <a:xfrm>
            <a:off x="6477000" y="4724400"/>
            <a:ext cx="412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u="sng"/>
              <a:t>LiD  1K: clear improvement with B</a:t>
            </a:r>
          </a:p>
        </p:txBody>
      </p:sp>
      <p:sp>
        <p:nvSpPr>
          <p:cNvPr id="102413" name="TextBox 13"/>
          <p:cNvSpPr txBox="1">
            <a:spLocks noChangeArrowheads="1"/>
          </p:cNvSpPr>
          <p:nvPr/>
        </p:nvSpPr>
        <p:spPr bwMode="auto">
          <a:xfrm>
            <a:off x="7848600" y="8001000"/>
            <a:ext cx="243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400"/>
              <a:t>Stephen Bultmann, D. Crabb</a:t>
            </a:r>
          </a:p>
          <a:p>
            <a:r>
              <a:rPr lang="en-US" sz="1400"/>
              <a:t>Y. Prok, UVa tests (2000)</a:t>
            </a:r>
          </a:p>
        </p:txBody>
      </p:sp>
      <p:sp>
        <p:nvSpPr>
          <p:cNvPr id="102414" name="TextBox 10"/>
          <p:cNvSpPr txBox="1">
            <a:spLocks noChangeArrowheads="1"/>
          </p:cNvSpPr>
          <p:nvPr/>
        </p:nvSpPr>
        <p:spPr bwMode="auto">
          <a:xfrm>
            <a:off x="3429000" y="8077200"/>
            <a:ext cx="144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100"/>
              <a:t>D. Day, 2010 poltarg</a:t>
            </a:r>
          </a:p>
          <a:p>
            <a:r>
              <a:rPr lang="en-US" sz="1100"/>
              <a:t>workshop, JLab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RF Hole Burning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pic>
        <p:nvPicPr>
          <p:cNvPr id="104451" name="Picture 3" descr="Screen shot 2011-08-22 at 4.5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54149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Box 4"/>
          <p:cNvSpPr txBox="1">
            <a:spLocks noChangeArrowheads="1"/>
          </p:cNvSpPr>
          <p:nvPr/>
        </p:nvSpPr>
        <p:spPr bwMode="auto">
          <a:xfrm>
            <a:off x="1143000" y="6934200"/>
            <a:ext cx="34051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Stephen Bultmann, D. Crabb</a:t>
            </a:r>
          </a:p>
          <a:p>
            <a:r>
              <a:rPr lang="en-US"/>
              <a:t>Y. Prok, UVa tests (2000)</a:t>
            </a:r>
          </a:p>
        </p:txBody>
      </p:sp>
      <p:sp>
        <p:nvSpPr>
          <p:cNvPr id="104453" name="TextBox 5"/>
          <p:cNvSpPr txBox="1">
            <a:spLocks noChangeArrowheads="1"/>
          </p:cNvSpPr>
          <p:nvPr/>
        </p:nvSpPr>
        <p:spPr bwMode="auto">
          <a:xfrm>
            <a:off x="7239000" y="2057400"/>
            <a:ext cx="36782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ND</a:t>
            </a:r>
            <a:r>
              <a:rPr lang="en-US" baseline="-25000"/>
              <a:t>3 </a:t>
            </a:r>
            <a:r>
              <a:rPr lang="en-US"/>
              <a:t>at 1 K in 5T field.</a:t>
            </a:r>
          </a:p>
          <a:p>
            <a:endParaRPr lang="en-US"/>
          </a:p>
          <a:p>
            <a:r>
              <a:rPr lang="en-US"/>
              <a:t>RF saturation of the NMR line</a:t>
            </a:r>
          </a:p>
          <a:p>
            <a:endParaRPr lang="en-US"/>
          </a:p>
          <a:p>
            <a:r>
              <a:rPr lang="en-US"/>
              <a:t>Directly enhances the tensor</a:t>
            </a:r>
          </a:p>
          <a:p>
            <a:r>
              <a:rPr lang="en-US"/>
              <a:t>polarization</a:t>
            </a:r>
          </a:p>
          <a:p>
            <a:endParaRPr lang="en-US"/>
          </a:p>
          <a:p>
            <a:r>
              <a:rPr lang="en-US" sz="4400">
                <a:solidFill>
                  <a:srgbClr val="FF0000"/>
                </a:solidFill>
              </a:rPr>
              <a:t>P</a:t>
            </a:r>
            <a:r>
              <a:rPr lang="en-US" sz="4400" baseline="-25000">
                <a:solidFill>
                  <a:srgbClr val="FF0000"/>
                </a:solidFill>
              </a:rPr>
              <a:t>zz</a:t>
            </a:r>
            <a:r>
              <a:rPr lang="en-US" sz="4400">
                <a:solidFill>
                  <a:srgbClr val="FF0000"/>
                </a:solidFill>
              </a:rPr>
              <a:t> ≈ 30%  !!</a:t>
            </a:r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7543800" y="6019800"/>
            <a:ext cx="309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Very promising, but more </a:t>
            </a:r>
          </a:p>
          <a:p>
            <a:r>
              <a:rPr lang="en-US"/>
              <a:t>R&amp;D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571500" y="74613"/>
            <a:ext cx="10287000" cy="546100"/>
          </a:xfrm>
        </p:spPr>
        <p:txBody>
          <a:bodyPr/>
          <a:lstStyle/>
          <a:p>
            <a:pPr eaLnBrk="1" hangingPunct="1"/>
            <a:r>
              <a:rPr lang="en-US" sz="4500" smtClean="0">
                <a:ea typeface="ＭＳ Ｐゴシック" panose="020B0600070205080204" pitchFamily="34" charset="-128"/>
              </a:rPr>
              <a:t>Systematics</a:t>
            </a:r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/>
        </p:nvGraphicFramePr>
        <p:xfrm>
          <a:off x="2897188" y="1663700"/>
          <a:ext cx="6299200" cy="5264150"/>
        </p:xfrm>
        <a:graphic>
          <a:graphicData uri="http://schemas.openxmlformats.org/drawingml/2006/table">
            <a:tbl>
              <a:tblPr/>
              <a:tblGrid>
                <a:gridCol w="3967162"/>
                <a:gridCol w="2332038"/>
              </a:tblGrid>
              <a:tr h="466725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Source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(%)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Target polarization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10.3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Dilution/Packing fraction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5.0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Radiative correction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4.0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Acceptance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4.0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Charge determination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≤ 1.0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VDC efficiency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≤ 1.0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PID detector efficiencies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≤ 1.0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Software cut efficiency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≤ 1.0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Energy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573088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5730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12.9</a:t>
                      </a:r>
                    </a:p>
                  </a:txBody>
                  <a:tcPr marL="114300" marR="114300" marT="57912" marB="579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25" name="TextBox 3"/>
          <p:cNvSpPr txBox="1">
            <a:spLocks noChangeArrowheads="1"/>
          </p:cNvSpPr>
          <p:nvPr/>
        </p:nvSpPr>
        <p:spPr bwMode="auto">
          <a:xfrm>
            <a:off x="5867400" y="80772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Measurement is statistics 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Helium Box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108547" name="Rectangle 6"/>
          <p:cNvSpPr>
            <a:spLocks noChangeArrowheads="1"/>
          </p:cNvSpPr>
          <p:nvPr/>
        </p:nvSpPr>
        <p:spPr bwMode="auto">
          <a:xfrm>
            <a:off x="2057400" y="2971800"/>
            <a:ext cx="18415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108548" name="Picture 5" descr="b1_he_bo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60309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Box 4"/>
          <p:cNvSpPr txBox="1">
            <a:spLocks noChangeArrowheads="1"/>
          </p:cNvSpPr>
          <p:nvPr/>
        </p:nvSpPr>
        <p:spPr bwMode="auto">
          <a:xfrm>
            <a:off x="6248400" y="1752600"/>
            <a:ext cx="4699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Target field deflects the beam by 1.17</a:t>
            </a:r>
            <a:r>
              <a:rPr lang="en-US" baseline="300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941388"/>
          </a:xfrm>
          <a:solidFill>
            <a:schemeClr val="bg2"/>
          </a:solidFill>
        </p:spPr>
        <p:txBody>
          <a:bodyPr lIns="112262" tIns="56135" rIns="112262" bIns="56135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Papyrus" panose="03070502060502030205" pitchFamily="66" charset="0"/>
              </a:rPr>
              <a:t>Downstream Helium Bag</a:t>
            </a:r>
            <a:endParaRPr lang="en-US" baseline="-25000" smtClean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110595" name="Rectangle 6"/>
          <p:cNvSpPr>
            <a:spLocks noChangeArrowheads="1"/>
          </p:cNvSpPr>
          <p:nvPr/>
        </p:nvSpPr>
        <p:spPr bwMode="auto">
          <a:xfrm>
            <a:off x="2057400" y="2971800"/>
            <a:ext cx="18415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110596" name="Picture 4" descr="b1HeBagDSBeam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1765" b="23528"/>
          <a:stretch>
            <a:fillRect/>
          </a:stretch>
        </p:blipFill>
        <p:spPr bwMode="auto">
          <a:xfrm>
            <a:off x="304800" y="2146300"/>
            <a:ext cx="1083786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Box 4"/>
          <p:cNvSpPr txBox="1">
            <a:spLocks noChangeArrowheads="1"/>
          </p:cNvSpPr>
          <p:nvPr/>
        </p:nvSpPr>
        <p:spPr bwMode="auto">
          <a:xfrm>
            <a:off x="7620000" y="8077200"/>
            <a:ext cx="374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Thanks P. Brindza &amp; M. Fowler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3"/>
          <p:cNvSpPr>
            <a:spLocks noChangeArrowheads="1"/>
          </p:cNvSpPr>
          <p:nvPr/>
        </p:nvSpPr>
        <p:spPr bwMode="auto">
          <a:xfrm>
            <a:off x="3505200" y="2819400"/>
            <a:ext cx="777875" cy="7635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10255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mtClean="0">
                <a:latin typeface="Papyrus" panose="03070502060502030205" pitchFamily="66" charset="0"/>
              </a:rPr>
              <a:t>Inclusive Scattering from Deuteron</a:t>
            </a: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3733800" y="3048000"/>
            <a:ext cx="777875" cy="7635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866775" y="2043113"/>
            <a:ext cx="2081213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15366" name="Freeform 5"/>
          <p:cNvSpPr>
            <a:spLocks/>
          </p:cNvSpPr>
          <p:nvPr/>
        </p:nvSpPr>
        <p:spPr bwMode="auto">
          <a:xfrm>
            <a:off x="2814638" y="2043113"/>
            <a:ext cx="1196975" cy="1106487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15367" name="AutoShape 6"/>
          <p:cNvCxnSpPr>
            <a:cxnSpLocks noChangeShapeType="1"/>
          </p:cNvCxnSpPr>
          <p:nvPr/>
        </p:nvCxnSpPr>
        <p:spPr bwMode="auto">
          <a:xfrm flipV="1">
            <a:off x="2895600" y="1371600"/>
            <a:ext cx="1295400" cy="6858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AutoShape 7"/>
          <p:cNvCxnSpPr>
            <a:cxnSpLocks noChangeShapeType="1"/>
          </p:cNvCxnSpPr>
          <p:nvPr/>
        </p:nvCxnSpPr>
        <p:spPr bwMode="auto">
          <a:xfrm flipV="1">
            <a:off x="4495800" y="3200400"/>
            <a:ext cx="1143000" cy="1524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AutoShape 8"/>
          <p:cNvCxnSpPr>
            <a:cxnSpLocks noChangeShapeType="1"/>
          </p:cNvCxnSpPr>
          <p:nvPr/>
        </p:nvCxnSpPr>
        <p:spPr bwMode="auto">
          <a:xfrm>
            <a:off x="4495800" y="3429000"/>
            <a:ext cx="1219200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9"/>
          <p:cNvCxnSpPr>
            <a:cxnSpLocks noChangeShapeType="1"/>
          </p:cNvCxnSpPr>
          <p:nvPr/>
        </p:nvCxnSpPr>
        <p:spPr bwMode="auto">
          <a:xfrm>
            <a:off x="4495800" y="3505200"/>
            <a:ext cx="1143000" cy="228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0"/>
          <p:cNvCxnSpPr>
            <a:cxnSpLocks noChangeShapeType="1"/>
          </p:cNvCxnSpPr>
          <p:nvPr/>
        </p:nvCxnSpPr>
        <p:spPr bwMode="auto">
          <a:xfrm flipV="1">
            <a:off x="1981200" y="3505200"/>
            <a:ext cx="1752600" cy="304800"/>
          </a:xfrm>
          <a:prstGeom prst="straightConnector1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TextBox 45"/>
          <p:cNvSpPr txBox="1">
            <a:spLocks noChangeArrowheads="1"/>
          </p:cNvSpPr>
          <p:nvPr/>
        </p:nvSpPr>
        <p:spPr bwMode="auto">
          <a:xfrm>
            <a:off x="7391400" y="1905000"/>
            <a:ext cx="35861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/>
              <a:t>Construct the most general</a:t>
            </a:r>
          </a:p>
          <a:p>
            <a:pPr algn="ctr"/>
            <a:r>
              <a:rPr lang="en-US"/>
              <a:t>Tensor W consistent with </a:t>
            </a:r>
          </a:p>
          <a:p>
            <a:pPr algn="ctr"/>
            <a:r>
              <a:rPr lang="en-US"/>
              <a:t>Lorentz and gauge invariance</a:t>
            </a:r>
          </a:p>
        </p:txBody>
      </p:sp>
      <p:sp>
        <p:nvSpPr>
          <p:cNvPr id="15373" name="Text Box 54"/>
          <p:cNvSpPr txBox="1">
            <a:spLocks noChangeArrowheads="1"/>
          </p:cNvSpPr>
          <p:nvPr/>
        </p:nvSpPr>
        <p:spPr bwMode="auto">
          <a:xfrm>
            <a:off x="3733800" y="19812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15374" name="TextBox 30"/>
          <p:cNvSpPr txBox="1">
            <a:spLocks noChangeArrowheads="1"/>
          </p:cNvSpPr>
          <p:nvPr/>
        </p:nvSpPr>
        <p:spPr bwMode="auto">
          <a:xfrm>
            <a:off x="1447800" y="1335088"/>
            <a:ext cx="4286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600"/>
              <a:t>e</a:t>
            </a:r>
          </a:p>
        </p:txBody>
      </p:sp>
      <p:sp>
        <p:nvSpPr>
          <p:cNvPr id="15375" name="TextBox 31"/>
          <p:cNvSpPr txBox="1">
            <a:spLocks noChangeArrowheads="1"/>
          </p:cNvSpPr>
          <p:nvPr/>
        </p:nvSpPr>
        <p:spPr bwMode="auto">
          <a:xfrm>
            <a:off x="1524000" y="3505200"/>
            <a:ext cx="449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Bradley Hand ITC TT-Bold" charset="0"/>
              </a:rPr>
              <a:t>D</a:t>
            </a:r>
          </a:p>
        </p:txBody>
      </p:sp>
      <p:sp>
        <p:nvSpPr>
          <p:cNvPr id="15376" name="TextBox 32"/>
          <p:cNvSpPr txBox="1">
            <a:spLocks noChangeArrowheads="1"/>
          </p:cNvSpPr>
          <p:nvPr/>
        </p:nvSpPr>
        <p:spPr bwMode="auto">
          <a:xfrm>
            <a:off x="2819400" y="1219200"/>
            <a:ext cx="5492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600"/>
              <a:t>e’</a:t>
            </a:r>
          </a:p>
        </p:txBody>
      </p:sp>
      <p:sp>
        <p:nvSpPr>
          <p:cNvPr id="15377" name="TextBox 33"/>
          <p:cNvSpPr txBox="1">
            <a:spLocks noChangeArrowheads="1"/>
          </p:cNvSpPr>
          <p:nvPr/>
        </p:nvSpPr>
        <p:spPr bwMode="auto">
          <a:xfrm>
            <a:off x="5791200" y="3200400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/>
              <a:t>W</a:t>
            </a:r>
          </a:p>
        </p:txBody>
      </p:sp>
      <p:sp>
        <p:nvSpPr>
          <p:cNvPr id="15378" name="Rectangle 32"/>
          <p:cNvSpPr>
            <a:spLocks noChangeArrowheads="1"/>
          </p:cNvSpPr>
          <p:nvPr/>
        </p:nvSpPr>
        <p:spPr bwMode="auto">
          <a:xfrm>
            <a:off x="9144000" y="6553200"/>
            <a:ext cx="30480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5379" name="Rectangle 33"/>
          <p:cNvSpPr>
            <a:spLocks noChangeArrowheads="1"/>
          </p:cNvSpPr>
          <p:nvPr/>
        </p:nvSpPr>
        <p:spPr bwMode="auto">
          <a:xfrm>
            <a:off x="4860925" y="6477000"/>
            <a:ext cx="1841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15380" name="Picture 34" descr="Screen shot 2011-08-22 at 10.4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8305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Box 30"/>
          <p:cNvSpPr txBox="1">
            <a:spLocks noChangeArrowheads="1"/>
          </p:cNvSpPr>
          <p:nvPr/>
        </p:nvSpPr>
        <p:spPr bwMode="auto">
          <a:xfrm>
            <a:off x="8077200" y="5334000"/>
            <a:ext cx="28209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Unpolarized Scattering</a:t>
            </a:r>
          </a:p>
        </p:txBody>
      </p:sp>
      <p:sp>
        <p:nvSpPr>
          <p:cNvPr id="15382" name="TextBox 26"/>
          <p:cNvSpPr txBox="1">
            <a:spLocks noChangeArrowheads="1"/>
          </p:cNvSpPr>
          <p:nvPr/>
        </p:nvSpPr>
        <p:spPr bwMode="auto">
          <a:xfrm>
            <a:off x="7467600" y="3505200"/>
            <a:ext cx="317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/>
              <a:t>Frankfurt &amp; Strikman (1983)</a:t>
            </a:r>
          </a:p>
        </p:txBody>
      </p:sp>
      <p:sp>
        <p:nvSpPr>
          <p:cNvPr id="15383" name="TextBox 27"/>
          <p:cNvSpPr txBox="1">
            <a:spLocks noChangeArrowheads="1"/>
          </p:cNvSpPr>
          <p:nvPr/>
        </p:nvSpPr>
        <p:spPr bwMode="auto">
          <a:xfrm>
            <a:off x="7467600" y="3886200"/>
            <a:ext cx="360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/>
              <a:t>Hoodbhoy, Jaffe, Manohar (1989)</a:t>
            </a:r>
          </a:p>
        </p:txBody>
      </p:sp>
      <p:sp>
        <p:nvSpPr>
          <p:cNvPr id="15384" name="Rounded Rectangle 28"/>
          <p:cNvSpPr>
            <a:spLocks noChangeArrowheads="1"/>
          </p:cNvSpPr>
          <p:nvPr/>
        </p:nvSpPr>
        <p:spPr bwMode="auto">
          <a:xfrm>
            <a:off x="304800" y="1143000"/>
            <a:ext cx="6248400" cy="3429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5385" name="Oval 30"/>
          <p:cNvSpPr>
            <a:spLocks noChangeArrowheads="1"/>
          </p:cNvSpPr>
          <p:nvPr/>
        </p:nvSpPr>
        <p:spPr bwMode="auto">
          <a:xfrm>
            <a:off x="2552700" y="5219700"/>
            <a:ext cx="381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5386" name="Oval 31"/>
          <p:cNvSpPr>
            <a:spLocks noChangeArrowheads="1"/>
          </p:cNvSpPr>
          <p:nvPr/>
        </p:nvSpPr>
        <p:spPr bwMode="auto">
          <a:xfrm>
            <a:off x="3771900" y="5219700"/>
            <a:ext cx="381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3"/>
          <p:cNvSpPr>
            <a:spLocks noChangeArrowheads="1"/>
          </p:cNvSpPr>
          <p:nvPr/>
        </p:nvSpPr>
        <p:spPr bwMode="auto">
          <a:xfrm>
            <a:off x="3505200" y="2819400"/>
            <a:ext cx="777875" cy="7635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10255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latin typeface="Papyrus" panose="03070502060502030205" pitchFamily="66" charset="0"/>
              </a:rPr>
              <a:t>Inclusive Scattering from Deuteron</a:t>
            </a:r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3733800" y="3048000"/>
            <a:ext cx="777875" cy="7635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866775" y="2043113"/>
            <a:ext cx="2081213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17414" name="Freeform 5"/>
          <p:cNvSpPr>
            <a:spLocks/>
          </p:cNvSpPr>
          <p:nvPr/>
        </p:nvSpPr>
        <p:spPr bwMode="auto">
          <a:xfrm>
            <a:off x="2814638" y="2043113"/>
            <a:ext cx="1196975" cy="1106487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17415" name="AutoShape 6"/>
          <p:cNvCxnSpPr>
            <a:cxnSpLocks noChangeShapeType="1"/>
          </p:cNvCxnSpPr>
          <p:nvPr/>
        </p:nvCxnSpPr>
        <p:spPr bwMode="auto">
          <a:xfrm flipV="1">
            <a:off x="2895600" y="1371600"/>
            <a:ext cx="1295400" cy="6858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AutoShape 7"/>
          <p:cNvCxnSpPr>
            <a:cxnSpLocks noChangeShapeType="1"/>
          </p:cNvCxnSpPr>
          <p:nvPr/>
        </p:nvCxnSpPr>
        <p:spPr bwMode="auto">
          <a:xfrm flipV="1">
            <a:off x="4495800" y="3200400"/>
            <a:ext cx="1143000" cy="1524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AutoShape 8"/>
          <p:cNvCxnSpPr>
            <a:cxnSpLocks noChangeShapeType="1"/>
          </p:cNvCxnSpPr>
          <p:nvPr/>
        </p:nvCxnSpPr>
        <p:spPr bwMode="auto">
          <a:xfrm>
            <a:off x="4495800" y="3429000"/>
            <a:ext cx="1219200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AutoShape 9"/>
          <p:cNvCxnSpPr>
            <a:cxnSpLocks noChangeShapeType="1"/>
          </p:cNvCxnSpPr>
          <p:nvPr/>
        </p:nvCxnSpPr>
        <p:spPr bwMode="auto">
          <a:xfrm>
            <a:off x="4495800" y="3505200"/>
            <a:ext cx="1143000" cy="228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0"/>
          <p:cNvCxnSpPr>
            <a:cxnSpLocks noChangeShapeType="1"/>
          </p:cNvCxnSpPr>
          <p:nvPr/>
        </p:nvCxnSpPr>
        <p:spPr bwMode="auto">
          <a:xfrm flipV="1">
            <a:off x="1981200" y="3505200"/>
            <a:ext cx="1752600" cy="304800"/>
          </a:xfrm>
          <a:prstGeom prst="straightConnector1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Line 24"/>
          <p:cNvSpPr>
            <a:spLocks noChangeShapeType="1"/>
          </p:cNvSpPr>
          <p:nvPr/>
        </p:nvSpPr>
        <p:spPr bwMode="auto">
          <a:xfrm>
            <a:off x="1663700" y="1965325"/>
            <a:ext cx="533400" cy="15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17421" name="Line 25"/>
          <p:cNvSpPr>
            <a:spLocks noChangeShapeType="1"/>
          </p:cNvSpPr>
          <p:nvPr/>
        </p:nvSpPr>
        <p:spPr bwMode="auto">
          <a:xfrm rot="10800000">
            <a:off x="1663700" y="2117725"/>
            <a:ext cx="533400" cy="15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17422" name="Line 26"/>
          <p:cNvSpPr>
            <a:spLocks noChangeShapeType="1"/>
          </p:cNvSpPr>
          <p:nvPr/>
        </p:nvSpPr>
        <p:spPr bwMode="auto">
          <a:xfrm>
            <a:off x="3949700" y="3579812"/>
            <a:ext cx="438150" cy="1588"/>
          </a:xfrm>
          <a:prstGeom prst="line">
            <a:avLst/>
          </a:prstGeom>
          <a:noFill/>
          <a:ln w="47625" cmpd="dbl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17423" name="Line 27"/>
          <p:cNvSpPr>
            <a:spLocks noChangeShapeType="1"/>
          </p:cNvSpPr>
          <p:nvPr/>
        </p:nvSpPr>
        <p:spPr bwMode="auto">
          <a:xfrm rot="16200000">
            <a:off x="3883819" y="3264693"/>
            <a:ext cx="438150" cy="1588"/>
          </a:xfrm>
          <a:prstGeom prst="line">
            <a:avLst/>
          </a:prstGeom>
          <a:noFill/>
          <a:ln w="47625" cmpd="dbl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17424" name="Text Box 54"/>
          <p:cNvSpPr txBox="1">
            <a:spLocks noChangeArrowheads="1"/>
          </p:cNvSpPr>
          <p:nvPr/>
        </p:nvSpPr>
        <p:spPr bwMode="auto">
          <a:xfrm>
            <a:off x="3733800" y="19812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17425" name="TextBox 30"/>
          <p:cNvSpPr txBox="1">
            <a:spLocks noChangeArrowheads="1"/>
          </p:cNvSpPr>
          <p:nvPr/>
        </p:nvSpPr>
        <p:spPr bwMode="auto">
          <a:xfrm>
            <a:off x="1447800" y="1335088"/>
            <a:ext cx="4286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600"/>
              <a:t>e</a:t>
            </a:r>
          </a:p>
        </p:txBody>
      </p:sp>
      <p:sp>
        <p:nvSpPr>
          <p:cNvPr id="17426" name="TextBox 31"/>
          <p:cNvSpPr txBox="1">
            <a:spLocks noChangeArrowheads="1"/>
          </p:cNvSpPr>
          <p:nvPr/>
        </p:nvSpPr>
        <p:spPr bwMode="auto">
          <a:xfrm>
            <a:off x="1524000" y="3505200"/>
            <a:ext cx="449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Bradley Hand ITC TT-Bold" charset="0"/>
              </a:rPr>
              <a:t>D</a:t>
            </a:r>
          </a:p>
        </p:txBody>
      </p:sp>
      <p:sp>
        <p:nvSpPr>
          <p:cNvPr id="17427" name="TextBox 32"/>
          <p:cNvSpPr txBox="1">
            <a:spLocks noChangeArrowheads="1"/>
          </p:cNvSpPr>
          <p:nvPr/>
        </p:nvSpPr>
        <p:spPr bwMode="auto">
          <a:xfrm>
            <a:off x="2819400" y="1219200"/>
            <a:ext cx="5492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600"/>
              <a:t>e’</a:t>
            </a:r>
          </a:p>
        </p:txBody>
      </p:sp>
      <p:sp>
        <p:nvSpPr>
          <p:cNvPr id="17428" name="TextBox 33"/>
          <p:cNvSpPr txBox="1">
            <a:spLocks noChangeArrowheads="1"/>
          </p:cNvSpPr>
          <p:nvPr/>
        </p:nvSpPr>
        <p:spPr bwMode="auto">
          <a:xfrm>
            <a:off x="5791200" y="3200400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/>
              <a:t>W</a:t>
            </a:r>
          </a:p>
        </p:txBody>
      </p:sp>
      <p:sp>
        <p:nvSpPr>
          <p:cNvPr id="17429" name="Rectangle 32"/>
          <p:cNvSpPr>
            <a:spLocks noChangeArrowheads="1"/>
          </p:cNvSpPr>
          <p:nvPr/>
        </p:nvSpPr>
        <p:spPr bwMode="auto">
          <a:xfrm>
            <a:off x="9144000" y="6553200"/>
            <a:ext cx="30480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7430" name="Rectangle 33"/>
          <p:cNvSpPr>
            <a:spLocks noChangeArrowheads="1"/>
          </p:cNvSpPr>
          <p:nvPr/>
        </p:nvSpPr>
        <p:spPr bwMode="auto">
          <a:xfrm>
            <a:off x="4860925" y="6477000"/>
            <a:ext cx="1841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17431" name="Picture 34" descr="Screen shot 2011-08-22 at 10.4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8305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2" name="TextBox 30"/>
          <p:cNvSpPr txBox="1">
            <a:spLocks noChangeArrowheads="1"/>
          </p:cNvSpPr>
          <p:nvPr/>
        </p:nvSpPr>
        <p:spPr bwMode="auto">
          <a:xfrm>
            <a:off x="8077200" y="5334000"/>
            <a:ext cx="34020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Doubly Polarized Scattering</a:t>
            </a:r>
          </a:p>
        </p:txBody>
      </p:sp>
      <p:sp>
        <p:nvSpPr>
          <p:cNvPr id="17433" name="Rounded Rectangle 29"/>
          <p:cNvSpPr>
            <a:spLocks noChangeArrowheads="1"/>
          </p:cNvSpPr>
          <p:nvPr/>
        </p:nvSpPr>
        <p:spPr bwMode="auto">
          <a:xfrm>
            <a:off x="304800" y="1143000"/>
            <a:ext cx="6248400" cy="3429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7434" name="Oval 30"/>
          <p:cNvSpPr>
            <a:spLocks noChangeArrowheads="1"/>
          </p:cNvSpPr>
          <p:nvPr/>
        </p:nvSpPr>
        <p:spPr bwMode="auto">
          <a:xfrm>
            <a:off x="4953000" y="7239000"/>
            <a:ext cx="381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7435" name="Oval 31"/>
          <p:cNvSpPr>
            <a:spLocks noChangeArrowheads="1"/>
          </p:cNvSpPr>
          <p:nvPr/>
        </p:nvSpPr>
        <p:spPr bwMode="auto">
          <a:xfrm>
            <a:off x="2667000" y="7239000"/>
            <a:ext cx="381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3505200" y="2819400"/>
            <a:ext cx="777875" cy="7635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0" cy="10255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mtClean="0">
                <a:latin typeface="Papyrus" panose="03070502060502030205" pitchFamily="66" charset="0"/>
              </a:rPr>
              <a:t>Inclusive Scattering from Deuteron</a:t>
            </a: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3733800" y="3048000"/>
            <a:ext cx="777875" cy="7635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866775" y="2043113"/>
            <a:ext cx="2081213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19462" name="Freeform 5"/>
          <p:cNvSpPr>
            <a:spLocks/>
          </p:cNvSpPr>
          <p:nvPr/>
        </p:nvSpPr>
        <p:spPr bwMode="auto">
          <a:xfrm>
            <a:off x="2814638" y="2043113"/>
            <a:ext cx="1196975" cy="1106487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19463" name="AutoShape 6"/>
          <p:cNvCxnSpPr>
            <a:cxnSpLocks noChangeShapeType="1"/>
          </p:cNvCxnSpPr>
          <p:nvPr/>
        </p:nvCxnSpPr>
        <p:spPr bwMode="auto">
          <a:xfrm flipV="1">
            <a:off x="2895600" y="1371600"/>
            <a:ext cx="1295400" cy="6858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AutoShape 7"/>
          <p:cNvCxnSpPr>
            <a:cxnSpLocks noChangeShapeType="1"/>
          </p:cNvCxnSpPr>
          <p:nvPr/>
        </p:nvCxnSpPr>
        <p:spPr bwMode="auto">
          <a:xfrm flipV="1">
            <a:off x="4495800" y="3200400"/>
            <a:ext cx="1143000" cy="1524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AutoShape 8"/>
          <p:cNvCxnSpPr>
            <a:cxnSpLocks noChangeShapeType="1"/>
          </p:cNvCxnSpPr>
          <p:nvPr/>
        </p:nvCxnSpPr>
        <p:spPr bwMode="auto">
          <a:xfrm>
            <a:off x="4495800" y="3429000"/>
            <a:ext cx="1219200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AutoShape 9"/>
          <p:cNvCxnSpPr>
            <a:cxnSpLocks noChangeShapeType="1"/>
          </p:cNvCxnSpPr>
          <p:nvPr/>
        </p:nvCxnSpPr>
        <p:spPr bwMode="auto">
          <a:xfrm>
            <a:off x="4495800" y="3505200"/>
            <a:ext cx="1143000" cy="228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AutoShape 10"/>
          <p:cNvCxnSpPr>
            <a:cxnSpLocks noChangeShapeType="1"/>
          </p:cNvCxnSpPr>
          <p:nvPr/>
        </p:nvCxnSpPr>
        <p:spPr bwMode="auto">
          <a:xfrm flipV="1">
            <a:off x="1981200" y="3505200"/>
            <a:ext cx="1752600" cy="304800"/>
          </a:xfrm>
          <a:prstGeom prst="straightConnector1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Line 26"/>
          <p:cNvSpPr>
            <a:spLocks noChangeShapeType="1"/>
          </p:cNvSpPr>
          <p:nvPr/>
        </p:nvSpPr>
        <p:spPr bwMode="auto">
          <a:xfrm>
            <a:off x="3949700" y="3581400"/>
            <a:ext cx="438150" cy="1588"/>
          </a:xfrm>
          <a:prstGeom prst="line">
            <a:avLst/>
          </a:prstGeom>
          <a:noFill/>
          <a:ln w="47625" cmpd="dbl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19469" name="Line 27"/>
          <p:cNvSpPr>
            <a:spLocks noChangeShapeType="1"/>
          </p:cNvSpPr>
          <p:nvPr/>
        </p:nvSpPr>
        <p:spPr bwMode="auto">
          <a:xfrm rot="-5400000">
            <a:off x="3883819" y="3266281"/>
            <a:ext cx="438150" cy="1588"/>
          </a:xfrm>
          <a:prstGeom prst="line">
            <a:avLst/>
          </a:prstGeom>
          <a:noFill/>
          <a:ln w="47625" cmpd="dbl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19470" name="Text Box 54"/>
          <p:cNvSpPr txBox="1">
            <a:spLocks noChangeArrowheads="1"/>
          </p:cNvSpPr>
          <p:nvPr/>
        </p:nvSpPr>
        <p:spPr bwMode="auto">
          <a:xfrm>
            <a:off x="3733800" y="19812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19471" name="TextBox 30"/>
          <p:cNvSpPr txBox="1">
            <a:spLocks noChangeArrowheads="1"/>
          </p:cNvSpPr>
          <p:nvPr/>
        </p:nvSpPr>
        <p:spPr bwMode="auto">
          <a:xfrm>
            <a:off x="1447800" y="1335088"/>
            <a:ext cx="4286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600"/>
              <a:t>e</a:t>
            </a:r>
          </a:p>
        </p:txBody>
      </p:sp>
      <p:sp>
        <p:nvSpPr>
          <p:cNvPr id="19472" name="TextBox 31"/>
          <p:cNvSpPr txBox="1">
            <a:spLocks noChangeArrowheads="1"/>
          </p:cNvSpPr>
          <p:nvPr/>
        </p:nvSpPr>
        <p:spPr bwMode="auto">
          <a:xfrm>
            <a:off x="1524000" y="3505200"/>
            <a:ext cx="449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Bradley Hand ITC TT-Bold" charset="0"/>
              </a:rPr>
              <a:t>D</a:t>
            </a:r>
          </a:p>
        </p:txBody>
      </p:sp>
      <p:sp>
        <p:nvSpPr>
          <p:cNvPr id="19473" name="TextBox 32"/>
          <p:cNvSpPr txBox="1">
            <a:spLocks noChangeArrowheads="1"/>
          </p:cNvSpPr>
          <p:nvPr/>
        </p:nvSpPr>
        <p:spPr bwMode="auto">
          <a:xfrm>
            <a:off x="2819400" y="1219200"/>
            <a:ext cx="5492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600"/>
              <a:t>e’</a:t>
            </a:r>
          </a:p>
        </p:txBody>
      </p:sp>
      <p:sp>
        <p:nvSpPr>
          <p:cNvPr id="19474" name="TextBox 33"/>
          <p:cNvSpPr txBox="1">
            <a:spLocks noChangeArrowheads="1"/>
          </p:cNvSpPr>
          <p:nvPr/>
        </p:nvSpPr>
        <p:spPr bwMode="auto">
          <a:xfrm>
            <a:off x="5791200" y="3200400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/>
              <a:t>W</a:t>
            </a:r>
          </a:p>
        </p:txBody>
      </p:sp>
      <p:sp>
        <p:nvSpPr>
          <p:cNvPr id="19475" name="Rectangle 32"/>
          <p:cNvSpPr>
            <a:spLocks noChangeArrowheads="1"/>
          </p:cNvSpPr>
          <p:nvPr/>
        </p:nvSpPr>
        <p:spPr bwMode="auto">
          <a:xfrm>
            <a:off x="9144000" y="6553200"/>
            <a:ext cx="30480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9476" name="Rectangle 33"/>
          <p:cNvSpPr>
            <a:spLocks noChangeArrowheads="1"/>
          </p:cNvSpPr>
          <p:nvPr/>
        </p:nvSpPr>
        <p:spPr bwMode="auto">
          <a:xfrm>
            <a:off x="4860925" y="6477000"/>
            <a:ext cx="1841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19477" name="Picture 34" descr="Screen shot 2011-08-22 at 10.4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8305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Box 31"/>
          <p:cNvSpPr txBox="1">
            <a:spLocks noChangeArrowheads="1"/>
          </p:cNvSpPr>
          <p:nvPr/>
        </p:nvSpPr>
        <p:spPr bwMode="auto">
          <a:xfrm>
            <a:off x="8077200" y="5334000"/>
            <a:ext cx="2230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Unpolarized beam</a:t>
            </a:r>
          </a:p>
          <a:p>
            <a:r>
              <a:rPr lang="en-US">
                <a:solidFill>
                  <a:srgbClr val="FF0000"/>
                </a:solidFill>
              </a:rPr>
              <a:t>	&amp;</a:t>
            </a:r>
          </a:p>
          <a:p>
            <a:r>
              <a:rPr lang="en-US">
                <a:solidFill>
                  <a:srgbClr val="FF0000"/>
                </a:solidFill>
              </a:rPr>
              <a:t>Polarized Target</a:t>
            </a:r>
          </a:p>
        </p:txBody>
      </p:sp>
      <p:sp>
        <p:nvSpPr>
          <p:cNvPr id="19479" name="Rounded Rectangle 29"/>
          <p:cNvSpPr>
            <a:spLocks noChangeArrowheads="1"/>
          </p:cNvSpPr>
          <p:nvPr/>
        </p:nvSpPr>
        <p:spPr bwMode="auto">
          <a:xfrm>
            <a:off x="304800" y="1143000"/>
            <a:ext cx="6248400" cy="3429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9480" name="Oval 30"/>
          <p:cNvSpPr>
            <a:spLocks noChangeArrowheads="1"/>
          </p:cNvSpPr>
          <p:nvPr/>
        </p:nvSpPr>
        <p:spPr bwMode="auto">
          <a:xfrm>
            <a:off x="2514600" y="6019800"/>
            <a:ext cx="381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9481" name="Oval 31"/>
          <p:cNvSpPr>
            <a:spLocks noChangeArrowheads="1"/>
          </p:cNvSpPr>
          <p:nvPr/>
        </p:nvSpPr>
        <p:spPr bwMode="auto">
          <a:xfrm>
            <a:off x="3886200" y="6019800"/>
            <a:ext cx="381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9482" name="Oval 32"/>
          <p:cNvSpPr>
            <a:spLocks noChangeArrowheads="1"/>
          </p:cNvSpPr>
          <p:nvPr/>
        </p:nvSpPr>
        <p:spPr bwMode="auto">
          <a:xfrm>
            <a:off x="2743200" y="6781800"/>
            <a:ext cx="381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9483" name="Oval 33"/>
          <p:cNvSpPr>
            <a:spLocks noChangeArrowheads="1"/>
          </p:cNvSpPr>
          <p:nvPr/>
        </p:nvSpPr>
        <p:spPr bwMode="auto">
          <a:xfrm>
            <a:off x="5257800" y="6781800"/>
            <a:ext cx="381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1430000" cy="1025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lIns="114901" tIns="57454" rIns="114901" bIns="57454" anchor="ctr"/>
          <a:lstStyle>
            <a:lvl1pPr defTabSz="114776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114776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5500" smtClean="0">
                <a:solidFill>
                  <a:schemeClr val="tx2"/>
                </a:solidFill>
                <a:latin typeface="Papyrus" panose="03070502060502030205" pitchFamily="66" charset="0"/>
              </a:rPr>
              <a:t> b</a:t>
            </a:r>
            <a:r>
              <a:rPr lang="en-US" sz="5500" baseline="-25000" smtClean="0">
                <a:solidFill>
                  <a:schemeClr val="tx2"/>
                </a:solidFill>
                <a:latin typeface="Papyrus" panose="03070502060502030205" pitchFamily="66" charset="0"/>
              </a:rPr>
              <a:t>1 </a:t>
            </a:r>
            <a:r>
              <a:rPr lang="en-US" sz="5500" smtClean="0">
                <a:solidFill>
                  <a:schemeClr val="tx2"/>
                </a:solidFill>
                <a:latin typeface="Papyrus" panose="03070502060502030205" pitchFamily="66" charset="0"/>
              </a:rPr>
              <a:t>Structure Function</a:t>
            </a:r>
            <a:endParaRPr lang="en-US" sz="5500" baseline="-25000" smtClean="0">
              <a:solidFill>
                <a:schemeClr val="tx2"/>
              </a:solidFill>
              <a:latin typeface="Papyrus" panose="03070502060502030205" pitchFamily="66" charset="0"/>
            </a:endParaRPr>
          </a:p>
        </p:txBody>
      </p:sp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685800" y="1828800"/>
            <a:ext cx="10210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/>
              <a:t> </a:t>
            </a:r>
          </a:p>
          <a:p>
            <a:r>
              <a:rPr lang="en-US"/>
              <a:t>Leading twist </a:t>
            </a:r>
          </a:p>
          <a:p>
            <a:endParaRPr lang="en-US"/>
          </a:p>
          <a:p>
            <a:r>
              <a:rPr lang="en-US"/>
              <a:t>Simplest to access experimentally.</a:t>
            </a:r>
          </a:p>
          <a:p>
            <a:endParaRPr lang="en-US"/>
          </a:p>
          <a:p>
            <a:r>
              <a:rPr lang="en-US"/>
              <a:t>Probe the tensor polarization of the sea quarks.</a:t>
            </a:r>
          </a:p>
          <a:p>
            <a:endParaRPr lang="en-US"/>
          </a:p>
          <a:p>
            <a:r>
              <a:rPr lang="en-US"/>
              <a:t>Signature of “exotic” effects in nuclei. </a:t>
            </a:r>
          </a:p>
          <a:p>
            <a:r>
              <a:rPr lang="en-US"/>
              <a:t>	i.e. deviation of proton from simple system of two bound nucleons.</a:t>
            </a:r>
          </a:p>
          <a:p>
            <a:endParaRPr lang="en-US"/>
          </a:p>
          <a:p>
            <a:r>
              <a:rPr lang="en-US"/>
              <a:t>	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28600" y="1219200"/>
            <a:ext cx="37671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Focus on b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 in this experiment</a:t>
            </a:r>
            <a:r>
              <a:rPr lang="en-US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LIFER@W8709501W0GT3PP7" val="2874"/>
  <p:tag name="DEFAULTDISPLAYSOURCE" val="\documentclass{article}\pagestyle{empty}&#10;\begin{document}&#10;&#10;\end{document}&#10;"/>
  <p:tag name="EMBEDFONTS" val="0"/>
</p:tagLst>
</file>

<file path=ppt/theme/theme1.xml><?xml version="1.0" encoding="utf-8"?>
<a:theme xmlns:a="http://schemas.openxmlformats.org/drawingml/2006/main" name="Columns">
  <a:themeElements>
    <a:clrScheme name="Column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um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halkboard" pitchFamily="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halkboard" pitchFamily="22" charset="0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22406</TotalTime>
  <Words>2204</Words>
  <Application>Microsoft Office PowerPoint</Application>
  <PresentationFormat>Custom</PresentationFormat>
  <Paragraphs>722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Chalkboard</vt:lpstr>
      <vt:lpstr>ＭＳ Ｐゴシック</vt:lpstr>
      <vt:lpstr>Arial</vt:lpstr>
      <vt:lpstr>Verdana</vt:lpstr>
      <vt:lpstr>Wingdings</vt:lpstr>
      <vt:lpstr>Times New Roman</vt:lpstr>
      <vt:lpstr>Calibri</vt:lpstr>
      <vt:lpstr>Papyrus</vt:lpstr>
      <vt:lpstr>Times</vt:lpstr>
      <vt:lpstr>Symbol</vt:lpstr>
      <vt:lpstr>Bradley Hand ITC TT-Bold</vt:lpstr>
      <vt:lpstr>Engravers MT</vt:lpstr>
      <vt:lpstr>Columns</vt:lpstr>
      <vt:lpstr>Office Theme</vt:lpstr>
      <vt:lpstr>The Deuteron Polarized       ensor Structure Function b1 PAC 38 Defense </vt:lpstr>
      <vt:lpstr>PowerPoint Presentation</vt:lpstr>
      <vt:lpstr>Deuteron</vt:lpstr>
      <vt:lpstr>Deuteron</vt:lpstr>
      <vt:lpstr>Spin-1 System</vt:lpstr>
      <vt:lpstr>Inclusive Scattering from Deuteron</vt:lpstr>
      <vt:lpstr>Inclusive Scattering from Deuteron</vt:lpstr>
      <vt:lpstr>Inclusive Scattering from Deuteron</vt:lpstr>
      <vt:lpstr>PowerPoint Presentation</vt:lpstr>
      <vt:lpstr>PowerPoint Presentation</vt:lpstr>
      <vt:lpstr>Inclusive Scattering</vt:lpstr>
      <vt:lpstr>PowerPoint Presentation</vt:lpstr>
      <vt:lpstr>PowerPoint Presentation</vt:lpstr>
      <vt:lpstr>b1 Structure Function</vt:lpstr>
      <vt:lpstr>PowerPoint Presentation</vt:lpstr>
      <vt:lpstr>PowerPoint Presentation</vt:lpstr>
      <vt:lpstr>First Data from HERMES</vt:lpstr>
      <vt:lpstr>First Data from HERMES</vt:lpstr>
      <vt:lpstr>Model Predictions</vt:lpstr>
      <vt:lpstr>Model Predictions</vt:lpstr>
      <vt:lpstr>Close-Kumano Sum Rule</vt:lpstr>
      <vt:lpstr>PowerPoint Presentation</vt:lpstr>
      <vt:lpstr>JLab</vt:lpstr>
      <vt:lpstr>JLab</vt:lpstr>
      <vt:lpstr>Hall C Configuration</vt:lpstr>
      <vt:lpstr>Hall C Beamline</vt:lpstr>
      <vt:lpstr>Kinematics</vt:lpstr>
      <vt:lpstr>Kinematics</vt:lpstr>
      <vt:lpstr>HERMES Kinematics</vt:lpstr>
      <vt:lpstr>HERMES Kinematics</vt:lpstr>
      <vt:lpstr>Kinematics</vt:lpstr>
      <vt:lpstr>Polarized Target</vt:lpstr>
      <vt:lpstr>Polarized Target</vt:lpstr>
      <vt:lpstr>Polarized Target</vt:lpstr>
      <vt:lpstr>Polarized Target</vt:lpstr>
      <vt:lpstr>Polarized Target</vt:lpstr>
      <vt:lpstr>Projected Results</vt:lpstr>
      <vt:lpstr>Changes from proposal</vt:lpstr>
      <vt:lpstr>Changes from proposal</vt:lpstr>
      <vt:lpstr>OLD rates calculation</vt:lpstr>
      <vt:lpstr>OLD rates calculation</vt:lpstr>
      <vt:lpstr>OLD rates calculation (incorrect)</vt:lpstr>
      <vt:lpstr>OLD rates calculation (incorrect)</vt:lpstr>
      <vt:lpstr>OLD rates calculation (incorrect)</vt:lpstr>
      <vt:lpstr>PowerPoint Presentation</vt:lpstr>
      <vt:lpstr>Summary</vt:lpstr>
      <vt:lpstr>Summary</vt:lpstr>
      <vt:lpstr>PowerPoint Presentation</vt:lpstr>
      <vt:lpstr>Enhancing Deuteron Polarization</vt:lpstr>
      <vt:lpstr>PowerPoint Presentation</vt:lpstr>
      <vt:lpstr>RF Hole Burning</vt:lpstr>
      <vt:lpstr>Systematics</vt:lpstr>
      <vt:lpstr>Helium Box</vt:lpstr>
      <vt:lpstr>Downstream Helium Bag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Duality on the neutron</dc:title>
  <dc:subject/>
  <dc:creator>Ellie Conference</dc:creator>
  <cp:keywords/>
  <dc:description/>
  <cp:lastModifiedBy>Elena Long</cp:lastModifiedBy>
  <cp:revision>950</cp:revision>
  <cp:lastPrinted>2011-08-23T13:46:37Z</cp:lastPrinted>
  <dcterms:created xsi:type="dcterms:W3CDTF">2011-08-24T11:23:19Z</dcterms:created>
  <dcterms:modified xsi:type="dcterms:W3CDTF">2013-06-07T23:31:36Z</dcterms:modified>
  <cp:category/>
</cp:coreProperties>
</file>